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4" r:id="rId3"/>
    <p:sldId id="260" r:id="rId4"/>
    <p:sldId id="262" r:id="rId5"/>
    <p:sldId id="257" r:id="rId6"/>
    <p:sldId id="256" r:id="rId7"/>
    <p:sldId id="258" r:id="rId8"/>
    <p:sldId id="265" r:id="rId9"/>
    <p:sldId id="266" r:id="rId10"/>
    <p:sldId id="263" r:id="rId11"/>
    <p:sldId id="268" r:id="rId12"/>
    <p:sldId id="272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>
      <p:cViewPr varScale="1">
        <p:scale>
          <a:sx n="132" d="100"/>
          <a:sy n="132" d="100"/>
        </p:scale>
        <p:origin x="12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05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2E769-E85A-45A4-A2DE-0009192EF993}" type="datetimeFigureOut">
              <a:rPr lang="sv-SE" smtClean="0"/>
              <a:pPr/>
              <a:t>2015-04-24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7339-82C4-43E9-AE6E-97C55C46C6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1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94E0B-D286-45A8-9C48-CA7C77316C5E}" type="datetimeFigureOut">
              <a:rPr lang="sv-SE" smtClean="0"/>
              <a:pPr/>
              <a:t>2015-04-24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5127-3D34-4191-B8AB-5DEDB5527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5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843608" y="1249906"/>
            <a:ext cx="4824000" cy="147002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 lang="sv-SE" dirty="0" smtClean="0"/>
              <a:t>Rubrik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43608" y="2733876"/>
            <a:ext cx="4824000" cy="504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ev</a:t>
            </a:r>
            <a:r>
              <a:rPr lang="en-GB" dirty="0" smtClean="0"/>
              <a:t>. </a:t>
            </a:r>
            <a:r>
              <a:rPr lang="en-GB" dirty="0" err="1" smtClean="0"/>
              <a:t>underrubrik</a:t>
            </a:r>
            <a:endParaRPr lang="en-GB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3608" y="3605097"/>
            <a:ext cx="4824000" cy="1368425"/>
          </a:xfrm>
        </p:spPr>
        <p:txBody>
          <a:bodyPr>
            <a:norm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FontTx/>
              <a:buNone/>
              <a:defRPr sz="3000"/>
            </a:lvl1pPr>
          </a:lstStyle>
          <a:p>
            <a:pPr lvl="0"/>
            <a:r>
              <a:rPr lang="sv-SE" dirty="0" smtClean="0"/>
              <a:t>Förnamn Efternamn</a:t>
            </a:r>
            <a:endParaRPr lang="en-GB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971398"/>
            <a:ext cx="9143245" cy="1913986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85" y="548680"/>
            <a:ext cx="576675" cy="10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97200" y="831600"/>
            <a:ext cx="6347208" cy="85496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897199" y="2156098"/>
            <a:ext cx="6355541" cy="321178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" y="283"/>
            <a:ext cx="9143245" cy="6857434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8654" y="1340768"/>
            <a:ext cx="6043345" cy="136207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4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1888654" y="2743969"/>
            <a:ext cx="6048672" cy="1500187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4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ev. underrubrik</a:t>
            </a:r>
          </a:p>
        </p:txBody>
      </p:sp>
    </p:spTree>
    <p:extLst>
      <p:ext uri="{BB962C8B-B14F-4D97-AF65-F5344CB8AC3E}">
        <p14:creationId xmlns:p14="http://schemas.microsoft.com/office/powerpoint/2010/main" val="120573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och bild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882800" y="2160000"/>
            <a:ext cx="3060000" cy="3240000"/>
          </a:xfrm>
        </p:spPr>
        <p:txBody>
          <a:bodyPr/>
          <a:lstStyle>
            <a:lvl1pPr>
              <a:lnSpc>
                <a:spcPts val="2800"/>
              </a:lnSpc>
              <a:spcBef>
                <a:spcPts val="200"/>
              </a:spcBef>
              <a:spcAft>
                <a:spcPts val="600"/>
              </a:spcAft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3"/>
          </p:nvPr>
        </p:nvSpPr>
        <p:spPr>
          <a:xfrm>
            <a:off x="5148263" y="2160000"/>
            <a:ext cx="3240000" cy="32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sv-SE" smtClean="0"/>
              <a:t>Klicka på ikonen för att lägga till en bild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7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och bild till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3"/>
          </p:nvPr>
        </p:nvSpPr>
        <p:spPr>
          <a:xfrm>
            <a:off x="1872064" y="2160000"/>
            <a:ext cx="3240000" cy="32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sv-SE" smtClean="0"/>
              <a:t>Klicka på ikonen för att lägga till en bild</a:t>
            </a:r>
            <a:endParaRPr lang="en-GB"/>
          </a:p>
        </p:txBody>
      </p:sp>
      <p:sp>
        <p:nvSpPr>
          <p:cNvPr id="9" name="Platshållare för innehåll 2"/>
          <p:cNvSpPr>
            <a:spLocks noGrp="1"/>
          </p:cNvSpPr>
          <p:nvPr>
            <p:ph sz="half" idx="1"/>
          </p:nvPr>
        </p:nvSpPr>
        <p:spPr>
          <a:xfrm>
            <a:off x="5436096" y="2160000"/>
            <a:ext cx="3060000" cy="3240000"/>
          </a:xfrm>
        </p:spPr>
        <p:txBody>
          <a:bodyPr/>
          <a:lstStyle>
            <a:lvl1pPr>
              <a:lnSpc>
                <a:spcPts val="2800"/>
              </a:lnSpc>
              <a:spcBef>
                <a:spcPts val="200"/>
              </a:spcBef>
              <a:spcAft>
                <a:spcPts val="600"/>
              </a:spcAft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</p:txBody>
      </p:sp>
    </p:spTree>
    <p:extLst>
      <p:ext uri="{BB962C8B-B14F-4D97-AF65-F5344CB8AC3E}">
        <p14:creationId xmlns:p14="http://schemas.microsoft.com/office/powerpoint/2010/main" val="183950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a för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v-SE" smtClean="0"/>
              <a:t>Klicka på ikonen för att lägga till en bild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3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4656-9A3C-4087-92AD-3DEA1F1F71FB}" type="datetime1">
              <a:rPr lang="sv-SE" smtClean="0"/>
              <a:pPr/>
              <a:t>2015-04-24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19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and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87" y="548680"/>
            <a:ext cx="576073" cy="1039370"/>
          </a:xfrm>
          <a:prstGeom prst="rect">
            <a:avLst/>
          </a:prstGeom>
        </p:spPr>
      </p:pic>
      <p:sp>
        <p:nvSpPr>
          <p:cNvPr id="8" name="textruta 7"/>
          <p:cNvSpPr txBox="1"/>
          <p:nvPr userDrawn="1"/>
        </p:nvSpPr>
        <p:spPr>
          <a:xfrm>
            <a:off x="1865287" y="1662708"/>
            <a:ext cx="3240360" cy="6052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sv-SE" sz="3600" b="1" dirty="0" smtClean="0"/>
              <a:t>Tack för oss!</a:t>
            </a:r>
            <a:endParaRPr lang="sv-SE" sz="3600" b="1" dirty="0"/>
          </a:p>
        </p:txBody>
      </p:sp>
      <p:sp>
        <p:nvSpPr>
          <p:cNvPr id="10" name="Platshållare för text 9"/>
          <p:cNvSpPr>
            <a:spLocks noGrp="1"/>
          </p:cNvSpPr>
          <p:nvPr>
            <p:ph type="body" sz="quarter" idx="10" hasCustomPrompt="1"/>
          </p:nvPr>
        </p:nvSpPr>
        <p:spPr>
          <a:xfrm>
            <a:off x="1865287" y="3212976"/>
            <a:ext cx="5543600" cy="1656184"/>
          </a:xfrm>
        </p:spPr>
        <p:txBody>
          <a:bodyPr/>
          <a:lstStyle>
            <a:lvl1pPr marL="0" indent="0">
              <a:lnSpc>
                <a:spcPts val="3200"/>
              </a:lnSpc>
              <a:spcBef>
                <a:spcPts val="0"/>
              </a:spcBef>
              <a:buFontTx/>
              <a:buNone/>
              <a:defRPr sz="3000"/>
            </a:lvl1pPr>
          </a:lstStyle>
          <a:p>
            <a:pPr lvl="0"/>
            <a:r>
              <a:rPr lang="sv-SE" dirty="0" smtClean="0"/>
              <a:t>Förnamn Efternamn</a:t>
            </a:r>
          </a:p>
          <a:p>
            <a:pPr lvl="0"/>
            <a:r>
              <a:rPr lang="sv-SE" dirty="0" smtClean="0"/>
              <a:t>fornamn.efternamn@gavle.se</a:t>
            </a:r>
          </a:p>
          <a:p>
            <a:pPr lvl="0"/>
            <a:r>
              <a:rPr lang="sv-SE" dirty="0" smtClean="0"/>
              <a:t>Tel 026-17 88 99</a:t>
            </a:r>
          </a:p>
        </p:txBody>
      </p:sp>
      <p:sp>
        <p:nvSpPr>
          <p:cNvPr id="11" name="textruta 10"/>
          <p:cNvSpPr txBox="1"/>
          <p:nvPr userDrawn="1"/>
        </p:nvSpPr>
        <p:spPr>
          <a:xfrm>
            <a:off x="1865287" y="2789306"/>
            <a:ext cx="3240360" cy="50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ts val="3200"/>
              </a:lnSpc>
              <a:spcBef>
                <a:spcPct val="20000"/>
              </a:spcBef>
              <a:buFontTx/>
              <a:buNone/>
              <a:defRPr sz="3000"/>
            </a:lvl1pPr>
            <a:lvl2pPr marL="333375" indent="-152400">
              <a:lnSpc>
                <a:spcPts val="2200"/>
              </a:lnSpc>
              <a:spcBef>
                <a:spcPct val="20000"/>
              </a:spcBef>
              <a:buFont typeface="Arial" pitchFamily="34" charset="0"/>
              <a:buChar char="–"/>
            </a:lvl2pPr>
            <a:lvl3pPr marL="466725" indent="-152400">
              <a:lnSpc>
                <a:spcPts val="1800"/>
              </a:lnSpc>
              <a:spcBef>
                <a:spcPct val="20000"/>
              </a:spcBef>
              <a:buFont typeface="Arial" pitchFamily="34" charset="0"/>
              <a:buChar char="•"/>
              <a:tabLst/>
              <a:defRPr sz="1600"/>
            </a:lvl3pPr>
            <a:lvl4pPr marL="628650" indent="-171450">
              <a:lnSpc>
                <a:spcPts val="1800"/>
              </a:lnSpc>
              <a:spcBef>
                <a:spcPct val="20000"/>
              </a:spcBef>
              <a:buFont typeface="Arial" pitchFamily="34" charset="0"/>
              <a:buChar char="–"/>
              <a:defRPr sz="1600"/>
            </a:lvl4pPr>
            <a:lvl5pPr marL="809625" indent="-190500">
              <a:lnSpc>
                <a:spcPts val="1800"/>
              </a:lnSpc>
              <a:spcBef>
                <a:spcPct val="20000"/>
              </a:spcBef>
              <a:buFont typeface="Arial" pitchFamily="34" charset="0"/>
              <a:buChar char="»"/>
              <a:defRPr sz="14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sv-SE" dirty="0" smtClean="0"/>
              <a:t>Kontaktuppgifter</a:t>
            </a:r>
            <a:endParaRPr lang="sv-SE" dirty="0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971398"/>
            <a:ext cx="9143245" cy="1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4944014"/>
            <a:ext cx="9143245" cy="1913986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897200" y="831600"/>
            <a:ext cx="6779256" cy="8549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897200" y="2156098"/>
            <a:ext cx="6779256" cy="3211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779905" y="523572"/>
            <a:ext cx="464503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900"/>
              </a:lnSpc>
              <a:defRPr sz="700" b="1">
                <a:solidFill>
                  <a:schemeClr val="tx1"/>
                </a:solidFill>
              </a:defRPr>
            </a:lvl1pPr>
          </a:lstStyle>
          <a:p>
            <a:fld id="{F50E4656-9A3C-4087-92AD-3DEA1F1F71FB}" type="datetime1">
              <a:rPr lang="sv-SE" smtClean="0"/>
              <a:pPr/>
              <a:t>2015-04-24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5937018" y="523572"/>
            <a:ext cx="174347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900"/>
              </a:lnSpc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Gävle</a:t>
            </a:r>
            <a:r>
              <a:rPr lang="en-GB" dirty="0" smtClean="0"/>
              <a:t> </a:t>
            </a:r>
            <a:r>
              <a:rPr lang="en-GB" dirty="0" err="1" smtClean="0"/>
              <a:t>kommun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316415" y="523572"/>
            <a:ext cx="297457" cy="97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900"/>
              </a:lnSpc>
              <a:defRPr sz="700" b="1">
                <a:solidFill>
                  <a:schemeClr val="tx1"/>
                </a:solidFill>
              </a:defRPr>
            </a:lvl1pPr>
          </a:lstStyle>
          <a:p>
            <a:fld id="{5931CCED-C06E-4325-AB7A-98A9C7CD34E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4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58" r:id="rId8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ts val="26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33375" indent="-138113" algn="l" defTabSz="914400" rtl="0" eaLnBrk="1" latinLnBrk="0" hangingPunct="1">
        <a:lnSpc>
          <a:spcPts val="22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134938" algn="l" defTabSz="914400" rtl="0" eaLnBrk="1" latinLnBrk="0" hangingPunct="1">
        <a:lnSpc>
          <a:spcPts val="1800"/>
        </a:lnSpc>
        <a:spcBef>
          <a:spcPct val="20000"/>
        </a:spcBef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9225" algn="l" defTabSz="914400" rtl="0" eaLnBrk="1" latinLnBrk="0" hangingPunct="1">
        <a:lnSpc>
          <a:spcPts val="18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90500" algn="l" defTabSz="914400" rtl="0" eaLnBrk="1" latinLnBrk="0" hangingPunct="1">
        <a:lnSpc>
          <a:spcPts val="18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Sammanställning från workshop</a:t>
            </a:r>
            <a:endParaRPr lang="sv-SE" dirty="0"/>
          </a:p>
        </p:txBody>
      </p:sp>
      <p:sp>
        <p:nvSpPr>
          <p:cNvPr id="8" name="Underrubrik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Värmepump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4294967295"/>
          </p:nvPr>
        </p:nvSpPr>
        <p:spPr>
          <a:xfrm>
            <a:off x="8680450" y="523875"/>
            <a:ext cx="463550" cy="107950"/>
          </a:xfrm>
        </p:spPr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294967295"/>
          </p:nvPr>
        </p:nvSpPr>
        <p:spPr>
          <a:xfrm>
            <a:off x="7400925" y="523875"/>
            <a:ext cx="1743075" cy="107950"/>
          </a:xfrm>
        </p:spPr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294967295"/>
          </p:nvPr>
        </p:nvSpPr>
        <p:spPr>
          <a:xfrm>
            <a:off x="8847138" y="523875"/>
            <a:ext cx="296862" cy="96838"/>
          </a:xfrm>
        </p:spPr>
        <p:txBody>
          <a:bodyPr/>
          <a:lstStyle/>
          <a:p>
            <a:fld id="{5931CCED-C06E-4325-AB7A-98A9C7CD34E8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0" name="Underrubrik 7"/>
          <p:cNvSpPr txBox="1">
            <a:spLocks/>
          </p:cNvSpPr>
          <p:nvPr/>
        </p:nvSpPr>
        <p:spPr>
          <a:xfrm>
            <a:off x="1843608" y="3237876"/>
            <a:ext cx="4824000" cy="50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2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800"/>
              </a:lnSpc>
              <a:spcBef>
                <a:spcPct val="20000"/>
              </a:spcBef>
              <a:buFont typeface="Arial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800"/>
              </a:lnSpc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800"/>
              </a:lnSpc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Elin Edling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45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Såhär vill vi att e-tjänsten ska fungera</a:t>
            </a:r>
            <a:endParaRPr lang="sv-SE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Kunden ska själv kunna klicka i karta var borrhålet ska ske</a:t>
            </a:r>
          </a:p>
          <a:p>
            <a:r>
              <a:rPr lang="sv-SE" dirty="0" smtClean="0"/>
              <a:t>Kunden ska kunna markera ut avlopp och brunnar samt avstånd till dessa i tjänsten</a:t>
            </a:r>
          </a:p>
          <a:p>
            <a:r>
              <a:rPr lang="sv-SE" dirty="0" smtClean="0"/>
              <a:t>Kunden ska kunna fylla i ansökningsuppgifter digitalt </a:t>
            </a:r>
          </a:p>
          <a:p>
            <a:r>
              <a:rPr lang="sv-SE" dirty="0" smtClean="0"/>
              <a:t>Tjänsten ska stötta i vad som är obligatoriskt, validera fält</a:t>
            </a:r>
          </a:p>
          <a:p>
            <a:r>
              <a:rPr lang="sv-SE" dirty="0" smtClean="0"/>
              <a:t>Inloggning ska ske med eID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Slutsatser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600" dirty="0" smtClean="0"/>
              <a:t>I de allra flesta fall är det borrfirmorna som fyller i själva ansökan och kunden skriver under. Ett långsiktigt mål skulle kunna vara att borrfirmorna fyller i alla uppgifter digitalt och kopplat till digital karta, därefter skickar borrfirman ansökan vidare till kunden. Detta kräver dock en mer omfattande förändringsprocess. </a:t>
            </a:r>
          </a:p>
          <a:p>
            <a:r>
              <a:rPr lang="sv-SE" sz="1600" dirty="0" smtClean="0"/>
              <a:t>Nyttan för kunden blir framförallt snabbare hantering </a:t>
            </a:r>
            <a:r>
              <a:rPr lang="sv-SE" sz="1600" dirty="0" err="1" smtClean="0"/>
              <a:t>pga</a:t>
            </a:r>
            <a:r>
              <a:rPr lang="sv-SE" sz="1600" dirty="0" smtClean="0"/>
              <a:t> högre kvalitet i uppgifterna</a:t>
            </a:r>
            <a:endParaRPr lang="sv-SE" sz="1600" dirty="0"/>
          </a:p>
          <a:p>
            <a:r>
              <a:rPr lang="sv-SE" sz="1600" dirty="0" smtClean="0"/>
              <a:t>Eftersom det är borrfirmorna som idag vanligtvis fyller i ansökan kommer dessa att beröras mest</a:t>
            </a:r>
          </a:p>
          <a:p>
            <a:r>
              <a:rPr lang="sv-SE" sz="1600" dirty="0" smtClean="0"/>
              <a:t>Största nyttan kommer att uppstå internt, på handläggarsidan med mer korrekta uppgifter, snabbare hantering och mer tid över till mer kvalitativt arbete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4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tanke är att ta det här steg för steg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Steg ett – elektroniskt formulär (Niclas bygger så vi kan testa)</a:t>
            </a:r>
          </a:p>
          <a:p>
            <a:r>
              <a:rPr lang="sv-SE" dirty="0" smtClean="0"/>
              <a:t>Steg två – vi kopplar på kartan (här har vi större delen av antal fel som kommer in)</a:t>
            </a:r>
          </a:p>
          <a:p>
            <a:r>
              <a:rPr lang="sv-SE" dirty="0" smtClean="0"/>
              <a:t>Steg tre – digital process hela vägen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8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ett – elektroniskt </a:t>
            </a:r>
            <a:r>
              <a:rPr lang="sv-SE" dirty="0" smtClean="0"/>
              <a:t>formulär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v-SE" dirty="0" smtClean="0"/>
              <a:t>Digital ansökan</a:t>
            </a:r>
          </a:p>
          <a:p>
            <a:pPr>
              <a:buFontTx/>
              <a:buChar char="-"/>
            </a:pPr>
            <a:r>
              <a:rPr lang="sv-SE" b="1" dirty="0" smtClean="0"/>
              <a:t>Kartan beställs fortfarande separat</a:t>
            </a:r>
          </a:p>
          <a:p>
            <a:pPr>
              <a:buFontTx/>
              <a:buChar char="-"/>
            </a:pPr>
            <a:r>
              <a:rPr lang="sv-SE" dirty="0" smtClean="0"/>
              <a:t>Ansökan fylls i komplett (av vanligtvis borrfirman) och </a:t>
            </a:r>
            <a:r>
              <a:rPr lang="sv-SE" b="1" dirty="0" smtClean="0"/>
              <a:t>skrivs ut</a:t>
            </a:r>
          </a:p>
          <a:p>
            <a:pPr>
              <a:buFontTx/>
              <a:buChar char="-"/>
            </a:pPr>
            <a:r>
              <a:rPr lang="sv-SE" dirty="0" smtClean="0"/>
              <a:t>Kunden skriver under ansökan och skickar in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ektangel med rundade hörn 6"/>
          <p:cNvSpPr/>
          <p:nvPr/>
        </p:nvSpPr>
        <p:spPr>
          <a:xfrm>
            <a:off x="1619672" y="1124744"/>
            <a:ext cx="7056784" cy="4392488"/>
          </a:xfrm>
          <a:prstGeom prst="roundRect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Steg två – vi kopplar på kartan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v-SE" dirty="0" smtClean="0"/>
              <a:t>Digital ansökan</a:t>
            </a:r>
          </a:p>
          <a:p>
            <a:pPr>
              <a:buFontTx/>
              <a:buChar char="-"/>
            </a:pPr>
            <a:r>
              <a:rPr lang="sv-SE" b="1" dirty="0" smtClean="0"/>
              <a:t>Kartan är inkluderad i tjänsten</a:t>
            </a:r>
          </a:p>
          <a:p>
            <a:pPr>
              <a:buFontTx/>
              <a:buChar char="-"/>
            </a:pPr>
            <a:r>
              <a:rPr lang="sv-SE" dirty="0" smtClean="0"/>
              <a:t>Ansökan fylls i komplett (av vanligtvis borrfirman) och </a:t>
            </a:r>
            <a:r>
              <a:rPr lang="sv-SE" b="1" dirty="0" smtClean="0"/>
              <a:t>skrivs ut</a:t>
            </a:r>
          </a:p>
          <a:p>
            <a:pPr>
              <a:buFontTx/>
              <a:buChar char="-"/>
            </a:pPr>
            <a:r>
              <a:rPr lang="sv-SE" dirty="0" smtClean="0"/>
              <a:t>Kunden skriver under ansökan och skickar in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Rektangel med rundade hörn 6"/>
          <p:cNvSpPr/>
          <p:nvPr/>
        </p:nvSpPr>
        <p:spPr>
          <a:xfrm>
            <a:off x="1619672" y="1124744"/>
            <a:ext cx="7056784" cy="439248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97199" y="831600"/>
            <a:ext cx="6563233" cy="854968"/>
          </a:xfrm>
        </p:spPr>
        <p:txBody>
          <a:bodyPr/>
          <a:lstStyle/>
          <a:p>
            <a:r>
              <a:rPr lang="sv-SE" dirty="0"/>
              <a:t>Steg </a:t>
            </a:r>
            <a:r>
              <a:rPr lang="sv-SE" dirty="0" smtClean="0"/>
              <a:t>tre - digital </a:t>
            </a:r>
            <a:r>
              <a:rPr lang="sv-SE" dirty="0"/>
              <a:t>process hela vägen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v-SE" dirty="0" smtClean="0"/>
              <a:t>Digital ansökan</a:t>
            </a:r>
          </a:p>
          <a:p>
            <a:pPr>
              <a:buFontTx/>
              <a:buChar char="-"/>
            </a:pPr>
            <a:r>
              <a:rPr lang="sv-SE" b="1" dirty="0" smtClean="0"/>
              <a:t>Kartan är inkluderad i tjänsten</a:t>
            </a:r>
          </a:p>
          <a:p>
            <a:pPr>
              <a:buFontTx/>
              <a:buChar char="-"/>
            </a:pPr>
            <a:r>
              <a:rPr lang="sv-SE" dirty="0" smtClean="0"/>
              <a:t>Ansökan fylls i (av vanligtvis borrfirman)</a:t>
            </a:r>
          </a:p>
          <a:p>
            <a:pPr>
              <a:buFontTx/>
              <a:buChar char="-"/>
            </a:pPr>
            <a:r>
              <a:rPr lang="sv-SE" dirty="0" smtClean="0"/>
              <a:t>Borrfirman </a:t>
            </a:r>
            <a:r>
              <a:rPr lang="sv-SE" b="1" dirty="0" smtClean="0"/>
              <a:t>signerar elektroniskt </a:t>
            </a:r>
            <a:r>
              <a:rPr lang="sv-SE" dirty="0" smtClean="0"/>
              <a:t>och skickar ärendet vidare till kunden</a:t>
            </a:r>
          </a:p>
          <a:p>
            <a:pPr>
              <a:buFontTx/>
              <a:buChar char="-"/>
            </a:pPr>
            <a:r>
              <a:rPr lang="sv-SE" dirty="0" smtClean="0"/>
              <a:t>Borrfirman har med sig (platta, telefon, dator </a:t>
            </a:r>
            <a:r>
              <a:rPr lang="sv-SE" dirty="0" err="1" smtClean="0"/>
              <a:t>etc</a:t>
            </a:r>
            <a:r>
              <a:rPr lang="sv-SE" dirty="0" smtClean="0"/>
              <a:t>) ut till kunden så att de kan gå igenom ansökan på plats</a:t>
            </a:r>
          </a:p>
          <a:p>
            <a:pPr>
              <a:buFontTx/>
              <a:buChar char="-"/>
            </a:pPr>
            <a:r>
              <a:rPr lang="sv-SE" b="1" dirty="0" smtClean="0"/>
              <a:t>Kunden signerar elektroniskt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ktangel med rundade hörn 6"/>
          <p:cNvSpPr/>
          <p:nvPr/>
        </p:nvSpPr>
        <p:spPr>
          <a:xfrm>
            <a:off x="1619672" y="1124744"/>
            <a:ext cx="7056784" cy="4392488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2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Nästa steg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Nyttoanalys </a:t>
            </a:r>
          </a:p>
          <a:p>
            <a:r>
              <a:rPr lang="sv-SE" dirty="0" smtClean="0"/>
              <a:t>Dialog med leverantör</a:t>
            </a:r>
          </a:p>
          <a:p>
            <a:r>
              <a:rPr lang="sv-SE" dirty="0" smtClean="0"/>
              <a:t>Utreda möjligheter med kartan</a:t>
            </a:r>
          </a:p>
          <a:p>
            <a:r>
              <a:rPr lang="sv-SE" dirty="0" smtClean="0"/>
              <a:t>Kundanalys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3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e-tjänst?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46C1-F72D-41C2-8063-01C44EF4A75B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3272206" y="22932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sz="1400" dirty="0" smtClean="0"/>
          </a:p>
        </p:txBody>
      </p:sp>
      <p:grpSp>
        <p:nvGrpSpPr>
          <p:cNvPr id="28" name="Grupp 27"/>
          <p:cNvGrpSpPr/>
          <p:nvPr/>
        </p:nvGrpSpPr>
        <p:grpSpPr>
          <a:xfrm>
            <a:off x="2340166" y="1674359"/>
            <a:ext cx="2168852" cy="2128314"/>
            <a:chOff x="4564373" y="1027492"/>
            <a:chExt cx="2168852" cy="2128314"/>
          </a:xfrm>
        </p:grpSpPr>
        <p:sp>
          <p:nvSpPr>
            <p:cNvPr id="29" name="Vikt hörn 28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8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Snabbare att söka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0" name="Ellips 29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p 24"/>
          <p:cNvGrpSpPr/>
          <p:nvPr/>
        </p:nvGrpSpPr>
        <p:grpSpPr>
          <a:xfrm>
            <a:off x="4462668" y="1104052"/>
            <a:ext cx="2168852" cy="2128314"/>
            <a:chOff x="4564373" y="1027492"/>
            <a:chExt cx="2168852" cy="2128314"/>
          </a:xfrm>
        </p:grpSpPr>
        <p:sp>
          <p:nvSpPr>
            <p:cNvPr id="26" name="Vikt hörn 25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8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Enklare att söka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27" name="Ellips 26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://www.mfauscette.com/customerex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48" y="523572"/>
            <a:ext cx="1274395" cy="112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ruta 30"/>
          <p:cNvSpPr txBox="1"/>
          <p:nvPr/>
        </p:nvSpPr>
        <p:spPr>
          <a:xfrm>
            <a:off x="1078121" y="1641854"/>
            <a:ext cx="103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KUND</a:t>
            </a:r>
          </a:p>
        </p:txBody>
      </p:sp>
      <p:sp>
        <p:nvSpPr>
          <p:cNvPr id="2" name="Rektangel 1"/>
          <p:cNvSpPr/>
          <p:nvPr/>
        </p:nvSpPr>
        <p:spPr>
          <a:xfrm>
            <a:off x="5212524" y="4050073"/>
            <a:ext cx="3305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3600" dirty="0"/>
              <a:t>Varför e-tjänst?</a:t>
            </a:r>
          </a:p>
        </p:txBody>
      </p:sp>
      <p:grpSp>
        <p:nvGrpSpPr>
          <p:cNvPr id="12" name="Grupp 11"/>
          <p:cNvGrpSpPr/>
          <p:nvPr/>
        </p:nvGrpSpPr>
        <p:grpSpPr>
          <a:xfrm>
            <a:off x="2340166" y="3573016"/>
            <a:ext cx="2168852" cy="2128314"/>
            <a:chOff x="4564373" y="1027492"/>
            <a:chExt cx="2168852" cy="2128314"/>
          </a:xfrm>
        </p:grpSpPr>
        <p:sp>
          <p:nvSpPr>
            <p:cNvPr id="13" name="Vikt hörn 12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8B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Snabbare handläggning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4" name="Ellips 13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0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 rot="900000">
            <a:off x="1207106" y="17752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sz="1400" dirty="0" smtClean="0"/>
          </a:p>
        </p:txBody>
      </p:sp>
      <p:grpSp>
        <p:nvGrpSpPr>
          <p:cNvPr id="16" name="Grupp 15"/>
          <p:cNvGrpSpPr/>
          <p:nvPr/>
        </p:nvGrpSpPr>
        <p:grpSpPr>
          <a:xfrm rot="900000">
            <a:off x="149934" y="3191288"/>
            <a:ext cx="5161695" cy="2676731"/>
            <a:chOff x="1571530" y="1027492"/>
            <a:chExt cx="5161695" cy="2676731"/>
          </a:xfrm>
        </p:grpSpPr>
        <p:sp>
          <p:nvSpPr>
            <p:cNvPr id="17" name="Vikt hörn 16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Spara tid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8" name="Ellips 17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6" name="Vikt hörn 35"/>
            <p:cNvSpPr/>
            <p:nvPr/>
          </p:nvSpPr>
          <p:spPr>
            <a:xfrm rot="21144514">
              <a:off x="1571530" y="1687999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Färre kompletterings-ärenden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7" name="Ellips 36"/>
            <p:cNvSpPr/>
            <p:nvPr/>
          </p:nvSpPr>
          <p:spPr>
            <a:xfrm>
              <a:off x="2321387" y="157591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 27"/>
          <p:cNvGrpSpPr/>
          <p:nvPr/>
        </p:nvGrpSpPr>
        <p:grpSpPr>
          <a:xfrm rot="900000">
            <a:off x="122679" y="1379932"/>
            <a:ext cx="2168852" cy="2057675"/>
            <a:chOff x="4119142" y="1027492"/>
            <a:chExt cx="2168852" cy="2057675"/>
          </a:xfrm>
        </p:grpSpPr>
        <p:sp>
          <p:nvSpPr>
            <p:cNvPr id="29" name="Vikt hörn 28"/>
            <p:cNvSpPr/>
            <p:nvPr/>
          </p:nvSpPr>
          <p:spPr>
            <a:xfrm rot="21144514">
              <a:off x="4119142" y="1068943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Kompletta ansökningar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30" name="Ellips 29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p 24"/>
          <p:cNvGrpSpPr/>
          <p:nvPr/>
        </p:nvGrpSpPr>
        <p:grpSpPr>
          <a:xfrm rot="900000">
            <a:off x="2397568" y="586036"/>
            <a:ext cx="2168852" cy="2128314"/>
            <a:chOff x="4564373" y="1027492"/>
            <a:chExt cx="2168852" cy="2128314"/>
          </a:xfrm>
        </p:grpSpPr>
        <p:sp>
          <p:nvSpPr>
            <p:cNvPr id="26" name="Vikt hörn 25"/>
            <p:cNvSpPr/>
            <p:nvPr/>
          </p:nvSpPr>
          <p:spPr>
            <a:xfrm rot="21144514">
              <a:off x="4564373" y="1139582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Snabbare handläggning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27" name="Ellips 26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 21"/>
          <p:cNvGrpSpPr/>
          <p:nvPr/>
        </p:nvGrpSpPr>
        <p:grpSpPr>
          <a:xfrm rot="900000">
            <a:off x="1940368" y="2048719"/>
            <a:ext cx="2168852" cy="2105978"/>
            <a:chOff x="4564373" y="1027492"/>
            <a:chExt cx="2168852" cy="2105978"/>
          </a:xfrm>
        </p:grpSpPr>
        <p:sp>
          <p:nvSpPr>
            <p:cNvPr id="23" name="Vikt hörn 22"/>
            <p:cNvSpPr/>
            <p:nvPr/>
          </p:nvSpPr>
          <p:spPr>
            <a:xfrm rot="21144514">
              <a:off x="4564373" y="1117246"/>
              <a:ext cx="2168852" cy="2016224"/>
            </a:xfrm>
            <a:prstGeom prst="foldedCorner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Handwriting" panose="03010101010101010101" pitchFamily="66" charset="0"/>
                </a:rPr>
                <a:t>Minskad manuell handpåläggning</a:t>
              </a:r>
              <a:endParaRPr lang="sv-S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24" name="Ellips 23"/>
            <p:cNvSpPr/>
            <p:nvPr/>
          </p:nvSpPr>
          <p:spPr>
            <a:xfrm>
              <a:off x="5314229" y="102749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ruta 30"/>
          <p:cNvSpPr txBox="1"/>
          <p:nvPr/>
        </p:nvSpPr>
        <p:spPr>
          <a:xfrm>
            <a:off x="4946386" y="2164847"/>
            <a:ext cx="188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Handläggare/</a:t>
            </a:r>
          </a:p>
          <a:p>
            <a:pPr algn="ctr"/>
            <a:r>
              <a:rPr lang="sv-SE" sz="2000" b="1" dirty="0" smtClean="0"/>
              <a:t>Effektivisera</a:t>
            </a:r>
          </a:p>
        </p:txBody>
      </p:sp>
      <p:pic>
        <p:nvPicPr>
          <p:cNvPr id="4098" name="Picture 2" descr="http://foglightsearch.com/wp-content/uploads/2011/11/Toronto-Social-Media-Marketing-Customer-Ser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41" y="431035"/>
            <a:ext cx="1724231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ktangel 18"/>
          <p:cNvSpPr/>
          <p:nvPr/>
        </p:nvSpPr>
        <p:spPr>
          <a:xfrm>
            <a:off x="5212524" y="4050073"/>
            <a:ext cx="3305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3600" dirty="0"/>
              <a:t>Varför e-tjänst?</a:t>
            </a:r>
          </a:p>
        </p:txBody>
      </p:sp>
    </p:spTree>
    <p:extLst>
      <p:ext uri="{BB962C8B-B14F-4D97-AF65-F5344CB8AC3E}">
        <p14:creationId xmlns:p14="http://schemas.microsoft.com/office/powerpoint/2010/main" val="15865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Definitioner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”kunden” menar vi personen som vill borra</a:t>
            </a:r>
          </a:p>
          <a:p>
            <a:r>
              <a:rPr lang="sv-SE" dirty="0" smtClean="0"/>
              <a:t>Med värmepump inkluderas bergvärme, jordvärme eller vattenvärme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emhörning 1"/>
          <p:cNvSpPr/>
          <p:nvPr/>
        </p:nvSpPr>
        <p:spPr>
          <a:xfrm>
            <a:off x="323528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Skaffa info</a:t>
            </a:r>
          </a:p>
        </p:txBody>
      </p:sp>
      <p:sp>
        <p:nvSpPr>
          <p:cNvPr id="6" name="Femhörning 5"/>
          <p:cNvSpPr/>
          <p:nvPr/>
        </p:nvSpPr>
        <p:spPr>
          <a:xfrm>
            <a:off x="2087724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Beställa karta</a:t>
            </a:r>
          </a:p>
        </p:txBody>
      </p:sp>
      <p:sp>
        <p:nvSpPr>
          <p:cNvPr id="7" name="Femhörning 6"/>
          <p:cNvSpPr/>
          <p:nvPr/>
        </p:nvSpPr>
        <p:spPr>
          <a:xfrm>
            <a:off x="3851920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Fylla i ansökan</a:t>
            </a:r>
          </a:p>
        </p:txBody>
      </p:sp>
      <p:sp>
        <p:nvSpPr>
          <p:cNvPr id="8" name="Femhörning 7"/>
          <p:cNvSpPr/>
          <p:nvPr/>
        </p:nvSpPr>
        <p:spPr>
          <a:xfrm>
            <a:off x="5616116" y="856458"/>
            <a:ext cx="1619672" cy="792088"/>
          </a:xfrm>
          <a:prstGeom prst="homePlate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Fråga grannar</a:t>
            </a:r>
          </a:p>
        </p:txBody>
      </p:sp>
      <p:sp>
        <p:nvSpPr>
          <p:cNvPr id="12" name="Femhörning 11"/>
          <p:cNvSpPr/>
          <p:nvPr/>
        </p:nvSpPr>
        <p:spPr>
          <a:xfrm>
            <a:off x="7380312" y="836712"/>
            <a:ext cx="1619672" cy="792088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2"/>
                </a:solidFill>
              </a:rPr>
              <a:t>Ansöka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323528" y="1988840"/>
            <a:ext cx="1512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Webb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Kontakta borrfirma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067651" y="1988840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Från GI-</a:t>
            </a:r>
            <a:r>
              <a:rPr lang="sv-SE" sz="1400" dirty="0" err="1" smtClean="0"/>
              <a:t>avd</a:t>
            </a:r>
            <a:r>
              <a:rPr lang="sv-SE" sz="1400" dirty="0" smtClean="0"/>
              <a:t> el lantmäteriet?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3846580" y="1988840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Från GI-</a:t>
            </a:r>
            <a:r>
              <a:rPr lang="sv-SE" sz="1400" dirty="0" err="1" smtClean="0"/>
              <a:t>avd</a:t>
            </a:r>
            <a:endParaRPr lang="sv-SE" sz="1400" dirty="0" smtClean="0"/>
          </a:p>
        </p:txBody>
      </p:sp>
      <p:sp>
        <p:nvSpPr>
          <p:cNvPr id="15" name="textruta 14"/>
          <p:cNvSpPr txBox="1"/>
          <p:nvPr/>
        </p:nvSpPr>
        <p:spPr>
          <a:xfrm>
            <a:off x="323528" y="528935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2008176" y="528935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</a:p>
        </p:txBody>
      </p:sp>
      <p:sp>
        <p:nvSpPr>
          <p:cNvPr id="17" name="textruta 16"/>
          <p:cNvSpPr txBox="1"/>
          <p:nvPr/>
        </p:nvSpPr>
        <p:spPr>
          <a:xfrm>
            <a:off x="3786944" y="313492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Borrfirma eller kunden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5565712" y="548680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</a:p>
        </p:txBody>
      </p:sp>
      <p:sp>
        <p:nvSpPr>
          <p:cNvPr id="19" name="textruta 18"/>
          <p:cNvSpPr txBox="1"/>
          <p:nvPr/>
        </p:nvSpPr>
        <p:spPr>
          <a:xfrm>
            <a:off x="7286192" y="528934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</a:t>
            </a:r>
          </a:p>
        </p:txBody>
      </p:sp>
      <p:sp>
        <p:nvSpPr>
          <p:cNvPr id="20" name="textruta 19"/>
          <p:cNvSpPr txBox="1"/>
          <p:nvPr/>
        </p:nvSpPr>
        <p:spPr>
          <a:xfrm>
            <a:off x="7380312" y="1988840"/>
            <a:ext cx="1619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400" dirty="0" smtClean="0"/>
              <a:t> Skicka in blankett till Samhällsbyggnad</a:t>
            </a:r>
          </a:p>
        </p:txBody>
      </p:sp>
      <p:sp>
        <p:nvSpPr>
          <p:cNvPr id="4" name="Dokument 3"/>
          <p:cNvSpPr/>
          <p:nvPr/>
        </p:nvSpPr>
        <p:spPr>
          <a:xfrm>
            <a:off x="2112839" y="3068960"/>
            <a:ext cx="108012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Karta</a:t>
            </a:r>
          </a:p>
        </p:txBody>
      </p:sp>
      <p:sp>
        <p:nvSpPr>
          <p:cNvPr id="21" name="Dokument 20"/>
          <p:cNvSpPr/>
          <p:nvPr/>
        </p:nvSpPr>
        <p:spPr>
          <a:xfrm>
            <a:off x="3846580" y="3068960"/>
            <a:ext cx="108012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Ansökan (blankett)</a:t>
            </a:r>
          </a:p>
        </p:txBody>
      </p:sp>
      <p:sp>
        <p:nvSpPr>
          <p:cNvPr id="22" name="Dokument 21"/>
          <p:cNvSpPr/>
          <p:nvPr/>
        </p:nvSpPr>
        <p:spPr>
          <a:xfrm>
            <a:off x="5616116" y="3068960"/>
            <a:ext cx="108012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Möjlighet till yttrande (blankett)</a:t>
            </a:r>
          </a:p>
        </p:txBody>
      </p:sp>
    </p:spTree>
    <p:extLst>
      <p:ext uri="{BB962C8B-B14F-4D97-AF65-F5344CB8AC3E}">
        <p14:creationId xmlns:p14="http://schemas.microsoft.com/office/powerpoint/2010/main" val="11376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emhörning 1"/>
          <p:cNvSpPr/>
          <p:nvPr/>
        </p:nvSpPr>
        <p:spPr>
          <a:xfrm>
            <a:off x="35497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Regi-</a:t>
            </a:r>
            <a:r>
              <a:rPr lang="sv-SE" sz="1400" dirty="0" err="1" smtClean="0">
                <a:solidFill>
                  <a:schemeClr val="tx2"/>
                </a:solidFill>
              </a:rPr>
              <a:t>strera</a:t>
            </a:r>
            <a:endParaRPr lang="sv-SE" sz="1400" dirty="0" smtClean="0">
              <a:solidFill>
                <a:schemeClr val="tx2"/>
              </a:solidFill>
            </a:endParaRPr>
          </a:p>
        </p:txBody>
      </p:sp>
      <p:sp>
        <p:nvSpPr>
          <p:cNvPr id="6" name="Femhörning 5"/>
          <p:cNvSpPr/>
          <p:nvPr/>
        </p:nvSpPr>
        <p:spPr>
          <a:xfrm>
            <a:off x="1115616" y="836712"/>
            <a:ext cx="1036400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Granska</a:t>
            </a:r>
          </a:p>
        </p:txBody>
      </p:sp>
      <p:sp>
        <p:nvSpPr>
          <p:cNvPr id="7" name="Femhörning 6"/>
          <p:cNvSpPr/>
          <p:nvPr/>
        </p:nvSpPr>
        <p:spPr>
          <a:xfrm>
            <a:off x="2195736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Skicka remiss-yttrande</a:t>
            </a:r>
          </a:p>
        </p:txBody>
      </p:sp>
      <p:sp>
        <p:nvSpPr>
          <p:cNvPr id="8" name="Femhörning 7"/>
          <p:cNvSpPr/>
          <p:nvPr/>
        </p:nvSpPr>
        <p:spPr>
          <a:xfrm>
            <a:off x="3275856" y="856458"/>
            <a:ext cx="1008112" cy="720080"/>
          </a:xfrm>
          <a:prstGeom prst="homePlate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Kommunicera yttrande</a:t>
            </a:r>
          </a:p>
        </p:txBody>
      </p:sp>
      <p:sp>
        <p:nvSpPr>
          <p:cNvPr id="12" name="Femhörning 11"/>
          <p:cNvSpPr/>
          <p:nvPr/>
        </p:nvSpPr>
        <p:spPr>
          <a:xfrm>
            <a:off x="4427984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Besluta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-28972" y="528933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 smtClean="0"/>
              <a:t>Adm</a:t>
            </a:r>
            <a:r>
              <a:rPr lang="sv-SE" sz="1400" dirty="0" smtClean="0"/>
              <a:t>?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988175" y="543568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Handläggare?</a:t>
            </a:r>
          </a:p>
        </p:txBody>
      </p:sp>
      <p:sp>
        <p:nvSpPr>
          <p:cNvPr id="17" name="textruta 16"/>
          <p:cNvSpPr txBox="1"/>
          <p:nvPr/>
        </p:nvSpPr>
        <p:spPr>
          <a:xfrm>
            <a:off x="2607557" y="528933"/>
            <a:ext cx="172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4298540" y="56584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</a:t>
            </a:r>
          </a:p>
        </p:txBody>
      </p:sp>
      <p:sp>
        <p:nvSpPr>
          <p:cNvPr id="19" name="textruta 18"/>
          <p:cNvSpPr txBox="1"/>
          <p:nvPr/>
        </p:nvSpPr>
        <p:spPr>
          <a:xfrm>
            <a:off x="6580685" y="332656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Kunden och övriga berörda</a:t>
            </a:r>
          </a:p>
        </p:txBody>
      </p:sp>
      <p:sp>
        <p:nvSpPr>
          <p:cNvPr id="4" name="Dokument 3"/>
          <p:cNvSpPr/>
          <p:nvPr/>
        </p:nvSpPr>
        <p:spPr>
          <a:xfrm>
            <a:off x="2211456" y="2996952"/>
            <a:ext cx="1103325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Brev från kommunen</a:t>
            </a:r>
          </a:p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(ok eller ej ok)</a:t>
            </a:r>
          </a:p>
        </p:txBody>
      </p:sp>
      <p:sp>
        <p:nvSpPr>
          <p:cNvPr id="21" name="Dokument 20"/>
          <p:cNvSpPr/>
          <p:nvPr/>
        </p:nvSpPr>
        <p:spPr>
          <a:xfrm>
            <a:off x="3383868" y="2996952"/>
            <a:ext cx="900100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Brev eller samtal till kund</a:t>
            </a:r>
          </a:p>
        </p:txBody>
      </p:sp>
      <p:sp>
        <p:nvSpPr>
          <p:cNvPr id="22" name="Dokument 21"/>
          <p:cNvSpPr/>
          <p:nvPr/>
        </p:nvSpPr>
        <p:spPr>
          <a:xfrm>
            <a:off x="5508104" y="3019527"/>
            <a:ext cx="1008112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Möjlighet till yttrande (blankett)</a:t>
            </a:r>
          </a:p>
        </p:txBody>
      </p:sp>
      <p:sp>
        <p:nvSpPr>
          <p:cNvPr id="23" name="Femhörning 22"/>
          <p:cNvSpPr/>
          <p:nvPr/>
        </p:nvSpPr>
        <p:spPr>
          <a:xfrm>
            <a:off x="5508104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Delge</a:t>
            </a:r>
          </a:p>
        </p:txBody>
      </p:sp>
      <p:sp>
        <p:nvSpPr>
          <p:cNvPr id="24" name="Femhörning 23"/>
          <p:cNvSpPr/>
          <p:nvPr/>
        </p:nvSpPr>
        <p:spPr>
          <a:xfrm>
            <a:off x="6660232" y="836712"/>
            <a:ext cx="1008112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Signera</a:t>
            </a:r>
          </a:p>
        </p:txBody>
      </p:sp>
      <p:sp>
        <p:nvSpPr>
          <p:cNvPr id="25" name="Femhörning 24"/>
          <p:cNvSpPr/>
          <p:nvPr/>
        </p:nvSpPr>
        <p:spPr>
          <a:xfrm>
            <a:off x="8109107" y="873619"/>
            <a:ext cx="1061443" cy="720080"/>
          </a:xfrm>
          <a:prstGeom prst="homePlat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Borra</a:t>
            </a:r>
          </a:p>
        </p:txBody>
      </p:sp>
      <p:sp>
        <p:nvSpPr>
          <p:cNvPr id="26" name="textruta 25"/>
          <p:cNvSpPr txBox="1"/>
          <p:nvPr/>
        </p:nvSpPr>
        <p:spPr>
          <a:xfrm>
            <a:off x="7668344" y="1042864"/>
            <a:ext cx="42450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3 v</a:t>
            </a:r>
          </a:p>
        </p:txBody>
      </p:sp>
      <p:sp>
        <p:nvSpPr>
          <p:cNvPr id="27" name="textruta 26"/>
          <p:cNvSpPr txBox="1"/>
          <p:nvPr/>
        </p:nvSpPr>
        <p:spPr>
          <a:xfrm>
            <a:off x="5472278" y="565842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Handläggare</a:t>
            </a:r>
          </a:p>
        </p:txBody>
      </p:sp>
      <p:sp>
        <p:nvSpPr>
          <p:cNvPr id="28" name="Dokument 27"/>
          <p:cNvSpPr/>
          <p:nvPr/>
        </p:nvSpPr>
        <p:spPr>
          <a:xfrm>
            <a:off x="6732240" y="3019527"/>
            <a:ext cx="1008112" cy="1368152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Beslut att signera</a:t>
            </a:r>
          </a:p>
        </p:txBody>
      </p:sp>
      <p:sp>
        <p:nvSpPr>
          <p:cNvPr id="5" name="Magnetskiva 4"/>
          <p:cNvSpPr/>
          <p:nvPr/>
        </p:nvSpPr>
        <p:spPr>
          <a:xfrm>
            <a:off x="35496" y="3019527"/>
            <a:ext cx="1080120" cy="1129553"/>
          </a:xfrm>
          <a:prstGeom prst="flowChartMagneticDisk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2"/>
                </a:solidFill>
              </a:rPr>
              <a:t>Miljöreda</a:t>
            </a:r>
          </a:p>
        </p:txBody>
      </p:sp>
    </p:spTree>
    <p:extLst>
      <p:ext uri="{BB962C8B-B14F-4D97-AF65-F5344CB8AC3E}">
        <p14:creationId xmlns:p14="http://schemas.microsoft.com/office/powerpoint/2010/main" val="22478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8" y="480910"/>
            <a:ext cx="6617027" cy="313462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Rektangel med rundade hörn 9"/>
          <p:cNvSpPr/>
          <p:nvPr/>
        </p:nvSpPr>
        <p:spPr>
          <a:xfrm>
            <a:off x="1839548" y="404664"/>
            <a:ext cx="2598179" cy="3600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1706264" y="4221088"/>
            <a:ext cx="4245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Kunden klickar i karta var den ska borra och behöver då inte beställa karta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Kunden fyller i ansökan digitalt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Kunden skickar in ansökan digitalt signerad med e-leg</a:t>
            </a:r>
          </a:p>
        </p:txBody>
      </p:sp>
    </p:spTree>
    <p:extLst>
      <p:ext uri="{BB962C8B-B14F-4D97-AF65-F5344CB8AC3E}">
        <p14:creationId xmlns:p14="http://schemas.microsoft.com/office/powerpoint/2010/main" val="18224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C28D-465F-4F43-BDB1-26BD7891D2D0}" type="datetime1">
              <a:rPr lang="sv-SE" smtClean="0"/>
              <a:pPr/>
              <a:t>2015-04-24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Gävle kommun</a:t>
            </a:r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CCED-C06E-4325-AB7A-98A9C7CD34E8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904658" cy="25952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ruta 8"/>
          <p:cNvSpPr txBox="1"/>
          <p:nvPr/>
        </p:nvSpPr>
        <p:spPr>
          <a:xfrm>
            <a:off x="1683992" y="3140968"/>
            <a:ext cx="4245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Delgivande till kund sker i </a:t>
            </a:r>
            <a:r>
              <a:rPr lang="sv-SE" sz="1400" dirty="0" smtClean="0"/>
              <a:t>e-tjänst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Delgivande till övriga sker manuellt</a:t>
            </a:r>
            <a:endParaRPr lang="sv-S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400" dirty="0" smtClean="0"/>
          </a:p>
        </p:txBody>
      </p:sp>
    </p:spTree>
    <p:extLst>
      <p:ext uri="{BB962C8B-B14F-4D97-AF65-F5344CB8AC3E}">
        <p14:creationId xmlns:p14="http://schemas.microsoft.com/office/powerpoint/2010/main" val="13230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mall">
  <a:themeElements>
    <a:clrScheme name="Gävl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64679"/>
      </a:accent1>
      <a:accent2>
        <a:srgbClr val="A12B76"/>
      </a:accent2>
      <a:accent3>
        <a:srgbClr val="5E9732"/>
      </a:accent3>
      <a:accent4>
        <a:srgbClr val="5E6E66"/>
      </a:accent4>
      <a:accent5>
        <a:srgbClr val="00A8B4"/>
      </a:accent5>
      <a:accent6>
        <a:srgbClr val="EEB111"/>
      </a:accent6>
      <a:hlink>
        <a:srgbClr val="0000FF"/>
      </a:hlink>
      <a:folHlink>
        <a:srgbClr val="800080"/>
      </a:folHlink>
    </a:clrScheme>
    <a:fontScheme name="Gävle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örvaltning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Gävl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64679"/>
      </a:accent1>
      <a:accent2>
        <a:srgbClr val="A12B76"/>
      </a:accent2>
      <a:accent3>
        <a:srgbClr val="5E9732"/>
      </a:accent3>
      <a:accent4>
        <a:srgbClr val="5E6E66"/>
      </a:accent4>
      <a:accent5>
        <a:srgbClr val="00A8B4"/>
      </a:accent5>
      <a:accent6>
        <a:srgbClr val="EEB111"/>
      </a:accent6>
      <a:hlink>
        <a:srgbClr val="0000FF"/>
      </a:hlink>
      <a:folHlink>
        <a:srgbClr val="800080"/>
      </a:folHlink>
    </a:clrScheme>
    <a:fontScheme name="Gäv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Gävl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64679"/>
      </a:accent1>
      <a:accent2>
        <a:srgbClr val="A12B76"/>
      </a:accent2>
      <a:accent3>
        <a:srgbClr val="5E9732"/>
      </a:accent3>
      <a:accent4>
        <a:srgbClr val="5E6E66"/>
      </a:accent4>
      <a:accent5>
        <a:srgbClr val="00A8B4"/>
      </a:accent5>
      <a:accent6>
        <a:srgbClr val="EEB111"/>
      </a:accent6>
      <a:hlink>
        <a:srgbClr val="0000FF"/>
      </a:hlink>
      <a:folHlink>
        <a:srgbClr val="800080"/>
      </a:folHlink>
    </a:clrScheme>
    <a:fontScheme name="Gäv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150</TotalTime>
  <Words>580</Words>
  <Application>Microsoft Office PowerPoint</Application>
  <PresentationFormat>Bildspel på skärmen (4:3)</PresentationFormat>
  <Paragraphs>137</Paragraphs>
  <Slides>16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9" baseType="lpstr">
      <vt:lpstr>Arial</vt:lpstr>
      <vt:lpstr>Lucida Handwriting</vt:lpstr>
      <vt:lpstr>presentationsmall</vt:lpstr>
      <vt:lpstr>Sammanställning från workshop</vt:lpstr>
      <vt:lpstr>Varför e-tjänst?</vt:lpstr>
      <vt:lpstr>PowerPoint-presentation</vt:lpstr>
      <vt:lpstr>PowerPoint-presentation</vt:lpstr>
      <vt:lpstr>Definitioner</vt:lpstr>
      <vt:lpstr>PowerPoint-presentation</vt:lpstr>
      <vt:lpstr>PowerPoint-presentation</vt:lpstr>
      <vt:lpstr>PowerPoint-presentation</vt:lpstr>
      <vt:lpstr>PowerPoint-presentation</vt:lpstr>
      <vt:lpstr>Såhär vill vi att e-tjänsten ska fungera</vt:lpstr>
      <vt:lpstr>Slutsatser</vt:lpstr>
      <vt:lpstr>En tanke är att ta det här steg för steg</vt:lpstr>
      <vt:lpstr>Steg ett – elektroniskt formulär</vt:lpstr>
      <vt:lpstr>Steg två – vi kopplar på kartan</vt:lpstr>
      <vt:lpstr>Steg tre - digital process hela vägen</vt:lpstr>
      <vt:lpstr>Nästa steg</vt:lpstr>
    </vt:vector>
  </TitlesOfParts>
  <Company>Gävle Kommun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Edling, Elin</dc:creator>
  <cp:lastModifiedBy>Edling, Elin</cp:lastModifiedBy>
  <cp:revision>11</cp:revision>
  <dcterms:created xsi:type="dcterms:W3CDTF">2015-03-18T12:39:39Z</dcterms:created>
  <dcterms:modified xsi:type="dcterms:W3CDTF">2015-04-24T08:40:04Z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-1983813353</vt:i4>
  </property>
  <property fmtid="{D5CDD505-2E9C-101B-9397-08002B2CF9AE}" pid="3" name="_NewReviewCycle">
    <vt:lpwstr/>
  </property>
  <property fmtid="{D5CDD505-2E9C-101B-9397-08002B2CF9AE}" pid="4" name="_EmailSubject">
    <vt:lpwstr>Status och material hittills</vt:lpwstr>
  </property>
  <property fmtid="{D5CDD505-2E9C-101B-9397-08002B2CF9AE}" pid="5" name="_AuthorEmail">
    <vt:lpwstr>elin.edling@gavle.se</vt:lpwstr>
  </property>
  <property fmtid="{D5CDD505-2E9C-101B-9397-08002B2CF9AE}" pid="6" name="_AuthorEmailDisplayName">
    <vt:lpwstr>Edling, Elin</vt:lpwstr>
  </property>
</Properties>
</file>