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39" r:id="rId3"/>
    <p:sldId id="463" r:id="rId4"/>
    <p:sldId id="464" r:id="rId5"/>
    <p:sldId id="465" r:id="rId6"/>
    <p:sldId id="466" r:id="rId7"/>
    <p:sldId id="467" r:id="rId8"/>
    <p:sldId id="468" r:id="rId9"/>
    <p:sldId id="470" r:id="rId10"/>
    <p:sldId id="471" r:id="rId11"/>
    <p:sldId id="472" r:id="rId12"/>
    <p:sldId id="452" r:id="rId13"/>
    <p:sldId id="458" r:id="rId14"/>
    <p:sldId id="473" r:id="rId15"/>
    <p:sldId id="476" r:id="rId16"/>
    <p:sldId id="474" r:id="rId17"/>
    <p:sldId id="475" r:id="rId18"/>
    <p:sldId id="457" r:id="rId19"/>
    <p:sldId id="459" r:id="rId20"/>
    <p:sldId id="4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ảo Tính Nguyễn" initials="BTN" lastIdx="1" clrIdx="0">
    <p:extLst>
      <p:ext uri="{19B8F6BF-5375-455C-9EA6-DF929625EA0E}">
        <p15:presenceInfo xmlns:p15="http://schemas.microsoft.com/office/powerpoint/2012/main" userId="Bảo Tính Nguyễ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4E1"/>
    <a:srgbClr val="9FA4AE"/>
    <a:srgbClr val="EEF2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1FDA97-C682-4D24-B273-4FF35CEB6E7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4A39B42-EA02-4519-9642-982A88A169DA}">
      <dgm:prSet phldrT="[Text]"/>
      <dgm:spPr/>
      <dgm:t>
        <a:bodyPr/>
        <a:lstStyle/>
        <a:p>
          <a:r>
            <a:rPr lang="vi-VN" dirty="0"/>
            <a:t>Trương Cao Nam Khánh:Một số linh kiện</a:t>
          </a:r>
          <a:endParaRPr lang="en-US" dirty="0"/>
        </a:p>
      </dgm:t>
    </dgm:pt>
    <dgm:pt modelId="{0A81367A-5301-4782-B541-24D12080F0B6}" type="parTrans" cxnId="{3E3D6B9C-7D9C-400C-BB62-4513F5539196}">
      <dgm:prSet/>
      <dgm:spPr/>
      <dgm:t>
        <a:bodyPr/>
        <a:lstStyle/>
        <a:p>
          <a:endParaRPr lang="en-US"/>
        </a:p>
      </dgm:t>
    </dgm:pt>
    <dgm:pt modelId="{FCC50C1C-D189-4F11-AB10-748E9F52106D}" type="sibTrans" cxnId="{3E3D6B9C-7D9C-400C-BB62-4513F5539196}">
      <dgm:prSet/>
      <dgm:spPr/>
      <dgm:t>
        <a:bodyPr/>
        <a:lstStyle/>
        <a:p>
          <a:endParaRPr lang="en-US"/>
        </a:p>
      </dgm:t>
    </dgm:pt>
    <dgm:pt modelId="{CA544E8B-8A09-4018-99AA-FA31C37BA6EA}">
      <dgm:prSet phldrT="[Text]"/>
      <dgm:spPr/>
      <dgm:t>
        <a:bodyPr/>
        <a:lstStyle/>
        <a:p>
          <a:r>
            <a:rPr lang="vi-VN" dirty="0"/>
            <a:t>Ngô Đức Long: Một số linh kiện và sơ đồ khối</a:t>
          </a:r>
          <a:endParaRPr lang="en-US" dirty="0"/>
        </a:p>
      </dgm:t>
    </dgm:pt>
    <dgm:pt modelId="{1A5FADA3-61DA-454E-9BFA-049FB1EEEC1D}" type="parTrans" cxnId="{3D66DAE8-6BBB-41EF-8C23-C2D705EF2C4B}">
      <dgm:prSet/>
      <dgm:spPr/>
      <dgm:t>
        <a:bodyPr/>
        <a:lstStyle/>
        <a:p>
          <a:endParaRPr lang="en-US"/>
        </a:p>
      </dgm:t>
    </dgm:pt>
    <dgm:pt modelId="{62D714AB-DE9E-47B3-B323-BC938769D163}" type="sibTrans" cxnId="{3D66DAE8-6BBB-41EF-8C23-C2D705EF2C4B}">
      <dgm:prSet/>
      <dgm:spPr/>
      <dgm:t>
        <a:bodyPr/>
        <a:lstStyle/>
        <a:p>
          <a:endParaRPr lang="en-US"/>
        </a:p>
      </dgm:t>
    </dgm:pt>
    <dgm:pt modelId="{511A9129-DD28-4971-BAD1-B6F02C0C4F15}">
      <dgm:prSet phldrT="[Text]"/>
      <dgm:spPr/>
      <dgm:t>
        <a:bodyPr/>
        <a:lstStyle/>
        <a:p>
          <a:r>
            <a:rPr lang="vi-VN" dirty="0"/>
            <a:t>Phan Tấn Lợi: Nguyên lý hoạt động của sơ đồ khối</a:t>
          </a:r>
          <a:endParaRPr lang="en-US" dirty="0"/>
        </a:p>
      </dgm:t>
    </dgm:pt>
    <dgm:pt modelId="{138A51AB-C1DD-4F0B-B38D-2B12F1BB89B3}" type="parTrans" cxnId="{D15BBA3B-A947-432A-87FC-82EC0F60B901}">
      <dgm:prSet/>
      <dgm:spPr/>
      <dgm:t>
        <a:bodyPr/>
        <a:lstStyle/>
        <a:p>
          <a:endParaRPr lang="en-US"/>
        </a:p>
      </dgm:t>
    </dgm:pt>
    <dgm:pt modelId="{1917B18F-B2F4-48ED-9A04-C4B4FDDFAC2B}" type="sibTrans" cxnId="{D15BBA3B-A947-432A-87FC-82EC0F60B901}">
      <dgm:prSet/>
      <dgm:spPr/>
      <dgm:t>
        <a:bodyPr/>
        <a:lstStyle/>
        <a:p>
          <a:endParaRPr lang="en-US"/>
        </a:p>
      </dgm:t>
    </dgm:pt>
    <dgm:pt modelId="{D4F19E98-B318-4505-BDAB-8D6DBFD4E640}">
      <dgm:prSet phldrT="[Text]"/>
      <dgm:spPr/>
      <dgm:t>
        <a:bodyPr/>
        <a:lstStyle/>
        <a:p>
          <a:r>
            <a:rPr lang="vi-VN" dirty="0"/>
            <a:t>Nguyễn Bảo Tính: Thiết kế mạch, vẽ PCB</a:t>
          </a:r>
          <a:endParaRPr lang="en-US" dirty="0"/>
        </a:p>
      </dgm:t>
    </dgm:pt>
    <dgm:pt modelId="{92864BB4-EB97-4C66-987B-BF0635EAE82B}" type="parTrans" cxnId="{69970B05-4E6C-4842-89A4-72718C62550B}">
      <dgm:prSet/>
      <dgm:spPr/>
      <dgm:t>
        <a:bodyPr/>
        <a:lstStyle/>
        <a:p>
          <a:endParaRPr lang="en-US"/>
        </a:p>
      </dgm:t>
    </dgm:pt>
    <dgm:pt modelId="{F9DF63C5-FCF4-46A2-AEF1-2EA0F33171C1}" type="sibTrans" cxnId="{69970B05-4E6C-4842-89A4-72718C62550B}">
      <dgm:prSet/>
      <dgm:spPr/>
      <dgm:t>
        <a:bodyPr/>
        <a:lstStyle/>
        <a:p>
          <a:endParaRPr lang="en-US"/>
        </a:p>
      </dgm:t>
    </dgm:pt>
    <dgm:pt modelId="{7B354387-8122-4880-85EF-41DDE0B0545A}" type="pres">
      <dgm:prSet presAssocID="{601FDA97-C682-4D24-B273-4FF35CEB6E71}" presName="linear" presStyleCnt="0">
        <dgm:presLayoutVars>
          <dgm:dir/>
          <dgm:animLvl val="lvl"/>
          <dgm:resizeHandles val="exact"/>
        </dgm:presLayoutVars>
      </dgm:prSet>
      <dgm:spPr/>
    </dgm:pt>
    <dgm:pt modelId="{5AEB4751-3405-4502-80F3-7C76B992E2BC}" type="pres">
      <dgm:prSet presAssocID="{74A39B42-EA02-4519-9642-982A88A169DA}" presName="parentLin" presStyleCnt="0"/>
      <dgm:spPr/>
    </dgm:pt>
    <dgm:pt modelId="{2887BDC4-2B5F-4131-9562-949A38235C30}" type="pres">
      <dgm:prSet presAssocID="{74A39B42-EA02-4519-9642-982A88A169DA}" presName="parentLeftMargin" presStyleLbl="node1" presStyleIdx="0" presStyleCnt="4"/>
      <dgm:spPr/>
    </dgm:pt>
    <dgm:pt modelId="{CE6413F1-DA47-41CC-BCCC-90035DE58905}" type="pres">
      <dgm:prSet presAssocID="{74A39B42-EA02-4519-9642-982A88A169DA}" presName="parentText" presStyleLbl="node1" presStyleIdx="0" presStyleCnt="4" custLinFactNeighborX="3022" custLinFactNeighborY="4705">
        <dgm:presLayoutVars>
          <dgm:chMax val="0"/>
          <dgm:bulletEnabled val="1"/>
        </dgm:presLayoutVars>
      </dgm:prSet>
      <dgm:spPr/>
    </dgm:pt>
    <dgm:pt modelId="{3E6C36A8-FB3F-4A7D-8262-EE37C3F088FD}" type="pres">
      <dgm:prSet presAssocID="{74A39B42-EA02-4519-9642-982A88A169DA}" presName="negativeSpace" presStyleCnt="0"/>
      <dgm:spPr/>
    </dgm:pt>
    <dgm:pt modelId="{08BB0187-E4DD-4353-B0D4-0390C29B4C4F}" type="pres">
      <dgm:prSet presAssocID="{74A39B42-EA02-4519-9642-982A88A169DA}" presName="childText" presStyleLbl="conFgAcc1" presStyleIdx="0" presStyleCnt="4">
        <dgm:presLayoutVars>
          <dgm:bulletEnabled val="1"/>
        </dgm:presLayoutVars>
      </dgm:prSet>
      <dgm:spPr/>
    </dgm:pt>
    <dgm:pt modelId="{56D3A2ED-3563-449E-9E01-02C8F866DC8C}" type="pres">
      <dgm:prSet presAssocID="{FCC50C1C-D189-4F11-AB10-748E9F52106D}" presName="spaceBetweenRectangles" presStyleCnt="0"/>
      <dgm:spPr/>
    </dgm:pt>
    <dgm:pt modelId="{50AE7E5F-0822-4D51-92EB-EFE9B6ECB482}" type="pres">
      <dgm:prSet presAssocID="{CA544E8B-8A09-4018-99AA-FA31C37BA6EA}" presName="parentLin" presStyleCnt="0"/>
      <dgm:spPr/>
    </dgm:pt>
    <dgm:pt modelId="{C4D64664-3AE4-447F-A120-EC0B54923288}" type="pres">
      <dgm:prSet presAssocID="{CA544E8B-8A09-4018-99AA-FA31C37BA6EA}" presName="parentLeftMargin" presStyleLbl="node1" presStyleIdx="0" presStyleCnt="4"/>
      <dgm:spPr/>
    </dgm:pt>
    <dgm:pt modelId="{CAC5BAD1-4BC8-4204-918C-BD912591FC4D}" type="pres">
      <dgm:prSet presAssocID="{CA544E8B-8A09-4018-99AA-FA31C37BA6E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FE6EEDE-F9B0-4D86-B615-67B56B29F395}" type="pres">
      <dgm:prSet presAssocID="{CA544E8B-8A09-4018-99AA-FA31C37BA6EA}" presName="negativeSpace" presStyleCnt="0"/>
      <dgm:spPr/>
    </dgm:pt>
    <dgm:pt modelId="{C11FA57B-9AA6-4783-838A-01918CD6B21F}" type="pres">
      <dgm:prSet presAssocID="{CA544E8B-8A09-4018-99AA-FA31C37BA6EA}" presName="childText" presStyleLbl="conFgAcc1" presStyleIdx="1" presStyleCnt="4">
        <dgm:presLayoutVars>
          <dgm:bulletEnabled val="1"/>
        </dgm:presLayoutVars>
      </dgm:prSet>
      <dgm:spPr/>
    </dgm:pt>
    <dgm:pt modelId="{9A2554B2-056E-41AE-9F6F-D5D6D6044CF9}" type="pres">
      <dgm:prSet presAssocID="{62D714AB-DE9E-47B3-B323-BC938769D163}" presName="spaceBetweenRectangles" presStyleCnt="0"/>
      <dgm:spPr/>
    </dgm:pt>
    <dgm:pt modelId="{91D72EE6-5966-4CD8-A0BF-5752C3F02B2B}" type="pres">
      <dgm:prSet presAssocID="{511A9129-DD28-4971-BAD1-B6F02C0C4F15}" presName="parentLin" presStyleCnt="0"/>
      <dgm:spPr/>
    </dgm:pt>
    <dgm:pt modelId="{E7E69900-690B-4594-84F9-FEF9CA975941}" type="pres">
      <dgm:prSet presAssocID="{511A9129-DD28-4971-BAD1-B6F02C0C4F15}" presName="parentLeftMargin" presStyleLbl="node1" presStyleIdx="1" presStyleCnt="4"/>
      <dgm:spPr/>
    </dgm:pt>
    <dgm:pt modelId="{C9878A47-7E2F-43F1-883B-1FE1404D03FA}" type="pres">
      <dgm:prSet presAssocID="{511A9129-DD28-4971-BAD1-B6F02C0C4F1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7C45B09-7DC9-4A3C-B5A6-688D049CEA6D}" type="pres">
      <dgm:prSet presAssocID="{511A9129-DD28-4971-BAD1-B6F02C0C4F15}" presName="negativeSpace" presStyleCnt="0"/>
      <dgm:spPr/>
    </dgm:pt>
    <dgm:pt modelId="{63F1D1B9-8577-4EB9-B80A-1DB6108DFBC9}" type="pres">
      <dgm:prSet presAssocID="{511A9129-DD28-4971-BAD1-B6F02C0C4F15}" presName="childText" presStyleLbl="conFgAcc1" presStyleIdx="2" presStyleCnt="4">
        <dgm:presLayoutVars>
          <dgm:bulletEnabled val="1"/>
        </dgm:presLayoutVars>
      </dgm:prSet>
      <dgm:spPr/>
    </dgm:pt>
    <dgm:pt modelId="{8DDB944E-8B36-4087-A87B-99F478DF4FEF}" type="pres">
      <dgm:prSet presAssocID="{1917B18F-B2F4-48ED-9A04-C4B4FDDFAC2B}" presName="spaceBetweenRectangles" presStyleCnt="0"/>
      <dgm:spPr/>
    </dgm:pt>
    <dgm:pt modelId="{4960EFE0-5811-4CA1-BD89-73CC72BD469B}" type="pres">
      <dgm:prSet presAssocID="{D4F19E98-B318-4505-BDAB-8D6DBFD4E640}" presName="parentLin" presStyleCnt="0"/>
      <dgm:spPr/>
    </dgm:pt>
    <dgm:pt modelId="{A27436FE-4480-45FD-9C7F-3564E19024D7}" type="pres">
      <dgm:prSet presAssocID="{D4F19E98-B318-4505-BDAB-8D6DBFD4E640}" presName="parentLeftMargin" presStyleLbl="node1" presStyleIdx="2" presStyleCnt="4"/>
      <dgm:spPr/>
    </dgm:pt>
    <dgm:pt modelId="{2C08588F-9691-4E23-AD1D-0993F1094488}" type="pres">
      <dgm:prSet presAssocID="{D4F19E98-B318-4505-BDAB-8D6DBFD4E640}" presName="parentText" presStyleLbl="node1" presStyleIdx="3" presStyleCnt="4" custLinFactNeighborY="3574">
        <dgm:presLayoutVars>
          <dgm:chMax val="0"/>
          <dgm:bulletEnabled val="1"/>
        </dgm:presLayoutVars>
      </dgm:prSet>
      <dgm:spPr/>
    </dgm:pt>
    <dgm:pt modelId="{FF5CA7D0-71AB-4371-B4AC-2B31A4B774BB}" type="pres">
      <dgm:prSet presAssocID="{D4F19E98-B318-4505-BDAB-8D6DBFD4E640}" presName="negativeSpace" presStyleCnt="0"/>
      <dgm:spPr/>
    </dgm:pt>
    <dgm:pt modelId="{F47644F5-5C62-48FE-90AE-8A987E11FF91}" type="pres">
      <dgm:prSet presAssocID="{D4F19E98-B318-4505-BDAB-8D6DBFD4E64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9970B05-4E6C-4842-89A4-72718C62550B}" srcId="{601FDA97-C682-4D24-B273-4FF35CEB6E71}" destId="{D4F19E98-B318-4505-BDAB-8D6DBFD4E640}" srcOrd="3" destOrd="0" parTransId="{92864BB4-EB97-4C66-987B-BF0635EAE82B}" sibTransId="{F9DF63C5-FCF4-46A2-AEF1-2EA0F33171C1}"/>
    <dgm:cxn modelId="{9BF2751D-A339-4628-B9F1-FFF47C37469F}" type="presOf" srcId="{511A9129-DD28-4971-BAD1-B6F02C0C4F15}" destId="{C9878A47-7E2F-43F1-883B-1FE1404D03FA}" srcOrd="1" destOrd="0" presId="urn:microsoft.com/office/officeart/2005/8/layout/list1"/>
    <dgm:cxn modelId="{D15BBA3B-A947-432A-87FC-82EC0F60B901}" srcId="{601FDA97-C682-4D24-B273-4FF35CEB6E71}" destId="{511A9129-DD28-4971-BAD1-B6F02C0C4F15}" srcOrd="2" destOrd="0" parTransId="{138A51AB-C1DD-4F0B-B38D-2B12F1BB89B3}" sibTransId="{1917B18F-B2F4-48ED-9A04-C4B4FDDFAC2B}"/>
    <dgm:cxn modelId="{318DCE76-05FF-4108-BE51-77DE8AF174B6}" type="presOf" srcId="{D4F19E98-B318-4505-BDAB-8D6DBFD4E640}" destId="{A27436FE-4480-45FD-9C7F-3564E19024D7}" srcOrd="0" destOrd="0" presId="urn:microsoft.com/office/officeart/2005/8/layout/list1"/>
    <dgm:cxn modelId="{36763A58-2B6E-4B24-A6D1-545C5758413E}" type="presOf" srcId="{D4F19E98-B318-4505-BDAB-8D6DBFD4E640}" destId="{2C08588F-9691-4E23-AD1D-0993F1094488}" srcOrd="1" destOrd="0" presId="urn:microsoft.com/office/officeart/2005/8/layout/list1"/>
    <dgm:cxn modelId="{DFB6FF8B-819D-41CB-AB68-469597E07032}" type="presOf" srcId="{511A9129-DD28-4971-BAD1-B6F02C0C4F15}" destId="{E7E69900-690B-4594-84F9-FEF9CA975941}" srcOrd="0" destOrd="0" presId="urn:microsoft.com/office/officeart/2005/8/layout/list1"/>
    <dgm:cxn modelId="{3E3D6B9C-7D9C-400C-BB62-4513F5539196}" srcId="{601FDA97-C682-4D24-B273-4FF35CEB6E71}" destId="{74A39B42-EA02-4519-9642-982A88A169DA}" srcOrd="0" destOrd="0" parTransId="{0A81367A-5301-4782-B541-24D12080F0B6}" sibTransId="{FCC50C1C-D189-4F11-AB10-748E9F52106D}"/>
    <dgm:cxn modelId="{D2E3039D-FFB3-4F21-91FD-9D6B0BF6416B}" type="presOf" srcId="{74A39B42-EA02-4519-9642-982A88A169DA}" destId="{2887BDC4-2B5F-4131-9562-949A38235C30}" srcOrd="0" destOrd="0" presId="urn:microsoft.com/office/officeart/2005/8/layout/list1"/>
    <dgm:cxn modelId="{F797D5A6-EAD4-4D63-9A03-1177CA7891D7}" type="presOf" srcId="{CA544E8B-8A09-4018-99AA-FA31C37BA6EA}" destId="{C4D64664-3AE4-447F-A120-EC0B54923288}" srcOrd="0" destOrd="0" presId="urn:microsoft.com/office/officeart/2005/8/layout/list1"/>
    <dgm:cxn modelId="{E49ABFDE-AF82-4A5A-9CE7-5EB18AD52FA4}" type="presOf" srcId="{74A39B42-EA02-4519-9642-982A88A169DA}" destId="{CE6413F1-DA47-41CC-BCCC-90035DE58905}" srcOrd="1" destOrd="0" presId="urn:microsoft.com/office/officeart/2005/8/layout/list1"/>
    <dgm:cxn modelId="{3D66DAE8-6BBB-41EF-8C23-C2D705EF2C4B}" srcId="{601FDA97-C682-4D24-B273-4FF35CEB6E71}" destId="{CA544E8B-8A09-4018-99AA-FA31C37BA6EA}" srcOrd="1" destOrd="0" parTransId="{1A5FADA3-61DA-454E-9BFA-049FB1EEEC1D}" sibTransId="{62D714AB-DE9E-47B3-B323-BC938769D163}"/>
    <dgm:cxn modelId="{DA5C8FF0-0BA1-47A0-8498-C8AD9560E320}" type="presOf" srcId="{CA544E8B-8A09-4018-99AA-FA31C37BA6EA}" destId="{CAC5BAD1-4BC8-4204-918C-BD912591FC4D}" srcOrd="1" destOrd="0" presId="urn:microsoft.com/office/officeart/2005/8/layout/list1"/>
    <dgm:cxn modelId="{7C36BCFF-3F2E-4B3C-A6C4-B9C1E6764147}" type="presOf" srcId="{601FDA97-C682-4D24-B273-4FF35CEB6E71}" destId="{7B354387-8122-4880-85EF-41DDE0B0545A}" srcOrd="0" destOrd="0" presId="urn:microsoft.com/office/officeart/2005/8/layout/list1"/>
    <dgm:cxn modelId="{289AD767-913D-44FA-8E70-000839C081E4}" type="presParOf" srcId="{7B354387-8122-4880-85EF-41DDE0B0545A}" destId="{5AEB4751-3405-4502-80F3-7C76B992E2BC}" srcOrd="0" destOrd="0" presId="urn:microsoft.com/office/officeart/2005/8/layout/list1"/>
    <dgm:cxn modelId="{C0E81383-64F3-40A2-8B23-B4C64FF48D67}" type="presParOf" srcId="{5AEB4751-3405-4502-80F3-7C76B992E2BC}" destId="{2887BDC4-2B5F-4131-9562-949A38235C30}" srcOrd="0" destOrd="0" presId="urn:microsoft.com/office/officeart/2005/8/layout/list1"/>
    <dgm:cxn modelId="{A24B0C69-CBAE-496B-8BD3-B33F3FE1E1EE}" type="presParOf" srcId="{5AEB4751-3405-4502-80F3-7C76B992E2BC}" destId="{CE6413F1-DA47-41CC-BCCC-90035DE58905}" srcOrd="1" destOrd="0" presId="urn:microsoft.com/office/officeart/2005/8/layout/list1"/>
    <dgm:cxn modelId="{F9FB8747-94D3-41A8-A953-9BADF6D3E761}" type="presParOf" srcId="{7B354387-8122-4880-85EF-41DDE0B0545A}" destId="{3E6C36A8-FB3F-4A7D-8262-EE37C3F088FD}" srcOrd="1" destOrd="0" presId="urn:microsoft.com/office/officeart/2005/8/layout/list1"/>
    <dgm:cxn modelId="{20D7BE92-8F0F-456D-BED8-5724CEED83AE}" type="presParOf" srcId="{7B354387-8122-4880-85EF-41DDE0B0545A}" destId="{08BB0187-E4DD-4353-B0D4-0390C29B4C4F}" srcOrd="2" destOrd="0" presId="urn:microsoft.com/office/officeart/2005/8/layout/list1"/>
    <dgm:cxn modelId="{D3DA9DAD-1DF0-4F20-B70A-CC3D921336A6}" type="presParOf" srcId="{7B354387-8122-4880-85EF-41DDE0B0545A}" destId="{56D3A2ED-3563-449E-9E01-02C8F866DC8C}" srcOrd="3" destOrd="0" presId="urn:microsoft.com/office/officeart/2005/8/layout/list1"/>
    <dgm:cxn modelId="{0E27A2BA-AC36-44B9-8B73-BB3E4C8A2625}" type="presParOf" srcId="{7B354387-8122-4880-85EF-41DDE0B0545A}" destId="{50AE7E5F-0822-4D51-92EB-EFE9B6ECB482}" srcOrd="4" destOrd="0" presId="urn:microsoft.com/office/officeart/2005/8/layout/list1"/>
    <dgm:cxn modelId="{BD788327-BA27-4DAA-8F94-0C5BA727A9F9}" type="presParOf" srcId="{50AE7E5F-0822-4D51-92EB-EFE9B6ECB482}" destId="{C4D64664-3AE4-447F-A120-EC0B54923288}" srcOrd="0" destOrd="0" presId="urn:microsoft.com/office/officeart/2005/8/layout/list1"/>
    <dgm:cxn modelId="{A1ECA5C8-31B1-44C5-9C28-D33C2638ED47}" type="presParOf" srcId="{50AE7E5F-0822-4D51-92EB-EFE9B6ECB482}" destId="{CAC5BAD1-4BC8-4204-918C-BD912591FC4D}" srcOrd="1" destOrd="0" presId="urn:microsoft.com/office/officeart/2005/8/layout/list1"/>
    <dgm:cxn modelId="{FC05B533-F61F-40F2-91F7-F27FFA998F33}" type="presParOf" srcId="{7B354387-8122-4880-85EF-41DDE0B0545A}" destId="{FFE6EEDE-F9B0-4D86-B615-67B56B29F395}" srcOrd="5" destOrd="0" presId="urn:microsoft.com/office/officeart/2005/8/layout/list1"/>
    <dgm:cxn modelId="{01D68B7F-69A5-4CD3-A2D2-F07EBD593E34}" type="presParOf" srcId="{7B354387-8122-4880-85EF-41DDE0B0545A}" destId="{C11FA57B-9AA6-4783-838A-01918CD6B21F}" srcOrd="6" destOrd="0" presId="urn:microsoft.com/office/officeart/2005/8/layout/list1"/>
    <dgm:cxn modelId="{7DCE7835-F8FE-45C3-807D-D6E3EC3D338B}" type="presParOf" srcId="{7B354387-8122-4880-85EF-41DDE0B0545A}" destId="{9A2554B2-056E-41AE-9F6F-D5D6D6044CF9}" srcOrd="7" destOrd="0" presId="urn:microsoft.com/office/officeart/2005/8/layout/list1"/>
    <dgm:cxn modelId="{7EB38828-219A-4123-B556-D6FAFB9F82EA}" type="presParOf" srcId="{7B354387-8122-4880-85EF-41DDE0B0545A}" destId="{91D72EE6-5966-4CD8-A0BF-5752C3F02B2B}" srcOrd="8" destOrd="0" presId="urn:microsoft.com/office/officeart/2005/8/layout/list1"/>
    <dgm:cxn modelId="{0D11A532-82D1-4B85-B44A-70EFA9FC520A}" type="presParOf" srcId="{91D72EE6-5966-4CD8-A0BF-5752C3F02B2B}" destId="{E7E69900-690B-4594-84F9-FEF9CA975941}" srcOrd="0" destOrd="0" presId="urn:microsoft.com/office/officeart/2005/8/layout/list1"/>
    <dgm:cxn modelId="{DC1E86E1-DD8C-4A2C-A81E-0507438F88C8}" type="presParOf" srcId="{91D72EE6-5966-4CD8-A0BF-5752C3F02B2B}" destId="{C9878A47-7E2F-43F1-883B-1FE1404D03FA}" srcOrd="1" destOrd="0" presId="urn:microsoft.com/office/officeart/2005/8/layout/list1"/>
    <dgm:cxn modelId="{14D3F6CD-760F-4435-AABA-9673694A08F3}" type="presParOf" srcId="{7B354387-8122-4880-85EF-41DDE0B0545A}" destId="{77C45B09-7DC9-4A3C-B5A6-688D049CEA6D}" srcOrd="9" destOrd="0" presId="urn:microsoft.com/office/officeart/2005/8/layout/list1"/>
    <dgm:cxn modelId="{353CFD2D-A60C-466B-B503-0FC71CE61E9E}" type="presParOf" srcId="{7B354387-8122-4880-85EF-41DDE0B0545A}" destId="{63F1D1B9-8577-4EB9-B80A-1DB6108DFBC9}" srcOrd="10" destOrd="0" presId="urn:microsoft.com/office/officeart/2005/8/layout/list1"/>
    <dgm:cxn modelId="{E05F543F-2DDA-4BC3-BE12-14FDB04F2F3E}" type="presParOf" srcId="{7B354387-8122-4880-85EF-41DDE0B0545A}" destId="{8DDB944E-8B36-4087-A87B-99F478DF4FEF}" srcOrd="11" destOrd="0" presId="urn:microsoft.com/office/officeart/2005/8/layout/list1"/>
    <dgm:cxn modelId="{30C52D19-5489-4E44-A280-0AC7D300ED3D}" type="presParOf" srcId="{7B354387-8122-4880-85EF-41DDE0B0545A}" destId="{4960EFE0-5811-4CA1-BD89-73CC72BD469B}" srcOrd="12" destOrd="0" presId="urn:microsoft.com/office/officeart/2005/8/layout/list1"/>
    <dgm:cxn modelId="{02A2C3B9-4B26-4D08-99DC-487E49EE993F}" type="presParOf" srcId="{4960EFE0-5811-4CA1-BD89-73CC72BD469B}" destId="{A27436FE-4480-45FD-9C7F-3564E19024D7}" srcOrd="0" destOrd="0" presId="urn:microsoft.com/office/officeart/2005/8/layout/list1"/>
    <dgm:cxn modelId="{6B71AEFE-C35A-4A8A-86F0-926B366B5F1C}" type="presParOf" srcId="{4960EFE0-5811-4CA1-BD89-73CC72BD469B}" destId="{2C08588F-9691-4E23-AD1D-0993F1094488}" srcOrd="1" destOrd="0" presId="urn:microsoft.com/office/officeart/2005/8/layout/list1"/>
    <dgm:cxn modelId="{33BA9355-827B-4A8B-8644-7FFF6388DE71}" type="presParOf" srcId="{7B354387-8122-4880-85EF-41DDE0B0545A}" destId="{FF5CA7D0-71AB-4371-B4AC-2B31A4B774BB}" srcOrd="13" destOrd="0" presId="urn:microsoft.com/office/officeart/2005/8/layout/list1"/>
    <dgm:cxn modelId="{21780470-7CCA-42FF-A59F-FB86F1E46208}" type="presParOf" srcId="{7B354387-8122-4880-85EF-41DDE0B0545A}" destId="{F47644F5-5C62-48FE-90AE-8A987E11FF91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B0187-E4DD-4353-B0D4-0390C29B4C4F}">
      <dsp:nvSpPr>
        <dsp:cNvPr id="0" name=""/>
        <dsp:cNvSpPr/>
      </dsp:nvSpPr>
      <dsp:spPr>
        <a:xfrm>
          <a:off x="0" y="937408"/>
          <a:ext cx="1216616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413F1-DA47-41CC-BCCC-90035DE58905}">
      <dsp:nvSpPr>
        <dsp:cNvPr id="0" name=""/>
        <dsp:cNvSpPr/>
      </dsp:nvSpPr>
      <dsp:spPr>
        <a:xfrm>
          <a:off x="626691" y="576389"/>
          <a:ext cx="8516317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897" tIns="0" rIns="321897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kern="1200" dirty="0"/>
            <a:t>Trương Cao Nam Khánh:Một số linh kiện</a:t>
          </a:r>
          <a:endParaRPr lang="en-US" sz="2700" kern="1200" dirty="0"/>
        </a:p>
      </dsp:txBody>
      <dsp:txXfrm>
        <a:off x="665599" y="615297"/>
        <a:ext cx="8438501" cy="719224"/>
      </dsp:txXfrm>
    </dsp:sp>
    <dsp:sp modelId="{C11FA57B-9AA6-4783-838A-01918CD6B21F}">
      <dsp:nvSpPr>
        <dsp:cNvPr id="0" name=""/>
        <dsp:cNvSpPr/>
      </dsp:nvSpPr>
      <dsp:spPr>
        <a:xfrm>
          <a:off x="0" y="2162128"/>
          <a:ext cx="1216616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C5BAD1-4BC8-4204-918C-BD912591FC4D}">
      <dsp:nvSpPr>
        <dsp:cNvPr id="0" name=""/>
        <dsp:cNvSpPr/>
      </dsp:nvSpPr>
      <dsp:spPr>
        <a:xfrm>
          <a:off x="608308" y="1763608"/>
          <a:ext cx="8516317" cy="797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897" tIns="0" rIns="321897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kern="1200" dirty="0"/>
            <a:t>Ngô Đức Long: Một số linh kiện và sơ đồ khối</a:t>
          </a:r>
          <a:endParaRPr lang="en-US" sz="2700" kern="1200" dirty="0"/>
        </a:p>
      </dsp:txBody>
      <dsp:txXfrm>
        <a:off x="647216" y="1802516"/>
        <a:ext cx="8438501" cy="719224"/>
      </dsp:txXfrm>
    </dsp:sp>
    <dsp:sp modelId="{63F1D1B9-8577-4EB9-B80A-1DB6108DFBC9}">
      <dsp:nvSpPr>
        <dsp:cNvPr id="0" name=""/>
        <dsp:cNvSpPr/>
      </dsp:nvSpPr>
      <dsp:spPr>
        <a:xfrm>
          <a:off x="0" y="3386849"/>
          <a:ext cx="1216616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878A47-7E2F-43F1-883B-1FE1404D03FA}">
      <dsp:nvSpPr>
        <dsp:cNvPr id="0" name=""/>
        <dsp:cNvSpPr/>
      </dsp:nvSpPr>
      <dsp:spPr>
        <a:xfrm>
          <a:off x="608308" y="2988329"/>
          <a:ext cx="8516317" cy="7970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897" tIns="0" rIns="321897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kern="1200" dirty="0"/>
            <a:t>Phan Tấn Lợi: Nguyên lý hoạt động của sơ đồ khối</a:t>
          </a:r>
          <a:endParaRPr lang="en-US" sz="2700" kern="1200" dirty="0"/>
        </a:p>
      </dsp:txBody>
      <dsp:txXfrm>
        <a:off x="647216" y="3027237"/>
        <a:ext cx="8438501" cy="719224"/>
      </dsp:txXfrm>
    </dsp:sp>
    <dsp:sp modelId="{F47644F5-5C62-48FE-90AE-8A987E11FF91}">
      <dsp:nvSpPr>
        <dsp:cNvPr id="0" name=""/>
        <dsp:cNvSpPr/>
      </dsp:nvSpPr>
      <dsp:spPr>
        <a:xfrm>
          <a:off x="0" y="4611569"/>
          <a:ext cx="1216616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8588F-9691-4E23-AD1D-0993F1094488}">
      <dsp:nvSpPr>
        <dsp:cNvPr id="0" name=""/>
        <dsp:cNvSpPr/>
      </dsp:nvSpPr>
      <dsp:spPr>
        <a:xfrm>
          <a:off x="608308" y="4241535"/>
          <a:ext cx="8516317" cy="797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1897" tIns="0" rIns="321897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kern="1200" dirty="0"/>
            <a:t>Nguyễn Bảo Tính: Thiết kế mạch, vẽ PCB</a:t>
          </a:r>
          <a:endParaRPr lang="en-US" sz="2700" kern="1200" dirty="0"/>
        </a:p>
      </dsp:txBody>
      <dsp:txXfrm>
        <a:off x="647216" y="4280443"/>
        <a:ext cx="8438501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4ADE4-0BE5-4EFF-8185-F6B81A73E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13572-EA6B-4D94-802E-4159ADC1C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1FCF7-ED39-4704-A965-856DF176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3E65-6A56-4EFC-8FE3-B3B09107E67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D6BEE-5676-4ADB-9D96-D7280226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993A0-08CC-4842-BEF1-C31DE525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04B8-7A57-4C53-8771-C41CD6CE5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22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E85C-23A7-4910-8564-4730F72D1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16337-A0CB-452A-8024-00174E3A4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1536F-2ED0-4886-8EED-78E241D3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3E65-6A56-4EFC-8FE3-B3B09107E67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F6665-CDE4-4B64-A71F-7FAFFBBDA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1EA85-4EB5-4E59-A917-FD633748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04B8-7A57-4C53-8771-C41CD6CE5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2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9D8A41-EB6F-41CF-A1DD-97D46FC15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62448-7813-42CA-9034-5E5D1E32B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3D0B3-1160-49C4-A9E2-8BDA1325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3E65-6A56-4EFC-8FE3-B3B09107E67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F9870-5625-4841-B9F4-C7296CE6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A763C-889E-4B95-8C91-6C83D5798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04B8-7A57-4C53-8771-C41CD6CE5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6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A02A-78A2-49A4-904A-8180F4693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F280B-1525-4852-B406-CD4F0054C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7B841-CF10-4592-B216-481DCA623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3E65-6A56-4EFC-8FE3-B3B09107E67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93FD7-1E5D-4218-9FCF-1530A21A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36FE-0140-4FE6-BE48-215A07EF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04B8-7A57-4C53-8771-C41CD6CE5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94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756B-9ED7-4490-AD2B-B4DE11576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3D3F0-28F3-4D9C-BAE8-262C6144A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8D89C-826A-4376-9EA6-FAAEE904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3E65-6A56-4EFC-8FE3-B3B09107E67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6D632-994C-4EE6-A36D-BF45554C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24E87-6AF4-48C1-8A54-50407F17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04B8-7A57-4C53-8771-C41CD6CE5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2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DF9C-2E9A-4E62-8716-CFAF60A3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45416-68D1-41D8-9AF0-BAB6F474A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1345F-7BE4-4040-AE0C-D11A5B7B0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88A01-1F4A-4FDE-AD5F-D1F59110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3E65-6A56-4EFC-8FE3-B3B09107E67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D4A30-33D1-400F-BEF5-05C4117D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0F62A-3312-4AAA-B69E-327FE061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04B8-7A57-4C53-8771-C41CD6CE5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36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FCF63-969B-4B89-A158-7DDB5CA15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8DF9D-03C1-4617-9B98-0C5EC39A1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D94B1-6CF7-4AAC-85D5-51A02B96A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D3EB8A-59D3-4FFD-AF4E-3029DF124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5676F-DF3C-4E8F-96BE-C090B55D4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36EB70-AEB7-4A56-AE40-7027F6B6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3E65-6A56-4EFC-8FE3-B3B09107E67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F57950-2C2A-42BA-A4D8-6A2F5A7B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F0EBE-8E7C-4808-8801-12423115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04B8-7A57-4C53-8771-C41CD6CE5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0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53DA-C955-4109-94B7-351E77467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0C074-9600-4150-B4D5-8EECD111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3E65-6A56-4EFC-8FE3-B3B09107E67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5D0D88-B9F9-4659-AD13-DA9A27B3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75E6E-9EBD-4D29-B155-C9C8D51B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04B8-7A57-4C53-8771-C41CD6CE5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7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E0FA7C-1D53-46B0-B645-730EA1D8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3E65-6A56-4EFC-8FE3-B3B09107E67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7BCE4-7628-4206-8866-395D5908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4D2CF-0CF6-4842-A3A5-6DF12C6E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04B8-7A57-4C53-8771-C41CD6CE5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6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386E-B1AF-40A4-B1D4-26B0C02CA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65C70-10BB-4982-A561-953CDC157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0E465-82F0-4223-9A33-67C7D18D3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7B0CE-1F66-4909-9104-E6170D76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3E65-6A56-4EFC-8FE3-B3B09107E67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23E69-EA39-40BB-A91C-B894364B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DE0EB-28D2-4971-9F5C-B8D1810CC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04B8-7A57-4C53-8771-C41CD6CE5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6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ED92C-6808-4568-8592-1218E474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BDAAE-0E29-411A-B0F0-264000ABE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75D8B-C5B7-4D06-8A2D-27BB50058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EF5AB-5E19-4278-86D4-EA99002F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43E65-6A56-4EFC-8FE3-B3B09107E67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4BAAC-8837-4692-80E6-8F5451AEC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CB4E4-357C-4469-A6FE-FB77CB2B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604B8-7A57-4C53-8771-C41CD6CE5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1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7CA78-5922-4EF5-90C0-B01CE763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71B91-0E7D-4F99-A325-5B9423D17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A3029-CADC-4DC6-B1F1-D17704559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43E65-6A56-4EFC-8FE3-B3B09107E67A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E65CD-2EF4-4FD7-AA76-0ED38FB4A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28530-D271-4A9E-93B9-B888F5BFC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604B8-7A57-4C53-8771-C41CD6CE5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63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microsoft.com/office/2007/relationships/hdphoto" Target="../media/hdphoto2.wdp"/><Relationship Id="rId7" Type="http://schemas.openxmlformats.org/officeDocument/2006/relationships/hyperlink" Target="https://vi.wikipedia.org/wiki/%C4%90i%E1%BB%87n_t%C3%ADch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i.wikipedia.org/wiki/%C4%90i%E1%BB%87n_th%E1%BA%BF" TargetMode="External"/><Relationship Id="rId5" Type="http://schemas.openxmlformats.org/officeDocument/2006/relationships/hyperlink" Target="https://vi.wikipedia.org/wiki/Ch%E1%BA%A5t_d%E1%BA%ABn_%C4%91i%E1%BB%87n" TargetMode="External"/><Relationship Id="rId4" Type="http://schemas.openxmlformats.org/officeDocument/2006/relationships/hyperlink" Target="https://vi.wikipedia.org/wiki/Linh_ki%E1%BB%87n_%C4%91i%E1%BB%87n_t%E1%BB%AD_th%E1%BB%A5_%C4%91%E1%BB%99ng" TargetMode="External"/><Relationship Id="rId9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gif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8CE0E7B-C239-43E8-A101-A679BFF938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A6A6A6"/>
              </a:clrFrom>
              <a:clrTo>
                <a:srgbClr val="A6A6A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42187" t="16514" r="26394" b="11763"/>
          <a:stretch/>
        </p:blipFill>
        <p:spPr>
          <a:xfrm flipH="1">
            <a:off x="9218130" y="0"/>
            <a:ext cx="2960954" cy="3749041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35C2E8-C50A-4AE9-9854-FC37B96B1F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A6A6A6"/>
              </a:clrFrom>
              <a:clrTo>
                <a:srgbClr val="A6A6A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Diffused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27887" t="10040" r="28831" b="25130"/>
          <a:stretch/>
        </p:blipFill>
        <p:spPr>
          <a:xfrm flipH="1">
            <a:off x="81025" y="2342136"/>
            <a:ext cx="5608320" cy="4434840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144D4F-5769-4E93-B5A9-63D0A237A163}"/>
              </a:ext>
            </a:extLst>
          </p:cNvPr>
          <p:cNvSpPr/>
          <p:nvPr/>
        </p:nvSpPr>
        <p:spPr>
          <a:xfrm>
            <a:off x="0" y="-16168"/>
            <a:ext cx="12202414" cy="10373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EA1122-4377-4D05-9E23-1C6ECBFD83CC}"/>
              </a:ext>
            </a:extLst>
          </p:cNvPr>
          <p:cNvSpPr/>
          <p:nvPr/>
        </p:nvSpPr>
        <p:spPr>
          <a:xfrm rot="10800000">
            <a:off x="2126" y="6064356"/>
            <a:ext cx="12192000" cy="7901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B4675BD-7520-4C2A-92A2-65D44F5B60CF}"/>
              </a:ext>
            </a:extLst>
          </p:cNvPr>
          <p:cNvGrpSpPr/>
          <p:nvPr/>
        </p:nvGrpSpPr>
        <p:grpSpPr>
          <a:xfrm>
            <a:off x="3232986" y="65874"/>
            <a:ext cx="7778816" cy="971429"/>
            <a:chOff x="2206592" y="60448"/>
            <a:chExt cx="7778816" cy="97142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FD05BF-5051-4AF4-B7F9-09987747BD14}"/>
                </a:ext>
              </a:extLst>
            </p:cNvPr>
            <p:cNvSpPr txBox="1"/>
            <p:nvPr/>
          </p:nvSpPr>
          <p:spPr>
            <a:xfrm>
              <a:off x="2206592" y="60448"/>
              <a:ext cx="77788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28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HCMC University Of Technology and Education</a:t>
              </a:r>
              <a:endPara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03D55E8-FB8F-4205-A5C6-2FDDD32DC92E}"/>
                </a:ext>
              </a:extLst>
            </p:cNvPr>
            <p:cNvSpPr txBox="1"/>
            <p:nvPr/>
          </p:nvSpPr>
          <p:spPr>
            <a:xfrm>
              <a:off x="2731880" y="570212"/>
              <a:ext cx="67528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i="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Faculty of Electrical and Electronics Engineering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D70588AA-0A9E-4A33-8979-5196748A047E}"/>
              </a:ext>
            </a:extLst>
          </p:cNvPr>
          <p:cNvSpPr txBox="1"/>
          <p:nvPr/>
        </p:nvSpPr>
        <p:spPr>
          <a:xfrm>
            <a:off x="2602896" y="1368807"/>
            <a:ext cx="6986208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7200" b="1" dirty="0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BÁO CÁO</a:t>
            </a:r>
          </a:p>
          <a:p>
            <a:pPr algn="ctr"/>
            <a:r>
              <a:rPr lang="vi-VN" sz="3600" b="1" dirty="0">
                <a:solidFill>
                  <a:srgbClr val="FF0000"/>
                </a:solidFill>
                <a:effectLst>
                  <a:glow rad="228600">
                    <a:schemeClr val="bg1">
                      <a:alpha val="40000"/>
                    </a:schemeClr>
                  </a:glow>
                </a:effectLst>
                <a:latin typeface="+mj-lt"/>
              </a:rPr>
              <a:t>Bộ môn: Kỹ thuật số</a:t>
            </a:r>
          </a:p>
          <a:p>
            <a:pPr algn="ctr"/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đếm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123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555 </a:t>
            </a:r>
            <a:endParaRPr lang="vi-V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led 7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cathode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vi-V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ùng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74LS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</a:t>
            </a:r>
            <a:endParaRPr lang="vi-VN" sz="4400" b="1" dirty="0">
              <a:solidFill>
                <a:srgbClr val="FF0000"/>
              </a:solidFill>
              <a:effectLst>
                <a:glow rad="228600">
                  <a:schemeClr val="bg1">
                    <a:alpha val="40000"/>
                  </a:schemeClr>
                </a:glo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AD93D4-931D-4FF7-9B14-0726F25A22FC}"/>
              </a:ext>
            </a:extLst>
          </p:cNvPr>
          <p:cNvSpPr txBox="1"/>
          <p:nvPr/>
        </p:nvSpPr>
        <p:spPr>
          <a:xfrm>
            <a:off x="5054218" y="6144179"/>
            <a:ext cx="72188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i="1" u="sng" dirty="0">
                <a:latin typeface="Calibri" panose="020F0502020204030204" pitchFamily="34" charset="0"/>
                <a:cs typeface="Calibri" panose="020F0502020204030204" pitchFamily="34" charset="0"/>
              </a:rPr>
              <a:t>Thành viên G4: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Nguyễn Bảo Tính         	Ngô Đức Long</a:t>
            </a:r>
          </a:p>
          <a:p>
            <a:r>
              <a:rPr lang="vi-VN" sz="2000" i="1" dirty="0">
                <a:latin typeface="Calibri" panose="020F0502020204030204" pitchFamily="34" charset="0"/>
                <a:cs typeface="Calibri" panose="020F0502020204030204" pitchFamily="34" charset="0"/>
              </a:rPr>
              <a:t>	          Trương Cao Nam Khánh        Phan Tấn Lợi</a:t>
            </a:r>
          </a:p>
          <a:p>
            <a:endParaRPr lang="vi-VN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9693107-5B37-4DEB-9DDC-C9919C94D2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6362AB"/>
              </a:clrFrom>
              <a:clrTo>
                <a:srgbClr val="6362A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406"/>
          <a:stretch/>
        </p:blipFill>
        <p:spPr>
          <a:xfrm>
            <a:off x="990878" y="-11275"/>
            <a:ext cx="1051497" cy="103730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8FDB3B0-667C-46B5-AECF-05083DF041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1275"/>
            <a:ext cx="990877" cy="1037303"/>
          </a:xfrm>
          <a:prstGeom prst="rect">
            <a:avLst/>
          </a:prstGeom>
        </p:spPr>
      </p:pic>
      <p:sp>
        <p:nvSpPr>
          <p:cNvPr id="30" name="Rectangle: Diagonal Corners Rounded 29">
            <a:extLst>
              <a:ext uri="{FF2B5EF4-FFF2-40B4-BE49-F238E27FC236}">
                <a16:creationId xmlns:a16="http://schemas.microsoft.com/office/drawing/2014/main" id="{E9097BF1-4BA8-4D5A-923B-2BA7C6926FF0}"/>
              </a:ext>
            </a:extLst>
          </p:cNvPr>
          <p:cNvSpPr/>
          <p:nvPr/>
        </p:nvSpPr>
        <p:spPr>
          <a:xfrm>
            <a:off x="7225314" y="5353684"/>
            <a:ext cx="4371739" cy="547476"/>
          </a:xfrm>
          <a:prstGeom prst="round2DiagRect">
            <a:avLst>
              <a:gd name="adj1" fmla="val 37081"/>
              <a:gd name="adj2" fmla="val 0"/>
            </a:avLst>
          </a:prstGeom>
          <a:solidFill>
            <a:srgbClr val="D1D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GVHD:Võ Đức Dũng </a:t>
            </a:r>
            <a:endParaRPr lang="en-US" sz="2400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5347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  <p:bldP spid="3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BDBA5-CAF4-4394-8747-D8EEA3EF7AF0}"/>
              </a:ext>
            </a:extLst>
          </p:cNvPr>
          <p:cNvSpPr/>
          <p:nvPr/>
        </p:nvSpPr>
        <p:spPr>
          <a:xfrm>
            <a:off x="-10414" y="-492"/>
            <a:ext cx="12202414" cy="10373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B558484-9A3A-460E-8D4C-18D99D5686D3}"/>
              </a:ext>
            </a:extLst>
          </p:cNvPr>
          <p:cNvSpPr/>
          <p:nvPr/>
        </p:nvSpPr>
        <p:spPr>
          <a:xfrm>
            <a:off x="238760" y="162559"/>
            <a:ext cx="4439920" cy="71120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b="1" dirty="0">
                <a:cs typeface="Calibri" panose="020F0502020204030204" pitchFamily="34" charset="0"/>
              </a:rPr>
              <a:t>Một số linh kiện</a:t>
            </a:r>
            <a:endParaRPr lang="en-US" sz="3200" b="1" dirty="0"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F0CA77-3945-4425-BD6A-7C001FB7E6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027143"/>
            <a:ext cx="12202414" cy="5830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9B1989-99C3-465A-8535-4589D7FD9033}"/>
              </a:ext>
            </a:extLst>
          </p:cNvPr>
          <p:cNvSpPr txBox="1"/>
          <p:nvPr/>
        </p:nvSpPr>
        <p:spPr>
          <a:xfrm>
            <a:off x="338048" y="1332356"/>
            <a:ext cx="6424702" cy="3949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vi-V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Điện trở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Điện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trở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linh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kiện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điện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tử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dễ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hiểu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nhất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giảm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dòng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điện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chảy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mạch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hạn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chế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cường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dòng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điện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Dòng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điện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ampe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(A)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lấy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điện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áp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điện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trở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(V) chia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điện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trở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 (Ω): I=  V/R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suất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thụ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điện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trở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watt (W) :           P = U 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 I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Trong </a:t>
            </a:r>
            <a:r>
              <a:rPr lang="vi-VN" sz="2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vi-VN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U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điện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áp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đơn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vị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V 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I: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cường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dòng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điện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đơn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vị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93F657-B2D3-4168-B986-96E327E3D7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589" y="2370767"/>
            <a:ext cx="4449936" cy="317182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C1954F-A267-44B9-B80C-0F944C242ADB}"/>
              </a:ext>
            </a:extLst>
          </p:cNvPr>
          <p:cNvSpPr txBox="1"/>
          <p:nvPr/>
        </p:nvSpPr>
        <p:spPr>
          <a:xfrm>
            <a:off x="8379502" y="363210"/>
            <a:ext cx="3573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i="1" u="sng" dirty="0"/>
              <a:t>Ngô Đức Long</a:t>
            </a:r>
            <a:endParaRPr lang="en-US" sz="2400" i="1" u="sng" dirty="0"/>
          </a:p>
        </p:txBody>
      </p:sp>
    </p:spTree>
    <p:extLst>
      <p:ext uri="{BB962C8B-B14F-4D97-AF65-F5344CB8AC3E}">
        <p14:creationId xmlns:p14="http://schemas.microsoft.com/office/powerpoint/2010/main" val="1379022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BDBA5-CAF4-4394-8747-D8EEA3EF7AF0}"/>
              </a:ext>
            </a:extLst>
          </p:cNvPr>
          <p:cNvSpPr/>
          <p:nvPr/>
        </p:nvSpPr>
        <p:spPr>
          <a:xfrm>
            <a:off x="-10414" y="-492"/>
            <a:ext cx="12202414" cy="10373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B558484-9A3A-460E-8D4C-18D99D5686D3}"/>
              </a:ext>
            </a:extLst>
          </p:cNvPr>
          <p:cNvSpPr/>
          <p:nvPr/>
        </p:nvSpPr>
        <p:spPr>
          <a:xfrm>
            <a:off x="238760" y="162559"/>
            <a:ext cx="4439920" cy="71120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b="1" dirty="0">
                <a:cs typeface="Calibri" panose="020F0502020204030204" pitchFamily="34" charset="0"/>
              </a:rPr>
              <a:t>Một số linh kiện</a:t>
            </a:r>
            <a:endParaRPr lang="en-US" sz="3200" b="1" dirty="0"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F0CA77-3945-4425-BD6A-7C001FB7E6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027143"/>
            <a:ext cx="12202414" cy="5830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9B1989-99C3-465A-8535-4589D7FD9033}"/>
              </a:ext>
            </a:extLst>
          </p:cNvPr>
          <p:cNvSpPr txBox="1"/>
          <p:nvPr/>
        </p:nvSpPr>
        <p:spPr>
          <a:xfrm>
            <a:off x="338048" y="1318586"/>
            <a:ext cx="7805827" cy="4937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Tụ điện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loại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kiện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điện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thụ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động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vật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dẫn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ngăn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bởi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lớp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điện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Khi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chênh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lệch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điện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thế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tại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mặt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tại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mặt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điện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tích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cùng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điện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nhưng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trái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dấu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:	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 = Q/U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đó:C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điện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ung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đơn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vị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F;</a:t>
            </a:r>
          </a:p>
          <a:p>
            <a:pPr marL="457200"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điện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đơn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vị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 ;</a:t>
            </a:r>
          </a:p>
          <a:p>
            <a:pPr marL="457200"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điện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áp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đơn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vị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V ;</a:t>
            </a:r>
          </a:p>
          <a:p>
            <a:pPr indent="457200"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tụ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điện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gồm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ít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nhất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dây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dẫn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điện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ở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dạng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tấm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kim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loại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song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song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ngăn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bởi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lớp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điện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môi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Dây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dẫn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tụ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điện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giấy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màng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mỏng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Điện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môi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tụ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điện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chất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dẫn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điện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thủy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giấy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giấy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tẩm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hoá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chất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gốm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mica,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màng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nhựa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hoặc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07B510-28C6-43D9-AA31-2AD57FBE106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638" y="1390988"/>
            <a:ext cx="3265314" cy="2173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, Tụ điện là gì? cấu tạo, công dụng và cách đo kiểm tra tụ điện">
            <a:extLst>
              <a:ext uri="{FF2B5EF4-FFF2-40B4-BE49-F238E27FC236}">
                <a16:creationId xmlns:a16="http://schemas.microsoft.com/office/drawing/2014/main" id="{99E4EC6E-BA17-4F4F-AA93-128DB55B72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094" y="4187483"/>
            <a:ext cx="3716147" cy="217334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8D9DD9-D1F5-474C-B85F-263B9A4246DE}"/>
              </a:ext>
            </a:extLst>
          </p:cNvPr>
          <p:cNvSpPr txBox="1"/>
          <p:nvPr/>
        </p:nvSpPr>
        <p:spPr>
          <a:xfrm>
            <a:off x="8379502" y="363210"/>
            <a:ext cx="3573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i="1" u="sng" dirty="0"/>
              <a:t>Ngô Đức Long</a:t>
            </a:r>
            <a:endParaRPr lang="en-US" sz="2400" i="1" u="sng" dirty="0"/>
          </a:p>
        </p:txBody>
      </p:sp>
    </p:spTree>
    <p:extLst>
      <p:ext uri="{BB962C8B-B14F-4D97-AF65-F5344CB8AC3E}">
        <p14:creationId xmlns:p14="http://schemas.microsoft.com/office/powerpoint/2010/main" val="1168919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BDBA5-CAF4-4394-8747-D8EEA3EF7AF0}"/>
              </a:ext>
            </a:extLst>
          </p:cNvPr>
          <p:cNvSpPr/>
          <p:nvPr/>
        </p:nvSpPr>
        <p:spPr>
          <a:xfrm>
            <a:off x="-10414" y="-492"/>
            <a:ext cx="12202414" cy="10373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B558484-9A3A-460E-8D4C-18D99D5686D3}"/>
              </a:ext>
            </a:extLst>
          </p:cNvPr>
          <p:cNvSpPr/>
          <p:nvPr/>
        </p:nvSpPr>
        <p:spPr>
          <a:xfrm>
            <a:off x="238760" y="162559"/>
            <a:ext cx="4439920" cy="71120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b="1" dirty="0">
                <a:cs typeface="Calibri" panose="020F0502020204030204" pitchFamily="34" charset="0"/>
              </a:rPr>
              <a:t>Thiết kế</a:t>
            </a:r>
            <a:endParaRPr lang="en-US" sz="3200" b="1" dirty="0"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F0CA77-3945-4425-BD6A-7C001FB7E6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027143"/>
            <a:ext cx="12202414" cy="5830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CCAC65-A5BE-4F0A-8416-A3396C270C31}"/>
              </a:ext>
            </a:extLst>
          </p:cNvPr>
          <p:cNvSpPr txBox="1"/>
          <p:nvPr/>
        </p:nvSpPr>
        <p:spPr>
          <a:xfrm>
            <a:off x="8379502" y="363210"/>
            <a:ext cx="3573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i="1" u="sng" dirty="0"/>
              <a:t>Ngô Đức Long</a:t>
            </a:r>
            <a:endParaRPr lang="en-US" sz="2400" i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B1989-99C3-465A-8535-4589D7FD9033}"/>
              </a:ext>
            </a:extLst>
          </p:cNvPr>
          <p:cNvSpPr txBox="1"/>
          <p:nvPr/>
        </p:nvSpPr>
        <p:spPr>
          <a:xfrm>
            <a:off x="238760" y="1258251"/>
            <a:ext cx="2270567" cy="465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Sơ đồ khối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92CE8BB-E5FD-4719-B671-B2B315B05308}"/>
              </a:ext>
            </a:extLst>
          </p:cNvPr>
          <p:cNvSpPr/>
          <p:nvPr/>
        </p:nvSpPr>
        <p:spPr>
          <a:xfrm>
            <a:off x="790269" y="2186440"/>
            <a:ext cx="1635186" cy="14152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Bộ nguồn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52A99C5-53FA-4E1F-B102-532643456D7A}"/>
              </a:ext>
            </a:extLst>
          </p:cNvPr>
          <p:cNvSpPr/>
          <p:nvPr/>
        </p:nvSpPr>
        <p:spPr>
          <a:xfrm>
            <a:off x="2509327" y="4522547"/>
            <a:ext cx="1635186" cy="14152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Bộ tạo xung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8372B7-3DDE-4CD9-94A8-F20D6D5A23BB}"/>
              </a:ext>
            </a:extLst>
          </p:cNvPr>
          <p:cNvSpPr/>
          <p:nvPr/>
        </p:nvSpPr>
        <p:spPr>
          <a:xfrm>
            <a:off x="4212239" y="2180807"/>
            <a:ext cx="1635186" cy="14152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Bộ hồi tiếp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8C811FD-93F0-404A-A078-AE86B47292F8}"/>
              </a:ext>
            </a:extLst>
          </p:cNvPr>
          <p:cNvSpPr/>
          <p:nvPr/>
        </p:nvSpPr>
        <p:spPr>
          <a:xfrm>
            <a:off x="5847425" y="4513530"/>
            <a:ext cx="1635186" cy="14152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Bộ đếm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22BE60-066B-424F-BBE8-0EA8B49E9EE5}"/>
              </a:ext>
            </a:extLst>
          </p:cNvPr>
          <p:cNvSpPr/>
          <p:nvPr/>
        </p:nvSpPr>
        <p:spPr>
          <a:xfrm>
            <a:off x="7389733" y="2174933"/>
            <a:ext cx="1635186" cy="14152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Bộ giải mã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A4517BB-6626-42BA-8882-A75C4D978FB8}"/>
              </a:ext>
            </a:extLst>
          </p:cNvPr>
          <p:cNvSpPr/>
          <p:nvPr/>
        </p:nvSpPr>
        <p:spPr>
          <a:xfrm>
            <a:off x="9185523" y="4513529"/>
            <a:ext cx="1635186" cy="141524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Bộ hiển thị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1ECB754-4C03-4B6C-8B6B-2C2DF0C40BD3}"/>
              </a:ext>
            </a:extLst>
          </p:cNvPr>
          <p:cNvSpPr/>
          <p:nvPr/>
        </p:nvSpPr>
        <p:spPr>
          <a:xfrm rot="2658619">
            <a:off x="1502930" y="3929438"/>
            <a:ext cx="121569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5421573-1383-439C-94A5-632308CD6BD2}"/>
              </a:ext>
            </a:extLst>
          </p:cNvPr>
          <p:cNvSpPr/>
          <p:nvPr/>
        </p:nvSpPr>
        <p:spPr>
          <a:xfrm rot="18867695">
            <a:off x="3238741" y="3747163"/>
            <a:ext cx="121814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1567A686-3168-488D-8FA0-0E99024AD74E}"/>
              </a:ext>
            </a:extLst>
          </p:cNvPr>
          <p:cNvSpPr/>
          <p:nvPr/>
        </p:nvSpPr>
        <p:spPr>
          <a:xfrm rot="2658619">
            <a:off x="4889290" y="3876672"/>
            <a:ext cx="121569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E1DAE1D-5972-44A0-B0E2-A229E4A4F306}"/>
              </a:ext>
            </a:extLst>
          </p:cNvPr>
          <p:cNvSpPr/>
          <p:nvPr/>
        </p:nvSpPr>
        <p:spPr>
          <a:xfrm rot="18867695">
            <a:off x="6446798" y="3747162"/>
            <a:ext cx="121814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CD582DF-B69B-40F6-A649-60AEAF3D8397}"/>
              </a:ext>
            </a:extLst>
          </p:cNvPr>
          <p:cNvSpPr/>
          <p:nvPr/>
        </p:nvSpPr>
        <p:spPr>
          <a:xfrm rot="2658619">
            <a:off x="8184064" y="3859370"/>
            <a:ext cx="121569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4783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7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BDBA5-CAF4-4394-8747-D8EEA3EF7AF0}"/>
              </a:ext>
            </a:extLst>
          </p:cNvPr>
          <p:cNvSpPr/>
          <p:nvPr/>
        </p:nvSpPr>
        <p:spPr>
          <a:xfrm>
            <a:off x="-10414" y="-492"/>
            <a:ext cx="12202414" cy="10373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B558484-9A3A-460E-8D4C-18D99D5686D3}"/>
              </a:ext>
            </a:extLst>
          </p:cNvPr>
          <p:cNvSpPr/>
          <p:nvPr/>
        </p:nvSpPr>
        <p:spPr>
          <a:xfrm>
            <a:off x="238760" y="162559"/>
            <a:ext cx="4439920" cy="71120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b="1" dirty="0">
                <a:cs typeface="Calibri" panose="020F0502020204030204" pitchFamily="34" charset="0"/>
              </a:rPr>
              <a:t>Thiết kế</a:t>
            </a:r>
            <a:endParaRPr lang="en-US" sz="3200" b="1" dirty="0"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F0CA77-3945-4425-BD6A-7C001FB7E6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027143"/>
            <a:ext cx="12202414" cy="58308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096FC30-BB10-40A0-8776-46C6D6AE723A}"/>
              </a:ext>
            </a:extLst>
          </p:cNvPr>
          <p:cNvSpPr txBox="1"/>
          <p:nvPr/>
        </p:nvSpPr>
        <p:spPr>
          <a:xfrm>
            <a:off x="238760" y="2064445"/>
            <a:ext cx="10316979" cy="3853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Chức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năng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từng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khối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Bộ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nguồn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chức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năng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cung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cấp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nguồn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toàn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bộ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mạch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để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hoạt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động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vi-VN" sz="20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     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dùng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nguồn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5V, 12V, 9V,..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     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IC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ổn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áp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100mA, 500mA hay 1A hay 5A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Bộ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tạo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xung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chức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tạo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xung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clock.</a:t>
            </a: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Bộ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hồi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tiếp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chức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năng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đặt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lại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trạng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thái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ban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đầu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mạch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Bộ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đếm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phạm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vi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đếm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000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đến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999.</a:t>
            </a: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Bộ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giải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mã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chức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năng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giải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mã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số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xung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đếm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từ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khối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đếm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sang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mã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7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đoạn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Bộ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hiển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thị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Hiển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thị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kết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quả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đếm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ở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dạng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thập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phân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1D2A41-B9B5-4A80-A896-0938066AC83B}"/>
              </a:ext>
            </a:extLst>
          </p:cNvPr>
          <p:cNvSpPr txBox="1"/>
          <p:nvPr/>
        </p:nvSpPr>
        <p:spPr>
          <a:xfrm>
            <a:off x="238760" y="1258251"/>
            <a:ext cx="2270567" cy="465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Sơ đồ khối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F4A32F-23FB-4A0B-88FA-54ABF2D899E2}"/>
              </a:ext>
            </a:extLst>
          </p:cNvPr>
          <p:cNvSpPr txBox="1"/>
          <p:nvPr/>
        </p:nvSpPr>
        <p:spPr>
          <a:xfrm>
            <a:off x="8379502" y="353685"/>
            <a:ext cx="3573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i="1" u="sng" dirty="0"/>
              <a:t>Ngô Đức Long</a:t>
            </a:r>
            <a:endParaRPr lang="en-US" sz="2400" i="1" u="sng" dirty="0"/>
          </a:p>
        </p:txBody>
      </p:sp>
    </p:spTree>
    <p:extLst>
      <p:ext uri="{BB962C8B-B14F-4D97-AF65-F5344CB8AC3E}">
        <p14:creationId xmlns:p14="http://schemas.microsoft.com/office/powerpoint/2010/main" val="625145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BDBA5-CAF4-4394-8747-D8EEA3EF7AF0}"/>
              </a:ext>
            </a:extLst>
          </p:cNvPr>
          <p:cNvSpPr/>
          <p:nvPr/>
        </p:nvSpPr>
        <p:spPr>
          <a:xfrm>
            <a:off x="-10414" y="-492"/>
            <a:ext cx="12202414" cy="10373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B558484-9A3A-460E-8D4C-18D99D5686D3}"/>
              </a:ext>
            </a:extLst>
          </p:cNvPr>
          <p:cNvSpPr/>
          <p:nvPr/>
        </p:nvSpPr>
        <p:spPr>
          <a:xfrm>
            <a:off x="238760" y="162559"/>
            <a:ext cx="4439920" cy="71120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b="1" dirty="0">
                <a:cs typeface="Calibri" panose="020F0502020204030204" pitchFamily="34" charset="0"/>
              </a:rPr>
              <a:t>Thiết kế</a:t>
            </a:r>
            <a:endParaRPr lang="en-US" sz="3200" b="1" dirty="0"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F0CA77-3945-4425-BD6A-7C001FB7E6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027143"/>
            <a:ext cx="12202414" cy="5830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CCAC65-A5BE-4F0A-8416-A3396C270C31}"/>
              </a:ext>
            </a:extLst>
          </p:cNvPr>
          <p:cNvSpPr txBox="1"/>
          <p:nvPr/>
        </p:nvSpPr>
        <p:spPr>
          <a:xfrm>
            <a:off x="8379502" y="353685"/>
            <a:ext cx="3573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i="1" u="sng"/>
              <a:t>Phan Tấn Lợi</a:t>
            </a:r>
            <a:endParaRPr lang="en-US" sz="2400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9B1989-99C3-465A-8535-4589D7FD9033}"/>
                  </a:ext>
                </a:extLst>
              </p:cNvPr>
              <p:cNvSpPr txBox="1"/>
              <p:nvPr/>
            </p:nvSpPr>
            <p:spPr>
              <a:xfrm>
                <a:off x="259546" y="968733"/>
                <a:ext cx="5101294" cy="4038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spcAft>
                    <a:spcPts val="800"/>
                  </a:spcAft>
                  <a:buFont typeface="Wingdings" panose="05000000000000000000" pitchFamily="2" charset="2"/>
                  <a:buChar char="v"/>
                </a:pPr>
                <a:r>
                  <a:rPr lang="vi-VN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Bộ tạo xung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vi-V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Bộ tạo xung dùng IC NE555, có chức năng tạo xung clock cung cấp xung bộ đếm, có ngõ ra xung clock ở chân 3</a:t>
                </a:r>
              </a:p>
              <a:p>
                <a:pPr algn="just">
                  <a:spcAft>
                    <a:spcPts val="800"/>
                  </a:spcAft>
                  <a:tabLst>
                    <a:tab pos="1731010" algn="l"/>
                  </a:tabLst>
                </a:pPr>
                <a:r>
                  <a:rPr lang="vi-V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 có thể thay đổi tần số xung clock bằng cách thay đổi giá tị tụ C3, hoặc giá trị của điện trở R22 và R33</a:t>
                </a:r>
              </a:p>
              <a:p>
                <a:pPr algn="just">
                  <a:spcAft>
                    <a:spcPts val="800"/>
                  </a:spcAft>
                  <a:tabLst>
                    <a:tab pos="1731010" algn="l"/>
                  </a:tabLst>
                </a:pPr>
                <a:r>
                  <a:rPr lang="vi-V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Phương trình sử dụng tính toán</a:t>
                </a: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spcAft>
                    <a:spcPts val="800"/>
                  </a:spcAft>
                </a:pPr>
                <a:r>
                  <a:rPr lang="vi-V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14:m>
                  <m:oMath xmlns:m="http://schemas.openxmlformats.org/officeDocument/2006/math">
                    <m:r>
                      <a:rPr lang="vi-VN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vi-V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vi-VN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vi-VN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2∗</m:t>
                        </m:r>
                        <m:r>
                          <m:rPr>
                            <m:nor/>
                          </m:rPr>
                          <a:rPr lang="vi-VN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vi-VN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∗(</m:t>
                        </m:r>
                        <m:r>
                          <m:rPr>
                            <m:nor/>
                          </m:rPr>
                          <a:rPr lang="vi-VN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vi-VN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1 + 2</m:t>
                        </m:r>
                        <m:r>
                          <m:rPr>
                            <m:nor/>
                          </m:rPr>
                          <a:rPr lang="vi-VN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vi-VN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2)</m:t>
                        </m:r>
                      </m:den>
                    </m:f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 algn="just">
                  <a:spcAft>
                    <a:spcPts val="800"/>
                  </a:spcAft>
                  <a:buFontTx/>
                  <a:buChar char="-"/>
                </a:pPr>
                <a:endParaRPr lang="vi-VN" sz="2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9B1989-99C3-465A-8535-4589D7FD9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46" y="968733"/>
                <a:ext cx="5101294" cy="4038157"/>
              </a:xfrm>
              <a:prstGeom prst="rect">
                <a:avLst/>
              </a:prstGeom>
              <a:blipFill>
                <a:blip r:embed="rId4"/>
                <a:stretch>
                  <a:fillRect l="-1675" t="-1208" r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3">
            <a:extLst>
              <a:ext uri="{FF2B5EF4-FFF2-40B4-BE49-F238E27FC236}">
                <a16:creationId xmlns:a16="http://schemas.microsoft.com/office/drawing/2014/main" id="{DCCCED36-0392-4BE4-80CD-02CB53E9B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8A813E-EB0C-4BC2-BE7A-5B9E997AA9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99" y="4486459"/>
            <a:ext cx="3368041" cy="22089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0792E9-EE87-486C-87B2-9AB5404EF4DF}"/>
              </a:ext>
            </a:extLst>
          </p:cNvPr>
          <p:cNvSpPr txBox="1"/>
          <p:nvPr/>
        </p:nvSpPr>
        <p:spPr>
          <a:xfrm>
            <a:off x="5620386" y="1036811"/>
            <a:ext cx="623705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Bộ hồi tiếp </a:t>
            </a: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Dùng IC 74LS08 và IC 74LS10,có chức năng reset lại giá trị 123 khi mạch đếm đến giá trị 555.</a:t>
            </a: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IC 74LS08 có kích thước nhỏ và tốc độ xử lý nhanh nên có độ tin cậy cao trong số các linh kiện khác</a:t>
            </a: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IC 74Ls10 cũng tương tự như IC 74LS08 nhưng dùng 4 cổng NAND, mỗi cổng NAND đều có 3 ngõ vào.</a:t>
            </a:r>
          </a:p>
          <a:p>
            <a:pPr marL="0" marR="0" algn="just">
              <a:spcBef>
                <a:spcPts val="0"/>
              </a:spcBef>
              <a:spcAft>
                <a:spcPts val="800"/>
              </a:spcAft>
            </a:pP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Bộ hồi tiếp có tác dụng đặt lại giá trị đầu(123) khi mạch đếm đến giá trị cuối (555)</a:t>
            </a:r>
          </a:p>
          <a:p>
            <a:pPr algn="just"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Aft>
                <a:spcPts val="800"/>
              </a:spcAft>
            </a:pPr>
            <a:endParaRPr lang="vi-V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D98E8BF-009D-4B75-8768-32794A5EDDB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97"/>
          <a:stretch/>
        </p:blipFill>
        <p:spPr>
          <a:xfrm>
            <a:off x="8379502" y="4000973"/>
            <a:ext cx="3220719" cy="280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323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BDBA5-CAF4-4394-8747-D8EEA3EF7AF0}"/>
              </a:ext>
            </a:extLst>
          </p:cNvPr>
          <p:cNvSpPr/>
          <p:nvPr/>
        </p:nvSpPr>
        <p:spPr>
          <a:xfrm>
            <a:off x="-10414" y="-492"/>
            <a:ext cx="12202414" cy="10373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B558484-9A3A-460E-8D4C-18D99D5686D3}"/>
              </a:ext>
            </a:extLst>
          </p:cNvPr>
          <p:cNvSpPr/>
          <p:nvPr/>
        </p:nvSpPr>
        <p:spPr>
          <a:xfrm>
            <a:off x="238760" y="162559"/>
            <a:ext cx="4439920" cy="71120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b="1" dirty="0">
                <a:cs typeface="Calibri" panose="020F0502020204030204" pitchFamily="34" charset="0"/>
              </a:rPr>
              <a:t>Thiết kế</a:t>
            </a:r>
            <a:endParaRPr lang="en-US" sz="3200" b="1" dirty="0"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F0CA77-3945-4425-BD6A-7C001FB7E6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050464"/>
            <a:ext cx="12202414" cy="5830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CCAC65-A5BE-4F0A-8416-A3396C270C31}"/>
              </a:ext>
            </a:extLst>
          </p:cNvPr>
          <p:cNvSpPr txBox="1"/>
          <p:nvPr/>
        </p:nvSpPr>
        <p:spPr>
          <a:xfrm>
            <a:off x="8379502" y="353685"/>
            <a:ext cx="3573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i="1" u="sng"/>
              <a:t>Phan Tấn Lợi</a:t>
            </a:r>
            <a:endParaRPr lang="en-US" sz="2400" i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B1989-99C3-465A-8535-4589D7FD9033}"/>
              </a:ext>
            </a:extLst>
          </p:cNvPr>
          <p:cNvSpPr txBox="1"/>
          <p:nvPr/>
        </p:nvSpPr>
        <p:spPr>
          <a:xfrm>
            <a:off x="259546" y="968733"/>
            <a:ext cx="51012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Bộ hồi tiếp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DCCCED36-0392-4BE4-80CD-02CB53E9B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2CFDD961-A119-4D24-A90C-28F6CED646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2786516"/>
                  </p:ext>
                </p:extLst>
              </p:nvPr>
            </p:nvGraphicFramePr>
            <p:xfrm>
              <a:off x="2586738" y="1199370"/>
              <a:ext cx="6423425" cy="5359135"/>
            </p:xfrm>
            <a:graphic>
              <a:graphicData uri="http://schemas.openxmlformats.org/drawingml/2006/table">
                <a:tbl>
                  <a:tblPr firstRow="1" firstCol="1" bandRow="1">
                    <a:tableStyleId>{5FD0F851-EC5A-4D38-B0AD-8093EC10F338}</a:tableStyleId>
                  </a:tblPr>
                  <a:tblGrid>
                    <a:gridCol w="648461">
                      <a:extLst>
                        <a:ext uri="{9D8B030D-6E8A-4147-A177-3AD203B41FA5}">
                          <a16:colId xmlns:a16="http://schemas.microsoft.com/office/drawing/2014/main" val="4187970346"/>
                        </a:ext>
                      </a:extLst>
                    </a:gridCol>
                    <a:gridCol w="626288">
                      <a:extLst>
                        <a:ext uri="{9D8B030D-6E8A-4147-A177-3AD203B41FA5}">
                          <a16:colId xmlns:a16="http://schemas.microsoft.com/office/drawing/2014/main" val="4225847812"/>
                        </a:ext>
                      </a:extLst>
                    </a:gridCol>
                    <a:gridCol w="1048669">
                      <a:extLst>
                        <a:ext uri="{9D8B030D-6E8A-4147-A177-3AD203B41FA5}">
                          <a16:colId xmlns:a16="http://schemas.microsoft.com/office/drawing/2014/main" val="2400046403"/>
                        </a:ext>
                      </a:extLst>
                    </a:gridCol>
                    <a:gridCol w="495206">
                      <a:extLst>
                        <a:ext uri="{9D8B030D-6E8A-4147-A177-3AD203B41FA5}">
                          <a16:colId xmlns:a16="http://schemas.microsoft.com/office/drawing/2014/main" val="3179627755"/>
                        </a:ext>
                      </a:extLst>
                    </a:gridCol>
                    <a:gridCol w="597159">
                      <a:extLst>
                        <a:ext uri="{9D8B030D-6E8A-4147-A177-3AD203B41FA5}">
                          <a16:colId xmlns:a16="http://schemas.microsoft.com/office/drawing/2014/main" val="1501998249"/>
                        </a:ext>
                      </a:extLst>
                    </a:gridCol>
                    <a:gridCol w="1134976">
                      <a:extLst>
                        <a:ext uri="{9D8B030D-6E8A-4147-A177-3AD203B41FA5}">
                          <a16:colId xmlns:a16="http://schemas.microsoft.com/office/drawing/2014/main" val="1126319803"/>
                        </a:ext>
                      </a:extLst>
                    </a:gridCol>
                    <a:gridCol w="476210">
                      <a:extLst>
                        <a:ext uri="{9D8B030D-6E8A-4147-A177-3AD203B41FA5}">
                          <a16:colId xmlns:a16="http://schemas.microsoft.com/office/drawing/2014/main" val="3148966135"/>
                        </a:ext>
                      </a:extLst>
                    </a:gridCol>
                    <a:gridCol w="522510">
                      <a:extLst>
                        <a:ext uri="{9D8B030D-6E8A-4147-A177-3AD203B41FA5}">
                          <a16:colId xmlns:a16="http://schemas.microsoft.com/office/drawing/2014/main" val="3188487819"/>
                        </a:ext>
                      </a:extLst>
                    </a:gridCol>
                    <a:gridCol w="873946">
                      <a:extLst>
                        <a:ext uri="{9D8B030D-6E8A-4147-A177-3AD203B41FA5}">
                          <a16:colId xmlns:a16="http://schemas.microsoft.com/office/drawing/2014/main" val="974981400"/>
                        </a:ext>
                      </a:extLst>
                    </a:gridCol>
                  </a:tblGrid>
                  <a:tr h="310446">
                    <a:tc gridSpan="9"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TTBD</a:t>
                          </a:r>
                          <a:r>
                            <a:rPr lang="vi-VN" sz="1600">
                              <a:effectLst/>
                            </a:rPr>
                            <a:t>: 123</a:t>
                          </a:r>
                          <a:r>
                            <a:rPr lang="vi-VN" sz="1600" baseline="-25000">
                              <a:effectLst/>
                            </a:rPr>
                            <a:t>10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118" marR="62118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6296612"/>
                      </a:ext>
                    </a:extLst>
                  </a:tr>
                  <a:tr h="293133">
                    <a:tc gridSpan="9"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600" b="0" dirty="0">
                              <a:effectLst/>
                            </a:rPr>
                            <a:t>(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3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2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1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0</a:t>
                          </a:r>
                          <a:r>
                            <a:rPr lang="vi-VN" sz="1600" b="0" dirty="0">
                              <a:effectLst/>
                            </a:rPr>
                            <a:t>)</a:t>
                          </a:r>
                          <a:r>
                            <a:rPr lang="vi-VN" sz="1600" b="0" baseline="-25000" dirty="0">
                              <a:effectLst/>
                            </a:rPr>
                            <a:t>U4</a:t>
                          </a:r>
                          <a:r>
                            <a:rPr lang="vi-VN" sz="1600" b="0" dirty="0">
                              <a:effectLst/>
                            </a:rPr>
                            <a:t> (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3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2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1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0</a:t>
                          </a:r>
                          <a:r>
                            <a:rPr lang="vi-VN" sz="1600" b="0" dirty="0">
                              <a:effectLst/>
                            </a:rPr>
                            <a:t>) </a:t>
                          </a:r>
                          <a:r>
                            <a:rPr lang="vi-VN" sz="1600" b="0" baseline="-25000" dirty="0">
                              <a:effectLst/>
                            </a:rPr>
                            <a:t>U5</a:t>
                          </a:r>
                          <a:r>
                            <a:rPr lang="vi-VN" sz="1600" b="0" dirty="0">
                              <a:effectLst/>
                            </a:rPr>
                            <a:t>(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3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2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1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0</a:t>
                          </a:r>
                          <a:r>
                            <a:rPr lang="vi-VN" sz="1600" b="0" dirty="0">
                              <a:effectLst/>
                            </a:rPr>
                            <a:t>)</a:t>
                          </a:r>
                          <a:r>
                            <a:rPr lang="vi-VN" sz="1600" b="0" baseline="-25000" dirty="0">
                              <a:effectLst/>
                            </a:rPr>
                            <a:t>U6</a:t>
                          </a:r>
                          <a:endParaRPr lang="en-US" sz="11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118" marR="62118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4028978"/>
                      </a:ext>
                    </a:extLst>
                  </a:tr>
                  <a:tr h="293133">
                    <a:tc gridSpan="9"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600" b="0" dirty="0">
                              <a:effectLst/>
                            </a:rPr>
                            <a:t>-&gt; </a:t>
                          </a:r>
                          <a:r>
                            <a:rPr lang="en-US" sz="1600" b="0" dirty="0">
                              <a:effectLst/>
                            </a:rPr>
                            <a:t>0001 0010 0011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BCD</a:t>
                          </a:r>
                          <a:endParaRPr lang="en-US" sz="11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118" marR="62118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4191451"/>
                      </a:ext>
                    </a:extLst>
                  </a:tr>
                  <a:tr h="621645">
                    <a:tc gridSpan="9"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600" b="0" dirty="0">
                              <a:effectLst/>
                            </a:rPr>
                            <a:t>(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0</a:t>
                          </a:r>
                          <a:r>
                            <a:rPr lang="vi-VN" sz="1600" b="0" dirty="0">
                              <a:effectLst/>
                            </a:rPr>
                            <a:t>)</a:t>
                          </a:r>
                          <a:r>
                            <a:rPr lang="vi-VN" sz="1600" b="0" baseline="-25000" dirty="0">
                              <a:effectLst/>
                            </a:rPr>
                            <a:t>U4</a:t>
                          </a:r>
                          <a:r>
                            <a:rPr lang="vi-VN" sz="1600" b="0" dirty="0">
                              <a:effectLst/>
                            </a:rPr>
                            <a:t>(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1</a:t>
                          </a:r>
                          <a:r>
                            <a:rPr lang="vi-VN" sz="1600" b="0" dirty="0">
                              <a:effectLst/>
                            </a:rPr>
                            <a:t>)</a:t>
                          </a:r>
                          <a:r>
                            <a:rPr lang="vi-VN" sz="1600" b="0" baseline="-25000" dirty="0">
                              <a:effectLst/>
                            </a:rPr>
                            <a:t>U5</a:t>
                          </a:r>
                          <a:r>
                            <a:rPr lang="vi-VN" sz="1600" b="0" dirty="0">
                              <a:effectLst/>
                            </a:rPr>
                            <a:t>(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1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0</a:t>
                          </a:r>
                          <a:r>
                            <a:rPr lang="vi-VN" sz="1600" b="0" dirty="0">
                              <a:effectLst/>
                            </a:rPr>
                            <a:t>)</a:t>
                          </a:r>
                          <a:r>
                            <a:rPr lang="vi-VN" sz="1600" b="0" baseline="-25000" dirty="0">
                              <a:effectLst/>
                            </a:rPr>
                            <a:t>U6 </a:t>
                          </a:r>
                          <a:r>
                            <a:rPr lang="vi-VN" sz="1600" b="0" dirty="0">
                              <a:effectLst/>
                            </a:rPr>
                            <a:t>= ‘1’</a:t>
                          </a:r>
                          <a:endParaRPr lang="en-US" sz="1100" b="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600" b="0" dirty="0">
                              <a:effectLst/>
                            </a:rPr>
                            <a:t>(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3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2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1</a:t>
                          </a:r>
                          <a:r>
                            <a:rPr lang="vi-VN" sz="1600" b="0" dirty="0">
                              <a:effectLst/>
                            </a:rPr>
                            <a:t>)</a:t>
                          </a:r>
                          <a:r>
                            <a:rPr lang="vi-VN" sz="1600" b="0" baseline="-25000" dirty="0">
                              <a:effectLst/>
                            </a:rPr>
                            <a:t>U4</a:t>
                          </a:r>
                          <a:r>
                            <a:rPr lang="vi-VN" sz="1600" b="0" dirty="0">
                              <a:effectLst/>
                            </a:rPr>
                            <a:t>(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1</a:t>
                          </a:r>
                          <a:r>
                            <a:rPr lang="vi-VN" sz="1600" b="0" dirty="0">
                              <a:effectLst/>
                            </a:rPr>
                            <a:t>)</a:t>
                          </a:r>
                          <a:r>
                            <a:rPr lang="vi-VN" sz="1600" b="0" baseline="-25000" dirty="0">
                              <a:effectLst/>
                            </a:rPr>
                            <a:t>U5</a:t>
                          </a:r>
                          <a:r>
                            <a:rPr lang="vi-VN" sz="1600" b="0" dirty="0">
                              <a:effectLst/>
                            </a:rPr>
                            <a:t>(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3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2</a:t>
                          </a:r>
                          <a:r>
                            <a:rPr lang="vi-VN" sz="1600" b="0" dirty="0">
                              <a:effectLst/>
                            </a:rPr>
                            <a:t>)</a:t>
                          </a:r>
                          <a:r>
                            <a:rPr lang="vi-VN" sz="1600" b="0" baseline="-25000" dirty="0">
                              <a:effectLst/>
                            </a:rPr>
                            <a:t>U6</a:t>
                          </a:r>
                          <a:r>
                            <a:rPr lang="vi-VN" sz="1600" b="0" dirty="0">
                              <a:effectLst/>
                            </a:rPr>
                            <a:t>= ‘0’</a:t>
                          </a:r>
                          <a:endParaRPr lang="en-US" sz="11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118" marR="62118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7266366"/>
                      </a:ext>
                    </a:extLst>
                  </a:tr>
                  <a:tr h="293133">
                    <a:tc gridSpan="9"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600" b="0">
                              <a:effectLst/>
                            </a:rPr>
                            <a:t> </a:t>
                          </a:r>
                          <a:endParaRPr lang="en-US" sz="1100" b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118" marR="62118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3084557"/>
                      </a:ext>
                    </a:extLst>
                  </a:tr>
                  <a:tr h="293133">
                    <a:tc gridSpan="9"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TTTG</a:t>
                          </a:r>
                          <a:r>
                            <a:rPr lang="vi-VN" sz="1600" b="1" dirty="0">
                              <a:effectLst/>
                            </a:rPr>
                            <a:t>: 556</a:t>
                          </a:r>
                          <a:r>
                            <a:rPr lang="vi-VN" sz="1600" b="1" baseline="-25000" dirty="0">
                              <a:effectLst/>
                            </a:rPr>
                            <a:t>10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118" marR="62118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236871"/>
                      </a:ext>
                    </a:extLst>
                  </a:tr>
                  <a:tr h="293133">
                    <a:tc gridSpan="9"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600" b="0">
                              <a:effectLst/>
                            </a:rPr>
                            <a:t>(</a:t>
                          </a:r>
                          <a:r>
                            <a:rPr lang="en-US" sz="1600" b="0">
                              <a:effectLst/>
                            </a:rPr>
                            <a:t>Q</a:t>
                          </a:r>
                          <a:r>
                            <a:rPr lang="en-US" sz="1600" b="0" baseline="-25000">
                              <a:effectLst/>
                            </a:rPr>
                            <a:t>3</a:t>
                          </a:r>
                          <a:r>
                            <a:rPr lang="en-US" sz="1600" b="0">
                              <a:effectLst/>
                            </a:rPr>
                            <a:t>Q</a:t>
                          </a:r>
                          <a:r>
                            <a:rPr lang="en-US" sz="1600" b="0" baseline="-25000">
                              <a:effectLst/>
                            </a:rPr>
                            <a:t>2</a:t>
                          </a:r>
                          <a:r>
                            <a:rPr lang="en-US" sz="1600" b="0">
                              <a:effectLst/>
                            </a:rPr>
                            <a:t>Q</a:t>
                          </a:r>
                          <a:r>
                            <a:rPr lang="en-US" sz="1600" b="0" baseline="-25000">
                              <a:effectLst/>
                            </a:rPr>
                            <a:t>1</a:t>
                          </a:r>
                          <a:r>
                            <a:rPr lang="en-US" sz="1600" b="0">
                              <a:effectLst/>
                            </a:rPr>
                            <a:t>Q</a:t>
                          </a:r>
                          <a:r>
                            <a:rPr lang="en-US" sz="1600" b="0" baseline="-25000">
                              <a:effectLst/>
                            </a:rPr>
                            <a:t>0</a:t>
                          </a:r>
                          <a:r>
                            <a:rPr lang="vi-VN" sz="1600" b="0">
                              <a:effectLst/>
                            </a:rPr>
                            <a:t>)</a:t>
                          </a:r>
                          <a:r>
                            <a:rPr lang="vi-VN" sz="1600" b="0" baseline="-25000">
                              <a:effectLst/>
                            </a:rPr>
                            <a:t>(U4)</a:t>
                          </a:r>
                          <a:r>
                            <a:rPr lang="vi-VN" sz="1600" b="0">
                              <a:effectLst/>
                            </a:rPr>
                            <a:t>(</a:t>
                          </a:r>
                          <a:r>
                            <a:rPr lang="en-US" sz="1600" b="0">
                              <a:effectLst/>
                            </a:rPr>
                            <a:t>Q</a:t>
                          </a:r>
                          <a:r>
                            <a:rPr lang="en-US" sz="1600" b="0" baseline="-25000">
                              <a:effectLst/>
                            </a:rPr>
                            <a:t>3</a:t>
                          </a:r>
                          <a:r>
                            <a:rPr lang="en-US" sz="1600" b="0">
                              <a:effectLst/>
                            </a:rPr>
                            <a:t>Q</a:t>
                          </a:r>
                          <a:r>
                            <a:rPr lang="en-US" sz="1600" b="0" baseline="-25000">
                              <a:effectLst/>
                            </a:rPr>
                            <a:t>2</a:t>
                          </a:r>
                          <a:r>
                            <a:rPr lang="en-US" sz="1600" b="0">
                              <a:effectLst/>
                            </a:rPr>
                            <a:t>Q</a:t>
                          </a:r>
                          <a:r>
                            <a:rPr lang="en-US" sz="1600" b="0" baseline="-25000">
                              <a:effectLst/>
                            </a:rPr>
                            <a:t>1</a:t>
                          </a:r>
                          <a:r>
                            <a:rPr lang="en-US" sz="1600" b="0">
                              <a:effectLst/>
                            </a:rPr>
                            <a:t>Q</a:t>
                          </a:r>
                          <a:r>
                            <a:rPr lang="en-US" sz="1600" b="0" baseline="-25000">
                              <a:effectLst/>
                            </a:rPr>
                            <a:t>0</a:t>
                          </a:r>
                          <a:r>
                            <a:rPr lang="vi-VN" sz="1600" b="0">
                              <a:effectLst/>
                            </a:rPr>
                            <a:t>)</a:t>
                          </a:r>
                          <a:r>
                            <a:rPr lang="vi-VN" sz="1600" b="0" baseline="-25000">
                              <a:effectLst/>
                            </a:rPr>
                            <a:t>(U5)</a:t>
                          </a:r>
                          <a:r>
                            <a:rPr lang="vi-VN" sz="1600" b="0">
                              <a:effectLst/>
                            </a:rPr>
                            <a:t>(</a:t>
                          </a:r>
                          <a:r>
                            <a:rPr lang="en-US" sz="1600" b="0">
                              <a:effectLst/>
                            </a:rPr>
                            <a:t>Q</a:t>
                          </a:r>
                          <a:r>
                            <a:rPr lang="en-US" sz="1600" b="0" baseline="-25000">
                              <a:effectLst/>
                            </a:rPr>
                            <a:t>3</a:t>
                          </a:r>
                          <a:r>
                            <a:rPr lang="en-US" sz="1600" b="0">
                              <a:effectLst/>
                            </a:rPr>
                            <a:t>Q</a:t>
                          </a:r>
                          <a:r>
                            <a:rPr lang="en-US" sz="1600" b="0" baseline="-25000">
                              <a:effectLst/>
                            </a:rPr>
                            <a:t>2</a:t>
                          </a:r>
                          <a:r>
                            <a:rPr lang="en-US" sz="1600" b="0">
                              <a:effectLst/>
                            </a:rPr>
                            <a:t>Q</a:t>
                          </a:r>
                          <a:r>
                            <a:rPr lang="en-US" sz="1600" b="0" baseline="-25000">
                              <a:effectLst/>
                            </a:rPr>
                            <a:t>1</a:t>
                          </a:r>
                          <a:r>
                            <a:rPr lang="en-US" sz="1600" b="0">
                              <a:effectLst/>
                            </a:rPr>
                            <a:t>Q</a:t>
                          </a:r>
                          <a:r>
                            <a:rPr lang="en-US" sz="1600" b="0" baseline="-25000">
                              <a:effectLst/>
                            </a:rPr>
                            <a:t>0</a:t>
                          </a:r>
                          <a:r>
                            <a:rPr lang="vi-VN" sz="1600" b="0">
                              <a:effectLst/>
                            </a:rPr>
                            <a:t>)</a:t>
                          </a:r>
                          <a:r>
                            <a:rPr lang="vi-VN" sz="1600" b="0" baseline="-25000">
                              <a:effectLst/>
                            </a:rPr>
                            <a:t>(U6)</a:t>
                          </a:r>
                          <a:endParaRPr lang="en-US" sz="1100" b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118" marR="62118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5520561"/>
                      </a:ext>
                    </a:extLst>
                  </a:tr>
                  <a:tr h="293133">
                    <a:tc gridSpan="9"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600" b="0" dirty="0">
                              <a:effectLst/>
                            </a:rPr>
                            <a:t>-&gt; 0101 0101 0110</a:t>
                          </a:r>
                          <a:r>
                            <a:rPr lang="vi-VN" sz="1600" b="0" baseline="-25000" dirty="0">
                              <a:effectLst/>
                            </a:rPr>
                            <a:t> 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BCD</a:t>
                          </a:r>
                          <a:endParaRPr lang="en-US" sz="11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118" marR="62118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4495311"/>
                      </a:ext>
                    </a:extLst>
                  </a:tr>
                  <a:tr h="293133">
                    <a:tc gridSpan="9"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600" b="0" i="1" u="sng" dirty="0">
                              <a:effectLst/>
                            </a:rPr>
                            <a:t>Trong phần mềm proteus:</a:t>
                          </a:r>
                          <a:endParaRPr lang="en-US" sz="1100" b="0" i="1" u="sng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118" marR="62118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2861115"/>
                      </a:ext>
                    </a:extLst>
                  </a:tr>
                  <a:tr h="124750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600" b="0" dirty="0">
                              <a:effectLst/>
                            </a:rPr>
                            <a:t>Q1</a:t>
                          </a:r>
                          <a:endParaRPr lang="en-US" sz="1100" b="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600" b="0" dirty="0">
                              <a:effectLst/>
                            </a:rPr>
                            <a:t>Q2</a:t>
                          </a:r>
                          <a:endParaRPr lang="en-US" sz="11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118" marR="6211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600">
                              <a:effectLst/>
                            </a:rPr>
                            <a:t>&lt;-&gt;</a:t>
                          </a:r>
                          <a:endParaRPr lang="en-US" sz="11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600">
                              <a:effectLst/>
                            </a:rPr>
                            <a:t>&lt;-&gt;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118" marR="6211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Q</a:t>
                          </a:r>
                          <a:r>
                            <a:rPr lang="en-US" sz="1600" baseline="-25000" dirty="0">
                              <a:effectLst/>
                            </a:rPr>
                            <a:t>0</a:t>
                          </a:r>
                          <a:r>
                            <a:rPr lang="vi-VN" sz="1600" baseline="-25000" dirty="0">
                              <a:effectLst/>
                            </a:rPr>
                            <a:t>(U4)</a:t>
                          </a:r>
                          <a:endParaRPr lang="en-US" sz="11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Q</a:t>
                          </a:r>
                          <a:r>
                            <a:rPr lang="en-US" sz="1600" baseline="-25000" dirty="0">
                              <a:effectLst/>
                            </a:rPr>
                            <a:t>2</a:t>
                          </a:r>
                          <a:r>
                            <a:rPr lang="vi-VN" sz="1600" baseline="-25000" dirty="0">
                              <a:effectLst/>
                            </a:rPr>
                            <a:t>(U4)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118" marR="6211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600" dirty="0">
                              <a:effectLst/>
                            </a:rPr>
                            <a:t>Q3</a:t>
                          </a:r>
                          <a:endParaRPr lang="en-US" sz="11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600" dirty="0">
                              <a:effectLst/>
                            </a:rPr>
                            <a:t>Q4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118" marR="6211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600" dirty="0">
                              <a:effectLst/>
                            </a:rPr>
                            <a:t>&lt;-&gt;</a:t>
                          </a:r>
                          <a:endParaRPr lang="en-US" sz="11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600" dirty="0">
                              <a:effectLst/>
                            </a:rPr>
                            <a:t>&lt;-&gt;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118" marR="6211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Q</a:t>
                          </a:r>
                          <a:r>
                            <a:rPr lang="en-US" sz="1600" baseline="-25000" dirty="0">
                              <a:effectLst/>
                            </a:rPr>
                            <a:t>0</a:t>
                          </a:r>
                          <a:r>
                            <a:rPr lang="vi-VN" sz="1600" baseline="-25000" dirty="0">
                              <a:effectLst/>
                            </a:rPr>
                            <a:t>(U5)</a:t>
                          </a:r>
                          <a:r>
                            <a:rPr lang="vi-VN" sz="1600" dirty="0">
                              <a:effectLst/>
                            </a:rPr>
                            <a:t> </a:t>
                          </a:r>
                        </a:p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Q</a:t>
                          </a:r>
                          <a:r>
                            <a:rPr lang="en-US" sz="1600" baseline="-25000" dirty="0">
                              <a:effectLst/>
                            </a:rPr>
                            <a:t>2</a:t>
                          </a:r>
                          <a:r>
                            <a:rPr lang="vi-VN" sz="1600" baseline="-25000" dirty="0">
                              <a:effectLst/>
                            </a:rPr>
                            <a:t>(U5)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118" marR="6211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600" dirty="0">
                              <a:effectLst/>
                            </a:rPr>
                            <a:t>Q5</a:t>
                          </a:r>
                          <a:endParaRPr lang="en-US" sz="11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600" dirty="0">
                              <a:effectLst/>
                            </a:rPr>
                            <a:t>Q6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118" marR="6211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600" dirty="0">
                              <a:effectLst/>
                            </a:rPr>
                            <a:t>&lt;-&gt;</a:t>
                          </a:r>
                          <a:endParaRPr lang="en-US" sz="11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600" dirty="0">
                              <a:effectLst/>
                            </a:rPr>
                            <a:t>&lt;-&gt;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118" marR="6211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Q</a:t>
                          </a:r>
                          <a:r>
                            <a:rPr lang="en-US" sz="1600" baseline="-25000">
                              <a:effectLst/>
                            </a:rPr>
                            <a:t>1</a:t>
                          </a:r>
                          <a:r>
                            <a:rPr lang="vi-VN" sz="1600" baseline="-25000">
                              <a:effectLst/>
                            </a:rPr>
                            <a:t>(U6)</a:t>
                          </a:r>
                          <a:r>
                            <a:rPr lang="vi-VN" sz="1600">
                              <a:effectLst/>
                            </a:rPr>
                            <a:t> </a:t>
                          </a:r>
                          <a:endParaRPr lang="en-US" sz="11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Q</a:t>
                          </a:r>
                          <a:r>
                            <a:rPr lang="en-US" sz="1600" baseline="-25000">
                              <a:effectLst/>
                            </a:rPr>
                            <a:t>2</a:t>
                          </a:r>
                          <a:r>
                            <a:rPr lang="vi-VN" sz="1600" baseline="-25000">
                              <a:effectLst/>
                            </a:rPr>
                            <a:t>(U6)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118" marR="62118" marT="0" marB="0"/>
                    </a:tc>
                    <a:extLst>
                      <a:ext uri="{0D108BD9-81ED-4DB2-BD59-A6C34878D82A}">
                        <a16:rowId xmlns:a16="http://schemas.microsoft.com/office/drawing/2014/main" val="3896351409"/>
                      </a:ext>
                    </a:extLst>
                  </a:tr>
                  <a:tr h="683346">
                    <a:tc gridSpan="9"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dirty="0">
                              <a:effectLst/>
                            </a:rPr>
                            <a:t>Hàm</a:t>
                          </a:r>
                          <a:r>
                            <a:rPr lang="vi-VN" sz="1600" b="0" dirty="0">
                              <a:effectLst/>
                            </a:rPr>
                            <a:t>: </a:t>
                          </a:r>
                          <a:r>
                            <a:rPr lang="vi-VN" sz="1600" b="1" dirty="0">
                              <a:effectLst/>
                            </a:rPr>
                            <a:t>PL= </a:t>
                          </a:r>
                          <a:r>
                            <a:rPr lang="vi-VN" sz="1600" b="1" baseline="-250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sz="1600" b="1">
                                      <a:effectLst/>
                                    </a:rPr>
                                  </m:ctrlPr>
                                </m:accPr>
                                <m:e>
                                  <m:r>
                                    <a:rPr lang="vi-VN" sz="1600" b="1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((</m:t>
                                  </m:r>
                                  <m:sSub>
                                    <m:sSubPr>
                                      <m:ctrlPr>
                                        <a:rPr lang="en-US" sz="1600" b="1">
                                          <a:effectLst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effectLst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effectLst/>
                                        </a:rPr>
                                        <m:t>𝟔</m:t>
                                      </m:r>
                                    </m:sub>
                                  </m:sSub>
                                  <m:r>
                                    <a:rPr lang="vi-VN" sz="1600" b="1">
                                      <a:effectLst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1600" b="1">
                                          <a:effectLst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effectLst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effectLst/>
                                        </a:rPr>
                                        <m:t>𝟓</m:t>
                                      </m:r>
                                    </m:sub>
                                  </m:sSub>
                                  <m:r>
                                    <a:rPr lang="vi-VN" sz="1600" b="1">
                                      <a:effectLst/>
                                    </a:rPr>
                                    <m:t>).</m:t>
                                  </m:r>
                                  <m:sSub>
                                    <m:sSubPr>
                                      <m:ctrlPr>
                                        <a:rPr lang="en-US" sz="1600" b="1">
                                          <a:effectLst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1600" b="1" i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600" b="1" i="1">
                                          <a:effectLst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effectLst/>
                                        </a:rPr>
                                        <m:t>𝟒</m:t>
                                      </m:r>
                                    </m:sub>
                                  </m:sSub>
                                  <m:r>
                                    <a:rPr lang="vi-VN" sz="1600" b="1">
                                      <a:effectLst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1600" b="1">
                                          <a:effectLst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effectLst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effectLst/>
                                        </a:rPr>
                                        <m:t>𝟑</m:t>
                                      </m:r>
                                    </m:sub>
                                  </m:sSub>
                                  <m:r>
                                    <a:rPr lang="vi-VN" sz="1600" b="1">
                                      <a:effectLst/>
                                    </a:rPr>
                                    <m:t>).</m:t>
                                  </m:r>
                                  <m:sSub>
                                    <m:sSubPr>
                                      <m:ctrlPr>
                                        <a:rPr lang="en-US" sz="1600" b="1">
                                          <a:effectLst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1600" b="1" i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600" b="1" i="1">
                                          <a:effectLst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effectLst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vi-VN" sz="1600" b="1">
                                      <a:effectLst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1600" b="1">
                                          <a:effectLst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effectLst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effectLst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vi-VN" sz="1600" b="1">
                                      <a:effectLst/>
                                    </a:rPr>
                                    <m:t>))</m:t>
                                  </m:r>
                                </m:e>
                              </m:acc>
                            </m:oMath>
                          </a14:m>
                          <a:endParaRPr lang="en-US" sz="1100" b="1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600" b="0" dirty="0">
                              <a:effectLst/>
                            </a:rPr>
                            <a:t>Hay :</a:t>
                          </a:r>
                          <a14:m>
                            <m:oMath xmlns:m="http://schemas.openxmlformats.org/officeDocument/2006/math">
                              <m:r>
                                <a:rPr lang="vi-VN" sz="1800" b="0">
                                  <a:effectLst/>
                                </a:rPr>
                                <m:t> </m:t>
                              </m:r>
                              <m:r>
                                <a:rPr lang="vi-VN" sz="1800" b="1" i="1">
                                  <a:effectLst/>
                                </a:rPr>
                                <m:t>𝐏𝐋</m:t>
                              </m:r>
                              <m:r>
                                <a:rPr lang="vi-VN" sz="1800" b="1">
                                  <a:effectLst/>
                                </a:rPr>
                                <m:t>= 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800" b="1">
                                      <a:effectLst/>
                                    </a:rPr>
                                  </m:ctrlPr>
                                </m:accPr>
                                <m:e>
                                  <m:r>
                                    <a:rPr lang="vi-VN" sz="1800" b="1" i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((</m:t>
                                  </m:r>
                                  <m:sSub>
                                    <m:sSubPr>
                                      <m:ctrlPr>
                                        <a:rPr lang="en-US" sz="1800" b="1">
                                          <a:effectLst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>
                                          <a:effectLst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1800" b="1" i="1">
                                          <a:effectLst/>
                                        </a:rPr>
                                        <m:t>𝟐</m:t>
                                      </m:r>
                                      <m:r>
                                        <a:rPr lang="en-US" sz="1800" b="1">
                                          <a:effectLst/>
                                        </a:rPr>
                                        <m:t>(</m:t>
                                      </m:r>
                                      <m:r>
                                        <a:rPr lang="en-US" sz="1800" b="1" i="1">
                                          <a:effectLst/>
                                        </a:rPr>
                                        <m:t>𝑼</m:t>
                                      </m:r>
                                      <m:r>
                                        <a:rPr lang="en-US" sz="1800" b="1" i="1">
                                          <a:effectLst/>
                                        </a:rPr>
                                        <m:t>𝟔</m:t>
                                      </m:r>
                                      <m:r>
                                        <a:rPr lang="en-US" sz="1800" b="1">
                                          <a:effectLst/>
                                        </a:rPr>
                                        <m:t>)</m:t>
                                      </m:r>
                                    </m:sub>
                                  </m:sSub>
                                  <m:r>
                                    <a:rPr lang="vi-VN" sz="1800" b="1">
                                      <a:effectLst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1800" b="1">
                                          <a:effectLst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>
                                          <a:effectLst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1800" b="1" i="1">
                                          <a:effectLst/>
                                        </a:rPr>
                                        <m:t>𝟏</m:t>
                                      </m:r>
                                      <m:r>
                                        <a:rPr lang="en-US" sz="1800" b="1">
                                          <a:effectLst/>
                                        </a:rPr>
                                        <m:t>(</m:t>
                                      </m:r>
                                      <m:r>
                                        <a:rPr lang="en-US" sz="1800" b="1" i="1">
                                          <a:effectLst/>
                                        </a:rPr>
                                        <m:t>𝑼</m:t>
                                      </m:r>
                                      <m:r>
                                        <a:rPr lang="en-US" sz="1800" b="1" i="1">
                                          <a:effectLst/>
                                        </a:rPr>
                                        <m:t>𝟔</m:t>
                                      </m:r>
                                      <m:r>
                                        <a:rPr lang="en-US" sz="1800" b="1">
                                          <a:effectLst/>
                                        </a:rPr>
                                        <m:t>)</m:t>
                                      </m:r>
                                    </m:sub>
                                  </m:sSub>
                                  <m:r>
                                    <a:rPr lang="vi-VN" sz="1800" b="1">
                                      <a:effectLst/>
                                    </a:rPr>
                                    <m:t>).</m:t>
                                  </m:r>
                                  <m:r>
                                    <a:rPr lang="vi-VN" sz="1800" b="1" i="1" baseline="-25000" smtClean="0">
                                      <a:effectLst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1800" b="1">
                                          <a:effectLst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1800" b="1" i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1" i="1">
                                          <a:effectLst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1800" b="1" i="1">
                                          <a:effectLst/>
                                        </a:rPr>
                                        <m:t>𝟐</m:t>
                                      </m:r>
                                      <m:r>
                                        <a:rPr lang="en-US" sz="1800" b="1">
                                          <a:effectLst/>
                                        </a:rPr>
                                        <m:t>(</m:t>
                                      </m:r>
                                      <m:r>
                                        <a:rPr lang="en-US" sz="1800" b="1" i="1">
                                          <a:effectLst/>
                                        </a:rPr>
                                        <m:t>𝑼</m:t>
                                      </m:r>
                                      <m:r>
                                        <a:rPr lang="en-US" sz="1800" b="1" i="1">
                                          <a:effectLst/>
                                        </a:rPr>
                                        <m:t>𝟓</m:t>
                                      </m:r>
                                      <m:r>
                                        <a:rPr lang="en-US" sz="1800" b="1">
                                          <a:effectLst/>
                                        </a:rPr>
                                        <m:t>)</m:t>
                                      </m:r>
                                    </m:sub>
                                  </m:sSub>
                                  <m:r>
                                    <a:rPr lang="vi-VN" sz="1800" b="1">
                                      <a:effectLst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1800" b="1">
                                          <a:effectLst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>
                                          <a:effectLst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1800" b="1" i="1">
                                          <a:effectLst/>
                                        </a:rPr>
                                        <m:t>𝟎</m:t>
                                      </m:r>
                                      <m:r>
                                        <a:rPr lang="en-US" sz="1800" b="1">
                                          <a:effectLst/>
                                        </a:rPr>
                                        <m:t>(</m:t>
                                      </m:r>
                                      <m:r>
                                        <a:rPr lang="en-US" sz="1800" b="1" i="1">
                                          <a:effectLst/>
                                        </a:rPr>
                                        <m:t>𝑼</m:t>
                                      </m:r>
                                      <m:r>
                                        <a:rPr lang="en-US" sz="1800" b="1" i="1">
                                          <a:effectLst/>
                                        </a:rPr>
                                        <m:t>𝟓</m:t>
                                      </m:r>
                                      <m:r>
                                        <a:rPr lang="en-US" sz="1800" b="1">
                                          <a:effectLst/>
                                        </a:rPr>
                                        <m:t>)</m:t>
                                      </m:r>
                                    </m:sub>
                                  </m:sSub>
                                  <m:r>
                                    <a:rPr lang="vi-VN" sz="1800" b="1">
                                      <a:effectLst/>
                                    </a:rPr>
                                    <m:t>).</m:t>
                                  </m:r>
                                  <m:sSub>
                                    <m:sSubPr>
                                      <m:ctrlPr>
                                        <a:rPr lang="en-US" sz="1800" b="1">
                                          <a:effectLst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vi-VN" sz="1800" b="1" i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1" i="1">
                                          <a:effectLst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1800" b="1" i="1">
                                          <a:effectLst/>
                                        </a:rPr>
                                        <m:t>𝟐</m:t>
                                      </m:r>
                                      <m:r>
                                        <a:rPr lang="en-US" sz="1800" b="1">
                                          <a:effectLst/>
                                        </a:rPr>
                                        <m:t>(</m:t>
                                      </m:r>
                                      <m:r>
                                        <a:rPr lang="en-US" sz="1800" b="1" i="1">
                                          <a:effectLst/>
                                        </a:rPr>
                                        <m:t>𝑼</m:t>
                                      </m:r>
                                      <m:r>
                                        <a:rPr lang="en-US" sz="1800" b="1" i="1">
                                          <a:effectLst/>
                                        </a:rPr>
                                        <m:t>𝟒</m:t>
                                      </m:r>
                                      <m:r>
                                        <a:rPr lang="en-US" sz="1800" b="1">
                                          <a:effectLst/>
                                        </a:rPr>
                                        <m:t>)</m:t>
                                      </m:r>
                                    </m:sub>
                                  </m:sSub>
                                  <m:r>
                                    <a:rPr lang="vi-VN" sz="1800" b="1">
                                      <a:effectLst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sz="1800" b="1">
                                          <a:effectLst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1" i="1">
                                          <a:effectLst/>
                                        </a:rPr>
                                        <m:t>𝑸</m:t>
                                      </m:r>
                                    </m:e>
                                    <m:sub>
                                      <m:r>
                                        <a:rPr lang="en-US" sz="1800" b="1" i="1">
                                          <a:effectLst/>
                                        </a:rPr>
                                        <m:t>𝟎</m:t>
                                      </m:r>
                                      <m:r>
                                        <a:rPr lang="en-US" sz="1800" b="1">
                                          <a:effectLst/>
                                        </a:rPr>
                                        <m:t>(</m:t>
                                      </m:r>
                                      <m:r>
                                        <a:rPr lang="en-US" sz="1800" b="1" i="1">
                                          <a:effectLst/>
                                        </a:rPr>
                                        <m:t>𝑼</m:t>
                                      </m:r>
                                      <m:r>
                                        <a:rPr lang="en-US" sz="1800" b="1" i="1">
                                          <a:effectLst/>
                                        </a:rPr>
                                        <m:t>𝟒</m:t>
                                      </m:r>
                                      <m:r>
                                        <a:rPr lang="en-US" sz="1800" b="1">
                                          <a:effectLst/>
                                        </a:rPr>
                                        <m:t>)</m:t>
                                      </m:r>
                                    </m:sub>
                                  </m:sSub>
                                  <m:r>
                                    <a:rPr lang="vi-VN" sz="1800" b="1">
                                      <a:effectLst/>
                                    </a:rPr>
                                    <m:t>))</m:t>
                                  </m:r>
                                </m:e>
                              </m:acc>
                            </m:oMath>
                          </a14:m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118" marR="62118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35345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2CFDD961-A119-4D24-A90C-28F6CED646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2786516"/>
                  </p:ext>
                </p:extLst>
              </p:nvPr>
            </p:nvGraphicFramePr>
            <p:xfrm>
              <a:off x="2586738" y="1199370"/>
              <a:ext cx="6423425" cy="5359135"/>
            </p:xfrm>
            <a:graphic>
              <a:graphicData uri="http://schemas.openxmlformats.org/drawingml/2006/table">
                <a:tbl>
                  <a:tblPr firstRow="1" firstCol="1" bandRow="1">
                    <a:tableStyleId>{5FD0F851-EC5A-4D38-B0AD-8093EC10F338}</a:tableStyleId>
                  </a:tblPr>
                  <a:tblGrid>
                    <a:gridCol w="648461">
                      <a:extLst>
                        <a:ext uri="{9D8B030D-6E8A-4147-A177-3AD203B41FA5}">
                          <a16:colId xmlns:a16="http://schemas.microsoft.com/office/drawing/2014/main" val="4187970346"/>
                        </a:ext>
                      </a:extLst>
                    </a:gridCol>
                    <a:gridCol w="626288">
                      <a:extLst>
                        <a:ext uri="{9D8B030D-6E8A-4147-A177-3AD203B41FA5}">
                          <a16:colId xmlns:a16="http://schemas.microsoft.com/office/drawing/2014/main" val="4225847812"/>
                        </a:ext>
                      </a:extLst>
                    </a:gridCol>
                    <a:gridCol w="1048669">
                      <a:extLst>
                        <a:ext uri="{9D8B030D-6E8A-4147-A177-3AD203B41FA5}">
                          <a16:colId xmlns:a16="http://schemas.microsoft.com/office/drawing/2014/main" val="2400046403"/>
                        </a:ext>
                      </a:extLst>
                    </a:gridCol>
                    <a:gridCol w="495206">
                      <a:extLst>
                        <a:ext uri="{9D8B030D-6E8A-4147-A177-3AD203B41FA5}">
                          <a16:colId xmlns:a16="http://schemas.microsoft.com/office/drawing/2014/main" val="3179627755"/>
                        </a:ext>
                      </a:extLst>
                    </a:gridCol>
                    <a:gridCol w="597159">
                      <a:extLst>
                        <a:ext uri="{9D8B030D-6E8A-4147-A177-3AD203B41FA5}">
                          <a16:colId xmlns:a16="http://schemas.microsoft.com/office/drawing/2014/main" val="1501998249"/>
                        </a:ext>
                      </a:extLst>
                    </a:gridCol>
                    <a:gridCol w="1134976">
                      <a:extLst>
                        <a:ext uri="{9D8B030D-6E8A-4147-A177-3AD203B41FA5}">
                          <a16:colId xmlns:a16="http://schemas.microsoft.com/office/drawing/2014/main" val="1126319803"/>
                        </a:ext>
                      </a:extLst>
                    </a:gridCol>
                    <a:gridCol w="476210">
                      <a:extLst>
                        <a:ext uri="{9D8B030D-6E8A-4147-A177-3AD203B41FA5}">
                          <a16:colId xmlns:a16="http://schemas.microsoft.com/office/drawing/2014/main" val="3148966135"/>
                        </a:ext>
                      </a:extLst>
                    </a:gridCol>
                    <a:gridCol w="522510">
                      <a:extLst>
                        <a:ext uri="{9D8B030D-6E8A-4147-A177-3AD203B41FA5}">
                          <a16:colId xmlns:a16="http://schemas.microsoft.com/office/drawing/2014/main" val="3188487819"/>
                        </a:ext>
                      </a:extLst>
                    </a:gridCol>
                    <a:gridCol w="873946">
                      <a:extLst>
                        <a:ext uri="{9D8B030D-6E8A-4147-A177-3AD203B41FA5}">
                          <a16:colId xmlns:a16="http://schemas.microsoft.com/office/drawing/2014/main" val="974981400"/>
                        </a:ext>
                      </a:extLst>
                    </a:gridCol>
                  </a:tblGrid>
                  <a:tr h="326327">
                    <a:tc gridSpan="9"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TTBD</a:t>
                          </a:r>
                          <a:r>
                            <a:rPr lang="vi-VN" sz="1600">
                              <a:effectLst/>
                            </a:rPr>
                            <a:t>: 123</a:t>
                          </a:r>
                          <a:r>
                            <a:rPr lang="vi-VN" sz="1600" baseline="-25000">
                              <a:effectLst/>
                            </a:rPr>
                            <a:t>10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118" marR="62118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6296612"/>
                      </a:ext>
                    </a:extLst>
                  </a:tr>
                  <a:tr h="326327">
                    <a:tc gridSpan="9"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600" b="0" dirty="0">
                              <a:effectLst/>
                            </a:rPr>
                            <a:t>(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3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2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1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0</a:t>
                          </a:r>
                          <a:r>
                            <a:rPr lang="vi-VN" sz="1600" b="0" dirty="0">
                              <a:effectLst/>
                            </a:rPr>
                            <a:t>)</a:t>
                          </a:r>
                          <a:r>
                            <a:rPr lang="vi-VN" sz="1600" b="0" baseline="-25000" dirty="0">
                              <a:effectLst/>
                            </a:rPr>
                            <a:t>U4</a:t>
                          </a:r>
                          <a:r>
                            <a:rPr lang="vi-VN" sz="1600" b="0" dirty="0">
                              <a:effectLst/>
                            </a:rPr>
                            <a:t> (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3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2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1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0</a:t>
                          </a:r>
                          <a:r>
                            <a:rPr lang="vi-VN" sz="1600" b="0" dirty="0">
                              <a:effectLst/>
                            </a:rPr>
                            <a:t>) </a:t>
                          </a:r>
                          <a:r>
                            <a:rPr lang="vi-VN" sz="1600" b="0" baseline="-25000" dirty="0">
                              <a:effectLst/>
                            </a:rPr>
                            <a:t>U5</a:t>
                          </a:r>
                          <a:r>
                            <a:rPr lang="vi-VN" sz="1600" b="0" dirty="0">
                              <a:effectLst/>
                            </a:rPr>
                            <a:t>(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3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2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1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0</a:t>
                          </a:r>
                          <a:r>
                            <a:rPr lang="vi-VN" sz="1600" b="0" dirty="0">
                              <a:effectLst/>
                            </a:rPr>
                            <a:t>)</a:t>
                          </a:r>
                          <a:r>
                            <a:rPr lang="vi-VN" sz="1600" b="0" baseline="-25000" dirty="0">
                              <a:effectLst/>
                            </a:rPr>
                            <a:t>U6</a:t>
                          </a:r>
                          <a:endParaRPr lang="en-US" sz="11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118" marR="62118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4028978"/>
                      </a:ext>
                    </a:extLst>
                  </a:tr>
                  <a:tr h="326327">
                    <a:tc gridSpan="9"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600" b="0" dirty="0">
                              <a:effectLst/>
                            </a:rPr>
                            <a:t>-&gt; </a:t>
                          </a:r>
                          <a:r>
                            <a:rPr lang="en-US" sz="1600" b="0" dirty="0">
                              <a:effectLst/>
                            </a:rPr>
                            <a:t>0001 0010 0011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BCD</a:t>
                          </a:r>
                          <a:endParaRPr lang="en-US" sz="11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118" marR="62118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4191451"/>
                      </a:ext>
                    </a:extLst>
                  </a:tr>
                  <a:tr h="692087">
                    <a:tc gridSpan="9"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600" b="0" dirty="0">
                              <a:effectLst/>
                            </a:rPr>
                            <a:t>(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0</a:t>
                          </a:r>
                          <a:r>
                            <a:rPr lang="vi-VN" sz="1600" b="0" dirty="0">
                              <a:effectLst/>
                            </a:rPr>
                            <a:t>)</a:t>
                          </a:r>
                          <a:r>
                            <a:rPr lang="vi-VN" sz="1600" b="0" baseline="-25000" dirty="0">
                              <a:effectLst/>
                            </a:rPr>
                            <a:t>U4</a:t>
                          </a:r>
                          <a:r>
                            <a:rPr lang="vi-VN" sz="1600" b="0" dirty="0">
                              <a:effectLst/>
                            </a:rPr>
                            <a:t>(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1</a:t>
                          </a:r>
                          <a:r>
                            <a:rPr lang="vi-VN" sz="1600" b="0" dirty="0">
                              <a:effectLst/>
                            </a:rPr>
                            <a:t>)</a:t>
                          </a:r>
                          <a:r>
                            <a:rPr lang="vi-VN" sz="1600" b="0" baseline="-25000" dirty="0">
                              <a:effectLst/>
                            </a:rPr>
                            <a:t>U5</a:t>
                          </a:r>
                          <a:r>
                            <a:rPr lang="vi-VN" sz="1600" b="0" dirty="0">
                              <a:effectLst/>
                            </a:rPr>
                            <a:t>(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1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0</a:t>
                          </a:r>
                          <a:r>
                            <a:rPr lang="vi-VN" sz="1600" b="0" dirty="0">
                              <a:effectLst/>
                            </a:rPr>
                            <a:t>)</a:t>
                          </a:r>
                          <a:r>
                            <a:rPr lang="vi-VN" sz="1600" b="0" baseline="-25000" dirty="0">
                              <a:effectLst/>
                            </a:rPr>
                            <a:t>U6 </a:t>
                          </a:r>
                          <a:r>
                            <a:rPr lang="vi-VN" sz="1600" b="0" dirty="0">
                              <a:effectLst/>
                            </a:rPr>
                            <a:t>= ‘1’</a:t>
                          </a:r>
                          <a:endParaRPr lang="en-US" sz="1100" b="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600" b="0" dirty="0">
                              <a:effectLst/>
                            </a:rPr>
                            <a:t>(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3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2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1</a:t>
                          </a:r>
                          <a:r>
                            <a:rPr lang="vi-VN" sz="1600" b="0" dirty="0">
                              <a:effectLst/>
                            </a:rPr>
                            <a:t>)</a:t>
                          </a:r>
                          <a:r>
                            <a:rPr lang="vi-VN" sz="1600" b="0" baseline="-25000" dirty="0">
                              <a:effectLst/>
                            </a:rPr>
                            <a:t>U4</a:t>
                          </a:r>
                          <a:r>
                            <a:rPr lang="vi-VN" sz="1600" b="0" dirty="0">
                              <a:effectLst/>
                            </a:rPr>
                            <a:t>(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1</a:t>
                          </a:r>
                          <a:r>
                            <a:rPr lang="vi-VN" sz="1600" b="0" dirty="0">
                              <a:effectLst/>
                            </a:rPr>
                            <a:t>)</a:t>
                          </a:r>
                          <a:r>
                            <a:rPr lang="vi-VN" sz="1600" b="0" baseline="-25000" dirty="0">
                              <a:effectLst/>
                            </a:rPr>
                            <a:t>U5</a:t>
                          </a:r>
                          <a:r>
                            <a:rPr lang="vi-VN" sz="1600" b="0" dirty="0">
                              <a:effectLst/>
                            </a:rPr>
                            <a:t>(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3</a:t>
                          </a:r>
                          <a:r>
                            <a:rPr lang="en-US" sz="1600" b="0" dirty="0">
                              <a:effectLst/>
                            </a:rPr>
                            <a:t>D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2</a:t>
                          </a:r>
                          <a:r>
                            <a:rPr lang="vi-VN" sz="1600" b="0" dirty="0">
                              <a:effectLst/>
                            </a:rPr>
                            <a:t>)</a:t>
                          </a:r>
                          <a:r>
                            <a:rPr lang="vi-VN" sz="1600" b="0" baseline="-25000" dirty="0">
                              <a:effectLst/>
                            </a:rPr>
                            <a:t>U6</a:t>
                          </a:r>
                          <a:r>
                            <a:rPr lang="vi-VN" sz="1600" b="0" dirty="0">
                              <a:effectLst/>
                            </a:rPr>
                            <a:t>= ‘0’</a:t>
                          </a:r>
                          <a:endParaRPr lang="en-US" sz="11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118" marR="62118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7266366"/>
                      </a:ext>
                    </a:extLst>
                  </a:tr>
                  <a:tr h="326327">
                    <a:tc gridSpan="9"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600" b="0">
                              <a:effectLst/>
                            </a:rPr>
                            <a:t> </a:t>
                          </a:r>
                          <a:endParaRPr lang="en-US" sz="1100" b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118" marR="62118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3084557"/>
                      </a:ext>
                    </a:extLst>
                  </a:tr>
                  <a:tr h="326327">
                    <a:tc gridSpan="9"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1" dirty="0">
                              <a:effectLst/>
                            </a:rPr>
                            <a:t>TTTG</a:t>
                          </a:r>
                          <a:r>
                            <a:rPr lang="vi-VN" sz="1600" b="1" dirty="0">
                              <a:effectLst/>
                            </a:rPr>
                            <a:t>: 556</a:t>
                          </a:r>
                          <a:r>
                            <a:rPr lang="vi-VN" sz="1600" b="1" baseline="-25000" dirty="0">
                              <a:effectLst/>
                            </a:rPr>
                            <a:t>10</a:t>
                          </a:r>
                          <a:endParaRPr lang="en-US" sz="1100" b="1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118" marR="62118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236871"/>
                      </a:ext>
                    </a:extLst>
                  </a:tr>
                  <a:tr h="326327">
                    <a:tc gridSpan="9"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600" b="0">
                              <a:effectLst/>
                            </a:rPr>
                            <a:t>(</a:t>
                          </a:r>
                          <a:r>
                            <a:rPr lang="en-US" sz="1600" b="0">
                              <a:effectLst/>
                            </a:rPr>
                            <a:t>Q</a:t>
                          </a:r>
                          <a:r>
                            <a:rPr lang="en-US" sz="1600" b="0" baseline="-25000">
                              <a:effectLst/>
                            </a:rPr>
                            <a:t>3</a:t>
                          </a:r>
                          <a:r>
                            <a:rPr lang="en-US" sz="1600" b="0">
                              <a:effectLst/>
                            </a:rPr>
                            <a:t>Q</a:t>
                          </a:r>
                          <a:r>
                            <a:rPr lang="en-US" sz="1600" b="0" baseline="-25000">
                              <a:effectLst/>
                            </a:rPr>
                            <a:t>2</a:t>
                          </a:r>
                          <a:r>
                            <a:rPr lang="en-US" sz="1600" b="0">
                              <a:effectLst/>
                            </a:rPr>
                            <a:t>Q</a:t>
                          </a:r>
                          <a:r>
                            <a:rPr lang="en-US" sz="1600" b="0" baseline="-25000">
                              <a:effectLst/>
                            </a:rPr>
                            <a:t>1</a:t>
                          </a:r>
                          <a:r>
                            <a:rPr lang="en-US" sz="1600" b="0">
                              <a:effectLst/>
                            </a:rPr>
                            <a:t>Q</a:t>
                          </a:r>
                          <a:r>
                            <a:rPr lang="en-US" sz="1600" b="0" baseline="-25000">
                              <a:effectLst/>
                            </a:rPr>
                            <a:t>0</a:t>
                          </a:r>
                          <a:r>
                            <a:rPr lang="vi-VN" sz="1600" b="0">
                              <a:effectLst/>
                            </a:rPr>
                            <a:t>)</a:t>
                          </a:r>
                          <a:r>
                            <a:rPr lang="vi-VN" sz="1600" b="0" baseline="-25000">
                              <a:effectLst/>
                            </a:rPr>
                            <a:t>(U4)</a:t>
                          </a:r>
                          <a:r>
                            <a:rPr lang="vi-VN" sz="1600" b="0">
                              <a:effectLst/>
                            </a:rPr>
                            <a:t>(</a:t>
                          </a:r>
                          <a:r>
                            <a:rPr lang="en-US" sz="1600" b="0">
                              <a:effectLst/>
                            </a:rPr>
                            <a:t>Q</a:t>
                          </a:r>
                          <a:r>
                            <a:rPr lang="en-US" sz="1600" b="0" baseline="-25000">
                              <a:effectLst/>
                            </a:rPr>
                            <a:t>3</a:t>
                          </a:r>
                          <a:r>
                            <a:rPr lang="en-US" sz="1600" b="0">
                              <a:effectLst/>
                            </a:rPr>
                            <a:t>Q</a:t>
                          </a:r>
                          <a:r>
                            <a:rPr lang="en-US" sz="1600" b="0" baseline="-25000">
                              <a:effectLst/>
                            </a:rPr>
                            <a:t>2</a:t>
                          </a:r>
                          <a:r>
                            <a:rPr lang="en-US" sz="1600" b="0">
                              <a:effectLst/>
                            </a:rPr>
                            <a:t>Q</a:t>
                          </a:r>
                          <a:r>
                            <a:rPr lang="en-US" sz="1600" b="0" baseline="-25000">
                              <a:effectLst/>
                            </a:rPr>
                            <a:t>1</a:t>
                          </a:r>
                          <a:r>
                            <a:rPr lang="en-US" sz="1600" b="0">
                              <a:effectLst/>
                            </a:rPr>
                            <a:t>Q</a:t>
                          </a:r>
                          <a:r>
                            <a:rPr lang="en-US" sz="1600" b="0" baseline="-25000">
                              <a:effectLst/>
                            </a:rPr>
                            <a:t>0</a:t>
                          </a:r>
                          <a:r>
                            <a:rPr lang="vi-VN" sz="1600" b="0">
                              <a:effectLst/>
                            </a:rPr>
                            <a:t>)</a:t>
                          </a:r>
                          <a:r>
                            <a:rPr lang="vi-VN" sz="1600" b="0" baseline="-25000">
                              <a:effectLst/>
                            </a:rPr>
                            <a:t>(U5)</a:t>
                          </a:r>
                          <a:r>
                            <a:rPr lang="vi-VN" sz="1600" b="0">
                              <a:effectLst/>
                            </a:rPr>
                            <a:t>(</a:t>
                          </a:r>
                          <a:r>
                            <a:rPr lang="en-US" sz="1600" b="0">
                              <a:effectLst/>
                            </a:rPr>
                            <a:t>Q</a:t>
                          </a:r>
                          <a:r>
                            <a:rPr lang="en-US" sz="1600" b="0" baseline="-25000">
                              <a:effectLst/>
                            </a:rPr>
                            <a:t>3</a:t>
                          </a:r>
                          <a:r>
                            <a:rPr lang="en-US" sz="1600" b="0">
                              <a:effectLst/>
                            </a:rPr>
                            <a:t>Q</a:t>
                          </a:r>
                          <a:r>
                            <a:rPr lang="en-US" sz="1600" b="0" baseline="-25000">
                              <a:effectLst/>
                            </a:rPr>
                            <a:t>2</a:t>
                          </a:r>
                          <a:r>
                            <a:rPr lang="en-US" sz="1600" b="0">
                              <a:effectLst/>
                            </a:rPr>
                            <a:t>Q</a:t>
                          </a:r>
                          <a:r>
                            <a:rPr lang="en-US" sz="1600" b="0" baseline="-25000">
                              <a:effectLst/>
                            </a:rPr>
                            <a:t>1</a:t>
                          </a:r>
                          <a:r>
                            <a:rPr lang="en-US" sz="1600" b="0">
                              <a:effectLst/>
                            </a:rPr>
                            <a:t>Q</a:t>
                          </a:r>
                          <a:r>
                            <a:rPr lang="en-US" sz="1600" b="0" baseline="-25000">
                              <a:effectLst/>
                            </a:rPr>
                            <a:t>0</a:t>
                          </a:r>
                          <a:r>
                            <a:rPr lang="vi-VN" sz="1600" b="0">
                              <a:effectLst/>
                            </a:rPr>
                            <a:t>)</a:t>
                          </a:r>
                          <a:r>
                            <a:rPr lang="vi-VN" sz="1600" b="0" baseline="-25000">
                              <a:effectLst/>
                            </a:rPr>
                            <a:t>(U6)</a:t>
                          </a:r>
                          <a:endParaRPr lang="en-US" sz="1100" b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118" marR="62118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5520561"/>
                      </a:ext>
                    </a:extLst>
                  </a:tr>
                  <a:tr h="326327">
                    <a:tc gridSpan="9"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600" b="0" dirty="0">
                              <a:effectLst/>
                            </a:rPr>
                            <a:t>-&gt; 0101 0101 0110</a:t>
                          </a:r>
                          <a:r>
                            <a:rPr lang="vi-VN" sz="1600" b="0" baseline="-25000" dirty="0">
                              <a:effectLst/>
                            </a:rPr>
                            <a:t> </a:t>
                          </a:r>
                          <a:r>
                            <a:rPr lang="en-US" sz="1600" b="0" baseline="-25000" dirty="0">
                              <a:effectLst/>
                            </a:rPr>
                            <a:t>BCD</a:t>
                          </a:r>
                          <a:endParaRPr lang="en-US" sz="11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118" marR="62118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44495311"/>
                      </a:ext>
                    </a:extLst>
                  </a:tr>
                  <a:tr h="326327">
                    <a:tc gridSpan="9"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600" b="0" i="1" u="sng" dirty="0">
                              <a:effectLst/>
                            </a:rPr>
                            <a:t>Trong phần mềm proteus:</a:t>
                          </a:r>
                          <a:endParaRPr lang="en-US" sz="1100" b="0" i="1" u="sng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118" marR="62118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2861115"/>
                      </a:ext>
                    </a:extLst>
                  </a:tr>
                  <a:tr h="124750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600" b="0" dirty="0">
                              <a:effectLst/>
                            </a:rPr>
                            <a:t>Q1</a:t>
                          </a:r>
                          <a:endParaRPr lang="en-US" sz="1100" b="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600" b="0" dirty="0">
                              <a:effectLst/>
                            </a:rPr>
                            <a:t>Q2</a:t>
                          </a:r>
                          <a:endParaRPr lang="en-US" sz="1100" b="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118" marR="6211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600">
                              <a:effectLst/>
                            </a:rPr>
                            <a:t>&lt;-&gt;</a:t>
                          </a:r>
                          <a:endParaRPr lang="en-US" sz="11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600">
                              <a:effectLst/>
                            </a:rPr>
                            <a:t>&lt;-&gt;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118" marR="6211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Q</a:t>
                          </a:r>
                          <a:r>
                            <a:rPr lang="en-US" sz="1600" baseline="-25000" dirty="0">
                              <a:effectLst/>
                            </a:rPr>
                            <a:t>0</a:t>
                          </a:r>
                          <a:r>
                            <a:rPr lang="vi-VN" sz="1600" baseline="-25000" dirty="0">
                              <a:effectLst/>
                            </a:rPr>
                            <a:t>(U4)</a:t>
                          </a:r>
                          <a:endParaRPr lang="en-US" sz="11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Q</a:t>
                          </a:r>
                          <a:r>
                            <a:rPr lang="en-US" sz="1600" baseline="-25000" dirty="0">
                              <a:effectLst/>
                            </a:rPr>
                            <a:t>2</a:t>
                          </a:r>
                          <a:r>
                            <a:rPr lang="vi-VN" sz="1600" baseline="-25000" dirty="0">
                              <a:effectLst/>
                            </a:rPr>
                            <a:t>(U4)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118" marR="6211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600" dirty="0">
                              <a:effectLst/>
                            </a:rPr>
                            <a:t>Q3</a:t>
                          </a:r>
                          <a:endParaRPr lang="en-US" sz="11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600" dirty="0">
                              <a:effectLst/>
                            </a:rPr>
                            <a:t>Q4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118" marR="6211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600" dirty="0">
                              <a:effectLst/>
                            </a:rPr>
                            <a:t>&lt;-&gt;</a:t>
                          </a:r>
                          <a:endParaRPr lang="en-US" sz="11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600" dirty="0">
                              <a:effectLst/>
                            </a:rPr>
                            <a:t>&lt;-&gt;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118" marR="6211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Q</a:t>
                          </a:r>
                          <a:r>
                            <a:rPr lang="en-US" sz="1600" baseline="-25000" dirty="0">
                              <a:effectLst/>
                            </a:rPr>
                            <a:t>0</a:t>
                          </a:r>
                          <a:r>
                            <a:rPr lang="vi-VN" sz="1600" baseline="-25000" dirty="0">
                              <a:effectLst/>
                            </a:rPr>
                            <a:t>(U5)</a:t>
                          </a:r>
                          <a:r>
                            <a:rPr lang="vi-VN" sz="1600" dirty="0">
                              <a:effectLst/>
                            </a:rPr>
                            <a:t> </a:t>
                          </a:r>
                        </a:p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Q</a:t>
                          </a:r>
                          <a:r>
                            <a:rPr lang="en-US" sz="1600" baseline="-25000" dirty="0">
                              <a:effectLst/>
                            </a:rPr>
                            <a:t>2</a:t>
                          </a:r>
                          <a:r>
                            <a:rPr lang="vi-VN" sz="1600" baseline="-25000" dirty="0">
                              <a:effectLst/>
                            </a:rPr>
                            <a:t>(U5)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118" marR="6211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600" dirty="0">
                              <a:effectLst/>
                            </a:rPr>
                            <a:t>Q5</a:t>
                          </a:r>
                          <a:endParaRPr lang="en-US" sz="11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600" dirty="0">
                              <a:effectLst/>
                            </a:rPr>
                            <a:t>Q6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118" marR="6211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600" dirty="0">
                              <a:effectLst/>
                            </a:rPr>
                            <a:t>&lt;-&gt;</a:t>
                          </a:r>
                          <a:endParaRPr lang="en-US" sz="1100" dirty="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vi-VN" sz="1600" dirty="0">
                              <a:effectLst/>
                            </a:rPr>
                            <a:t>&lt;-&gt;</a:t>
                          </a: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118" marR="62118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Q</a:t>
                          </a:r>
                          <a:r>
                            <a:rPr lang="en-US" sz="1600" baseline="-25000">
                              <a:effectLst/>
                            </a:rPr>
                            <a:t>1</a:t>
                          </a:r>
                          <a:r>
                            <a:rPr lang="vi-VN" sz="1600" baseline="-25000">
                              <a:effectLst/>
                            </a:rPr>
                            <a:t>(U6)</a:t>
                          </a:r>
                          <a:r>
                            <a:rPr lang="vi-VN" sz="1600">
                              <a:effectLst/>
                            </a:rPr>
                            <a:t> </a:t>
                          </a:r>
                          <a:endParaRPr lang="en-US" sz="1100">
                            <a:effectLst/>
                          </a:endParaRPr>
                        </a:p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</a:rPr>
                            <a:t>Q</a:t>
                          </a:r>
                          <a:r>
                            <a:rPr lang="en-US" sz="1600" baseline="-25000">
                              <a:effectLst/>
                            </a:rPr>
                            <a:t>2</a:t>
                          </a:r>
                          <a:r>
                            <a:rPr lang="vi-VN" sz="1600" baseline="-25000">
                              <a:effectLst/>
                            </a:rPr>
                            <a:t>(U6)</a:t>
                          </a:r>
                          <a:endParaRPr lang="en-US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2118" marR="62118" marT="0" marB="0"/>
                    </a:tc>
                    <a:extLst>
                      <a:ext uri="{0D108BD9-81ED-4DB2-BD59-A6C34878D82A}">
                        <a16:rowId xmlns:a16="http://schemas.microsoft.com/office/drawing/2014/main" val="3896351409"/>
                      </a:ext>
                    </a:extLst>
                  </a:tr>
                  <a:tr h="808927">
                    <a:tc gridSpan="9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2118" marR="62118" marT="0" marB="0">
                        <a:blipFill>
                          <a:blip r:embed="rId4"/>
                          <a:stretch>
                            <a:fillRect t="-562406" r="-95" b="-112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35345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087963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BDBA5-CAF4-4394-8747-D8EEA3EF7AF0}"/>
              </a:ext>
            </a:extLst>
          </p:cNvPr>
          <p:cNvSpPr/>
          <p:nvPr/>
        </p:nvSpPr>
        <p:spPr>
          <a:xfrm>
            <a:off x="-10414" y="-492"/>
            <a:ext cx="12202414" cy="10373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B558484-9A3A-460E-8D4C-18D99D5686D3}"/>
              </a:ext>
            </a:extLst>
          </p:cNvPr>
          <p:cNvSpPr/>
          <p:nvPr/>
        </p:nvSpPr>
        <p:spPr>
          <a:xfrm>
            <a:off x="238760" y="162559"/>
            <a:ext cx="4439920" cy="71120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b="1" dirty="0">
                <a:cs typeface="Calibri" panose="020F0502020204030204" pitchFamily="34" charset="0"/>
              </a:rPr>
              <a:t>Thiết kế</a:t>
            </a:r>
            <a:endParaRPr lang="en-US" sz="3200" b="1" dirty="0"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F0CA77-3945-4425-BD6A-7C001FB7E6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036810"/>
            <a:ext cx="12202414" cy="59486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9B1989-99C3-465A-8535-4589D7FD9033}"/>
              </a:ext>
            </a:extLst>
          </p:cNvPr>
          <p:cNvSpPr txBox="1"/>
          <p:nvPr/>
        </p:nvSpPr>
        <p:spPr>
          <a:xfrm>
            <a:off x="320904" y="1322831"/>
            <a:ext cx="7194322" cy="398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Bộ đếm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vi-V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Bộ đếm BCD dùng IC 74LS192 có nhiệm vụ đếm lên khi nối xung tác động vào chân Up,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Mạch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đếm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trước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đếm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bốn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ngõ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D3, D2, D1, D0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nhận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trước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ngõ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khiển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PL (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parallel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load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nạp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trước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ngõ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D3, D2, D1, D0 sang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ngõ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 Q3, Q2, Q1, Q0. Sau khi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nạp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xong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trước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PL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trở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mức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không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cực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cho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phép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mạch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đếm</a:t>
            </a:r>
            <a:r>
              <a:rPr lang="vi-VN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vi-V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2838A-03AD-4619-AF94-F5BBE63E34BD}"/>
              </a:ext>
            </a:extLst>
          </p:cNvPr>
          <p:cNvSpPr txBox="1"/>
          <p:nvPr/>
        </p:nvSpPr>
        <p:spPr>
          <a:xfrm>
            <a:off x="8379502" y="353685"/>
            <a:ext cx="3573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i="1" u="sng"/>
              <a:t>Phan Tấn Lợi</a:t>
            </a:r>
            <a:endParaRPr lang="en-US" sz="2400" i="1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E8D4AF-815A-4BB5-8435-47E96E231C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8"/>
          <a:stretch/>
        </p:blipFill>
        <p:spPr bwMode="auto">
          <a:xfrm>
            <a:off x="8503920" y="1069073"/>
            <a:ext cx="2991168" cy="59163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44403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BDBA5-CAF4-4394-8747-D8EEA3EF7AF0}"/>
              </a:ext>
            </a:extLst>
          </p:cNvPr>
          <p:cNvSpPr/>
          <p:nvPr/>
        </p:nvSpPr>
        <p:spPr>
          <a:xfrm>
            <a:off x="-10414" y="-492"/>
            <a:ext cx="12202414" cy="10373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B558484-9A3A-460E-8D4C-18D99D5686D3}"/>
              </a:ext>
            </a:extLst>
          </p:cNvPr>
          <p:cNvSpPr/>
          <p:nvPr/>
        </p:nvSpPr>
        <p:spPr>
          <a:xfrm>
            <a:off x="238760" y="162559"/>
            <a:ext cx="4439920" cy="71120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b="1" dirty="0">
                <a:cs typeface="Calibri" panose="020F0502020204030204" pitchFamily="34" charset="0"/>
              </a:rPr>
              <a:t>Thiết kế</a:t>
            </a:r>
            <a:endParaRPr lang="en-US" sz="3200" b="1" dirty="0"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F0CA77-3945-4425-BD6A-7C001FB7E6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0414" y="1027143"/>
            <a:ext cx="12202414" cy="5830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9B1989-99C3-465A-8535-4589D7FD9033}"/>
              </a:ext>
            </a:extLst>
          </p:cNvPr>
          <p:cNvSpPr txBox="1"/>
          <p:nvPr/>
        </p:nvSpPr>
        <p:spPr>
          <a:xfrm>
            <a:off x="338048" y="1308660"/>
            <a:ext cx="5956072" cy="5498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fr-FR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fr-F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vi-V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vi-V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hiển</a:t>
            </a:r>
            <a:r>
              <a:rPr lang="vi-V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thị</a:t>
            </a:r>
            <a:endParaRPr lang="vi-V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 </a:t>
            </a: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Ic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4511vì </a:t>
            </a: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nó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khả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năng </a:t>
            </a: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thúc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chốt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cùng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lúc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ngõ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 như </a:t>
            </a: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thấy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ở trên </a:t>
            </a: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đều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mức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cao nên  4511 </a:t>
            </a: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cho </a:t>
            </a: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7 </a:t>
            </a: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đoạn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loại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 chung. </a:t>
            </a: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chân BI </a:t>
            </a: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xóa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gợn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sóng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ngõ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LT </a:t>
            </a: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thử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đèn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Đặc biệt chân LE cho phép chốt dữ liệu lại khi nó ở cao.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Dùng Led 7 đoạn cathode chung để hiển thị số đếm ra ở dạng số thập phân, phù hợp với IC 4511 có ngõ ra tích cực mức cao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vi-V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55B31-ABCC-4E37-A91A-C520F463486B}"/>
              </a:ext>
            </a:extLst>
          </p:cNvPr>
          <p:cNvSpPr txBox="1"/>
          <p:nvPr/>
        </p:nvSpPr>
        <p:spPr>
          <a:xfrm>
            <a:off x="8379502" y="353685"/>
            <a:ext cx="3573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i="1" u="sng"/>
              <a:t>Phan Tấn Lợi</a:t>
            </a:r>
            <a:endParaRPr lang="en-US" sz="2400" i="1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E807DA-B7AF-44D3-B149-36EEEB8486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"/>
          <a:stretch/>
        </p:blipFill>
        <p:spPr bwMode="auto">
          <a:xfrm>
            <a:off x="7056120" y="1036811"/>
            <a:ext cx="4748450" cy="58211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19042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BDBA5-CAF4-4394-8747-D8EEA3EF7AF0}"/>
              </a:ext>
            </a:extLst>
          </p:cNvPr>
          <p:cNvSpPr/>
          <p:nvPr/>
        </p:nvSpPr>
        <p:spPr>
          <a:xfrm>
            <a:off x="-10414" y="-492"/>
            <a:ext cx="12202414" cy="10373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B558484-9A3A-460E-8D4C-18D99D5686D3}"/>
              </a:ext>
            </a:extLst>
          </p:cNvPr>
          <p:cNvSpPr/>
          <p:nvPr/>
        </p:nvSpPr>
        <p:spPr>
          <a:xfrm>
            <a:off x="238760" y="162559"/>
            <a:ext cx="4439920" cy="71120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b="1" dirty="0">
                <a:cs typeface="Calibri" panose="020F0502020204030204" pitchFamily="34" charset="0"/>
              </a:rPr>
              <a:t>Thi công mạch</a:t>
            </a:r>
            <a:endParaRPr lang="en-US" sz="3200" b="1" dirty="0"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F0CA77-3945-4425-BD6A-7C001FB7E6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0414" y="1027143"/>
            <a:ext cx="12202414" cy="5830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CCAC65-A5BE-4F0A-8416-A3396C270C31}"/>
              </a:ext>
            </a:extLst>
          </p:cNvPr>
          <p:cNvSpPr txBox="1"/>
          <p:nvPr/>
        </p:nvSpPr>
        <p:spPr>
          <a:xfrm>
            <a:off x="8379502" y="353685"/>
            <a:ext cx="3573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i="1" u="sng"/>
              <a:t>Nguyễn Bảo Tính</a:t>
            </a:r>
            <a:endParaRPr lang="en-US" sz="2400" i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B1989-99C3-465A-8535-4589D7FD9033}"/>
              </a:ext>
            </a:extLst>
          </p:cNvPr>
          <p:cNvSpPr txBox="1"/>
          <p:nvPr/>
        </p:nvSpPr>
        <p:spPr>
          <a:xfrm>
            <a:off x="338048" y="1332356"/>
            <a:ext cx="10644099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Sơ đồ nguyên lý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4E7C50-0C19-475E-8154-1CE029707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560" y="1390988"/>
            <a:ext cx="7840649" cy="537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43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BDBA5-CAF4-4394-8747-D8EEA3EF7AF0}"/>
              </a:ext>
            </a:extLst>
          </p:cNvPr>
          <p:cNvSpPr/>
          <p:nvPr/>
        </p:nvSpPr>
        <p:spPr>
          <a:xfrm>
            <a:off x="-10414" y="-492"/>
            <a:ext cx="12202414" cy="10373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B558484-9A3A-460E-8D4C-18D99D5686D3}"/>
              </a:ext>
            </a:extLst>
          </p:cNvPr>
          <p:cNvSpPr/>
          <p:nvPr/>
        </p:nvSpPr>
        <p:spPr>
          <a:xfrm>
            <a:off x="238760" y="162559"/>
            <a:ext cx="4439920" cy="71120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b="1" dirty="0">
                <a:cs typeface="Calibri" panose="020F0502020204030204" pitchFamily="34" charset="0"/>
              </a:rPr>
              <a:t>Thi công mạch</a:t>
            </a:r>
            <a:endParaRPr lang="en-US" sz="3200" b="1" dirty="0"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F0CA77-3945-4425-BD6A-7C001FB7E6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0414" y="952039"/>
            <a:ext cx="12202414" cy="5830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9B1989-99C3-465A-8535-4589D7FD9033}"/>
              </a:ext>
            </a:extLst>
          </p:cNvPr>
          <p:cNvSpPr txBox="1"/>
          <p:nvPr/>
        </p:nvSpPr>
        <p:spPr>
          <a:xfrm>
            <a:off x="338048" y="1327627"/>
            <a:ext cx="1673736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Vẽ PCB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7603D90-B7BB-4971-9912-6526BD931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3C7FE6C-514C-4B7C-9057-F58E95AFD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2790" y="6328567"/>
            <a:ext cx="614172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730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730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730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730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730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730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730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730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730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30375" algn="l"/>
              </a:tabLst>
            </a:pPr>
            <a:r>
              <a:rPr kumimoji="0" lang="vi-VN" altLang="en-US" sz="16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Mặt trên mạch</a:t>
            </a:r>
            <a:r>
              <a:rPr kumimoji="0" lang="vi-VN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</a:t>
            </a:r>
            <a:r>
              <a:rPr kumimoji="0" lang="en-US" altLang="en-US" sz="1600" b="0" i="1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Mặt</a:t>
            </a:r>
            <a:r>
              <a:rPr kumimoji="0" lang="vi-VN" altLang="en-US" sz="1600" b="0" i="1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dưới mạch    </a:t>
            </a: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7225FE-1CA3-4852-8568-4AC39DBFD473}"/>
              </a:ext>
            </a:extLst>
          </p:cNvPr>
          <p:cNvSpPr txBox="1"/>
          <p:nvPr/>
        </p:nvSpPr>
        <p:spPr>
          <a:xfrm>
            <a:off x="8379502" y="353685"/>
            <a:ext cx="3573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i="1" u="sng"/>
              <a:t>Nguyễn Bảo Tính</a:t>
            </a:r>
            <a:endParaRPr lang="en-US" sz="2400" i="1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5FFDCC-B14C-48DD-9432-F8996708E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019" y="1622255"/>
            <a:ext cx="3251573" cy="44848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77F259-18C6-4D15-AFD9-420ECC6AE9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0352" y="1671047"/>
            <a:ext cx="3251573" cy="447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086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AC273C-2A12-4F14-B6DF-9454BABCA7E9}"/>
              </a:ext>
            </a:extLst>
          </p:cNvPr>
          <p:cNvSpPr/>
          <p:nvPr/>
        </p:nvSpPr>
        <p:spPr>
          <a:xfrm>
            <a:off x="-23330" y="-10160"/>
            <a:ext cx="12202414" cy="10373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42CB282D-5AF5-4E3C-AACE-4538AA88FEC1}"/>
              </a:ext>
            </a:extLst>
          </p:cNvPr>
          <p:cNvSpPr/>
          <p:nvPr/>
        </p:nvSpPr>
        <p:spPr>
          <a:xfrm>
            <a:off x="840836" y="152891"/>
            <a:ext cx="3426364" cy="71120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b="1" dirty="0">
                <a:latin typeface="Calibri" panose="020F0502020204030204" pitchFamily="34" charset="0"/>
                <a:cs typeface="Calibri" panose="020F0502020204030204" pitchFamily="34" charset="0"/>
              </a:rPr>
              <a:t>Nhiệm vụ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1068CEA-26B3-4F88-92A8-D350B4F0C0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3208175"/>
              </p:ext>
            </p:extLst>
          </p:nvPr>
        </p:nvGraphicFramePr>
        <p:xfrm>
          <a:off x="12917" y="1027142"/>
          <a:ext cx="12166168" cy="5830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08711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Graphic spid="2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BDBA5-CAF4-4394-8747-D8EEA3EF7AF0}"/>
              </a:ext>
            </a:extLst>
          </p:cNvPr>
          <p:cNvSpPr/>
          <p:nvPr/>
        </p:nvSpPr>
        <p:spPr>
          <a:xfrm>
            <a:off x="-10414" y="-492"/>
            <a:ext cx="12202414" cy="10373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B558484-9A3A-460E-8D4C-18D99D5686D3}"/>
              </a:ext>
            </a:extLst>
          </p:cNvPr>
          <p:cNvSpPr/>
          <p:nvPr/>
        </p:nvSpPr>
        <p:spPr>
          <a:xfrm>
            <a:off x="238760" y="162559"/>
            <a:ext cx="4439920" cy="71120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b="1" dirty="0">
                <a:cs typeface="Calibri" panose="020F0502020204030204" pitchFamily="34" charset="0"/>
              </a:rPr>
              <a:t>Thi công mạch</a:t>
            </a:r>
            <a:endParaRPr lang="en-US" sz="3200" b="1" dirty="0"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F0CA77-3945-4425-BD6A-7C001FB7E6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022277"/>
            <a:ext cx="12202414" cy="5830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9B1989-99C3-465A-8535-4589D7FD9033}"/>
              </a:ext>
            </a:extLst>
          </p:cNvPr>
          <p:cNvSpPr txBox="1"/>
          <p:nvPr/>
        </p:nvSpPr>
        <p:spPr>
          <a:xfrm>
            <a:off x="336156" y="1326380"/>
            <a:ext cx="10644099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Mạch thực tế mô phỏng bằng phần mềm proteus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25ECA5-68FE-4ABD-931D-EA1EE569DD97}"/>
              </a:ext>
            </a:extLst>
          </p:cNvPr>
          <p:cNvSpPr txBox="1"/>
          <p:nvPr/>
        </p:nvSpPr>
        <p:spPr>
          <a:xfrm>
            <a:off x="8379502" y="353685"/>
            <a:ext cx="3573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i="1" u="sng"/>
              <a:t>Nguyễn Bảo Tính</a:t>
            </a:r>
            <a:endParaRPr lang="en-US" sz="2400" i="1" u="sng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66DC0F-7EAC-4191-9CBE-C3AC39D04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224" y="2059579"/>
            <a:ext cx="3228573" cy="45039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61B75E-2F30-466B-BF6D-832C697B4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7075" y="2026768"/>
            <a:ext cx="3240782" cy="447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763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BDBA5-CAF4-4394-8747-D8EEA3EF7AF0}"/>
              </a:ext>
            </a:extLst>
          </p:cNvPr>
          <p:cNvSpPr/>
          <p:nvPr/>
        </p:nvSpPr>
        <p:spPr>
          <a:xfrm>
            <a:off x="-10414" y="-492"/>
            <a:ext cx="12202414" cy="10373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B558484-9A3A-460E-8D4C-18D99D5686D3}"/>
              </a:ext>
            </a:extLst>
          </p:cNvPr>
          <p:cNvSpPr/>
          <p:nvPr/>
        </p:nvSpPr>
        <p:spPr>
          <a:xfrm>
            <a:off x="238760" y="162559"/>
            <a:ext cx="4439920" cy="71120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b="1" dirty="0">
                <a:cs typeface="Calibri" panose="020F0502020204030204" pitchFamily="34" charset="0"/>
              </a:rPr>
              <a:t>Một số linh kiện</a:t>
            </a:r>
            <a:endParaRPr lang="en-US" sz="3200" b="1" dirty="0"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F0CA77-3945-4425-BD6A-7C001FB7E6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027143"/>
            <a:ext cx="12202414" cy="5830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CCAC65-A5BE-4F0A-8416-A3396C270C31}"/>
              </a:ext>
            </a:extLst>
          </p:cNvPr>
          <p:cNvSpPr txBox="1"/>
          <p:nvPr/>
        </p:nvSpPr>
        <p:spPr>
          <a:xfrm>
            <a:off x="8379502" y="353685"/>
            <a:ext cx="3573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i="1" u="sng" dirty="0"/>
              <a:t>Trương Cao Nam Khánh</a:t>
            </a:r>
            <a:endParaRPr lang="en-US" sz="2400" i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B1989-99C3-465A-8535-4589D7FD9033}"/>
              </a:ext>
            </a:extLst>
          </p:cNvPr>
          <p:cNvSpPr txBox="1"/>
          <p:nvPr/>
        </p:nvSpPr>
        <p:spPr>
          <a:xfrm>
            <a:off x="338048" y="1332356"/>
            <a:ext cx="7281952" cy="5128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IC 74192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IC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đếm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BCD.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IC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nhiệm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vụ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lên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xuống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chân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đếm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Up/Down</a:t>
            </a:r>
            <a:endParaRPr lang="vi-V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rị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ở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2,3,6,7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LSB 7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MSB 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1, 9, 10, 15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khiển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bắt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đếm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4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xung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kích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đếm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xuống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5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xung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kích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đếm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lên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vi-V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16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cấp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nguồn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IC,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8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nối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mass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12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13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liên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IC 74192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đếm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lớn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hơn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14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xóa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0 </a:t>
            </a:r>
          </a:p>
          <a:p>
            <a:pPr algn="just"/>
            <a:endParaRPr lang="vi-V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2D6BE8C-033B-485E-B297-E8EF7C671AC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5" r="4910" b="21875"/>
          <a:stretch/>
        </p:blipFill>
        <p:spPr bwMode="auto">
          <a:xfrm>
            <a:off x="7895536" y="1498586"/>
            <a:ext cx="3249651" cy="23495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2614BB9-E4B8-43D6-8F94-2604E469E0A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3" b="8811"/>
          <a:stretch/>
        </p:blipFill>
        <p:spPr bwMode="auto">
          <a:xfrm>
            <a:off x="7776512" y="3977729"/>
            <a:ext cx="3860800" cy="22320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03039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BDBA5-CAF4-4394-8747-D8EEA3EF7AF0}"/>
              </a:ext>
            </a:extLst>
          </p:cNvPr>
          <p:cNvSpPr/>
          <p:nvPr/>
        </p:nvSpPr>
        <p:spPr>
          <a:xfrm>
            <a:off x="-10414" y="-492"/>
            <a:ext cx="12202414" cy="10373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B558484-9A3A-460E-8D4C-18D99D5686D3}"/>
              </a:ext>
            </a:extLst>
          </p:cNvPr>
          <p:cNvSpPr/>
          <p:nvPr/>
        </p:nvSpPr>
        <p:spPr>
          <a:xfrm>
            <a:off x="238760" y="162559"/>
            <a:ext cx="4439920" cy="71120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b="1" dirty="0">
                <a:cs typeface="Calibri" panose="020F0502020204030204" pitchFamily="34" charset="0"/>
              </a:rPr>
              <a:t>Một số linh kiện</a:t>
            </a:r>
            <a:endParaRPr lang="en-US" sz="3200" b="1" dirty="0"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F0CA77-3945-4425-BD6A-7C001FB7E6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027143"/>
            <a:ext cx="12202414" cy="5830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CCAC65-A5BE-4F0A-8416-A3396C270C31}"/>
              </a:ext>
            </a:extLst>
          </p:cNvPr>
          <p:cNvSpPr txBox="1"/>
          <p:nvPr/>
        </p:nvSpPr>
        <p:spPr>
          <a:xfrm>
            <a:off x="8379502" y="353685"/>
            <a:ext cx="3573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i="1" u="sng" dirty="0"/>
              <a:t>Trương Cao Nam Khánh</a:t>
            </a:r>
            <a:endParaRPr lang="en-US" sz="2400" i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B1989-99C3-465A-8535-4589D7FD9033}"/>
              </a:ext>
            </a:extLst>
          </p:cNvPr>
          <p:cNvSpPr txBox="1"/>
          <p:nvPr/>
        </p:nvSpPr>
        <p:spPr>
          <a:xfrm>
            <a:off x="338048" y="1332356"/>
            <a:ext cx="10667244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IC </a:t>
            </a:r>
            <a:r>
              <a:rPr lang="vi-V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4511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L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à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IC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nó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nhiệm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vụ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nhị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logíc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dạng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0,1) sang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mã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led 7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vạch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 led 7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vạch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nó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tập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mạch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tổ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gồm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kiện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logic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cổng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, or ,..</a:t>
            </a:r>
            <a:endParaRPr lang="vi-V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vi-V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L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oại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vạch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loại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cathot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nghĩa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tất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cả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cathot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led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nốí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nhau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nối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đất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vậy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đẩy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led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cực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ở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mức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tức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mức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led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sáng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.</a:t>
            </a:r>
            <a:endParaRPr lang="vi-V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vi-V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E33B90-1A2D-4AFC-96FE-DD64DCFCF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132" y="4093851"/>
            <a:ext cx="4935370" cy="2601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89721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BDBA5-CAF4-4394-8747-D8EEA3EF7AF0}"/>
              </a:ext>
            </a:extLst>
          </p:cNvPr>
          <p:cNvSpPr/>
          <p:nvPr/>
        </p:nvSpPr>
        <p:spPr>
          <a:xfrm>
            <a:off x="-10414" y="-492"/>
            <a:ext cx="12202414" cy="10373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B558484-9A3A-460E-8D4C-18D99D5686D3}"/>
              </a:ext>
            </a:extLst>
          </p:cNvPr>
          <p:cNvSpPr/>
          <p:nvPr/>
        </p:nvSpPr>
        <p:spPr>
          <a:xfrm>
            <a:off x="238760" y="162559"/>
            <a:ext cx="4439920" cy="71120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b="1" dirty="0">
                <a:cs typeface="Calibri" panose="020F0502020204030204" pitchFamily="34" charset="0"/>
              </a:rPr>
              <a:t>Một số linh kiện</a:t>
            </a:r>
            <a:endParaRPr lang="en-US" sz="3200" b="1" dirty="0"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F0CA77-3945-4425-BD6A-7C001FB7E6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027143"/>
            <a:ext cx="12202414" cy="5830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CCAC65-A5BE-4F0A-8416-A3396C270C31}"/>
              </a:ext>
            </a:extLst>
          </p:cNvPr>
          <p:cNvSpPr txBox="1"/>
          <p:nvPr/>
        </p:nvSpPr>
        <p:spPr>
          <a:xfrm>
            <a:off x="8379502" y="353685"/>
            <a:ext cx="3573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i="1" u="sng" dirty="0"/>
              <a:t>Trương Cao Nam Khánh</a:t>
            </a:r>
            <a:endParaRPr lang="en-US" sz="2400" i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B1989-99C3-465A-8535-4589D7FD9033}"/>
              </a:ext>
            </a:extLst>
          </p:cNvPr>
          <p:cNvSpPr txBox="1"/>
          <p:nvPr/>
        </p:nvSpPr>
        <p:spPr>
          <a:xfrm>
            <a:off x="338048" y="1332356"/>
            <a:ext cx="7480671" cy="5666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IC </a:t>
            </a:r>
            <a:r>
              <a:rPr lang="vi-VN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4511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IC 4511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16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16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luôn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nối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nguồn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dương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(5 v ),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8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nối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đất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1,2,7,6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chúng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chọn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loại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logic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tức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dạng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1,0,1,0…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C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hân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9 ,10,11,12,13,14,15.sẽ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dạng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7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vạch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5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khiển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tế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bào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nhớ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chần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0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IC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hoạt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bình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còn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nguyên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trạng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thái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ở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 ,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nó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trở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chuyển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0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tiếp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tục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hoạt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,t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sơ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đồ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mạch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chúng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nối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nó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đất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nếu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=0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tất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cả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mức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logic 1.(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led 7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đoạn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bất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chấp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thế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nào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.)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4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tác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ngược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vi-V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C23162-CC69-4762-AD70-B02C3C09F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087" y="2031006"/>
            <a:ext cx="3822865" cy="42688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2496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BDBA5-CAF4-4394-8747-D8EEA3EF7AF0}"/>
              </a:ext>
            </a:extLst>
          </p:cNvPr>
          <p:cNvSpPr/>
          <p:nvPr/>
        </p:nvSpPr>
        <p:spPr>
          <a:xfrm>
            <a:off x="-10414" y="-492"/>
            <a:ext cx="12202414" cy="10373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B558484-9A3A-460E-8D4C-18D99D5686D3}"/>
              </a:ext>
            </a:extLst>
          </p:cNvPr>
          <p:cNvSpPr/>
          <p:nvPr/>
        </p:nvSpPr>
        <p:spPr>
          <a:xfrm>
            <a:off x="238760" y="162559"/>
            <a:ext cx="4439920" cy="71120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b="1" dirty="0">
                <a:cs typeface="Calibri" panose="020F0502020204030204" pitchFamily="34" charset="0"/>
              </a:rPr>
              <a:t>Một số linh kiện</a:t>
            </a:r>
            <a:endParaRPr lang="en-US" sz="3200" b="1" dirty="0"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F0CA77-3945-4425-BD6A-7C001FB7E6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027143"/>
            <a:ext cx="12202414" cy="5830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CCAC65-A5BE-4F0A-8416-A3396C270C31}"/>
              </a:ext>
            </a:extLst>
          </p:cNvPr>
          <p:cNvSpPr txBox="1"/>
          <p:nvPr/>
        </p:nvSpPr>
        <p:spPr>
          <a:xfrm>
            <a:off x="8379502" y="353685"/>
            <a:ext cx="3573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i="1" u="sng" dirty="0"/>
              <a:t>Trương Cao Nam Khánh</a:t>
            </a:r>
            <a:endParaRPr lang="en-US" sz="2400" i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B1989-99C3-465A-8535-4589D7FD9033}"/>
              </a:ext>
            </a:extLst>
          </p:cNvPr>
          <p:cNvSpPr txBox="1"/>
          <p:nvPr/>
        </p:nvSpPr>
        <p:spPr>
          <a:xfrm>
            <a:off x="345198" y="1322831"/>
            <a:ext cx="7480671" cy="5011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IC74LS08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IC 74LS08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IC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thuộc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họ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TTL.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bên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IC 74LS08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bốn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cổng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logic AND,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cổng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ngõ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ngõ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ra.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Điện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áp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cung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cấp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IC 74LS08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thấp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khoảng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4.75V ~ 5.25V, IC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hoạt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tốt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nhất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ở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điện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áp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5V.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1,2: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cổng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AND1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4,5: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cổng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AND2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9,10: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cổng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AND3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12,13: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cổng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AND4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Chân3,6,8,11: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Lần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lượt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cổng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AND1,AND2,AND3,AND4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7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,14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GND và VCC.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vi-V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FE05EA-CC23-49A1-A5A4-75EB2D9669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05" b="12428"/>
          <a:stretch/>
        </p:blipFill>
        <p:spPr bwMode="auto">
          <a:xfrm>
            <a:off x="8248650" y="1860683"/>
            <a:ext cx="2838822" cy="21169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1788C2-F2C4-43FB-AAB8-A513518B1A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0" y="4199069"/>
            <a:ext cx="3264091" cy="24649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763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BDBA5-CAF4-4394-8747-D8EEA3EF7AF0}"/>
              </a:ext>
            </a:extLst>
          </p:cNvPr>
          <p:cNvSpPr/>
          <p:nvPr/>
        </p:nvSpPr>
        <p:spPr>
          <a:xfrm>
            <a:off x="-10414" y="-492"/>
            <a:ext cx="12202414" cy="10373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B558484-9A3A-460E-8D4C-18D99D5686D3}"/>
              </a:ext>
            </a:extLst>
          </p:cNvPr>
          <p:cNvSpPr/>
          <p:nvPr/>
        </p:nvSpPr>
        <p:spPr>
          <a:xfrm>
            <a:off x="238760" y="162559"/>
            <a:ext cx="4439920" cy="71120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b="1" dirty="0">
                <a:cs typeface="Calibri" panose="020F0502020204030204" pitchFamily="34" charset="0"/>
              </a:rPr>
              <a:t>Một số linh kiện</a:t>
            </a:r>
            <a:endParaRPr lang="en-US" sz="3200" b="1" dirty="0"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F0CA77-3945-4425-BD6A-7C001FB7E6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027143"/>
            <a:ext cx="12202414" cy="5830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CCAC65-A5BE-4F0A-8416-A3396C270C31}"/>
              </a:ext>
            </a:extLst>
          </p:cNvPr>
          <p:cNvSpPr txBox="1"/>
          <p:nvPr/>
        </p:nvSpPr>
        <p:spPr>
          <a:xfrm>
            <a:off x="8379502" y="353685"/>
            <a:ext cx="3573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i="1" u="sng" dirty="0"/>
              <a:t>Trương Cao Nam Khánh</a:t>
            </a:r>
            <a:endParaRPr lang="en-US" sz="2400" i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B1989-99C3-465A-8535-4589D7FD9033}"/>
              </a:ext>
            </a:extLst>
          </p:cNvPr>
          <p:cNvSpPr txBox="1"/>
          <p:nvPr/>
        </p:nvSpPr>
        <p:spPr>
          <a:xfrm>
            <a:off x="310286" y="1332356"/>
            <a:ext cx="7480671" cy="5142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IC74LS10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IC 74LS10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chứa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ổng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NAND 3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logic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cực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IC 74LS10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dải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điện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rộng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kiện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giao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tiếp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trực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tiếp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CMOS, NMOS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TTL.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IC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luôn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ở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dạng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TTL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giúp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dễ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dàng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bị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TTL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điều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khiển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IC 74LS10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kích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thước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nhỏ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hơn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tốc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nhanh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hơn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nên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đáng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cậy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mọi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loại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bị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1,2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,13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cổng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AND1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,4,5,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cổng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AND2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9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,10,11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cổng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AND3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Chân6,8,12: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Lần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lượt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đầu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cổng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NAND1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NAND2, NAND3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7: GND-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nối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đất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14: VCC-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nối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nguồn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cấp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nguồn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cả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4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cổng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</a:p>
        </p:txBody>
      </p:sp>
      <p:pic>
        <p:nvPicPr>
          <p:cNvPr id="13" name="Picture 12" descr="74ls10 pinout">
            <a:extLst>
              <a:ext uri="{FF2B5EF4-FFF2-40B4-BE49-F238E27FC236}">
                <a16:creationId xmlns:a16="http://schemas.microsoft.com/office/drawing/2014/main" id="{E8BCC81D-7ABB-42C3-B1B1-00B53D3EB8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401" y="4077275"/>
            <a:ext cx="3545840" cy="2367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6C0D17-9161-4518-91DE-4A0D8031FB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0" t="25866" b="26590"/>
          <a:stretch/>
        </p:blipFill>
        <p:spPr bwMode="auto">
          <a:xfrm>
            <a:off x="7894655" y="1746764"/>
            <a:ext cx="3862070" cy="19177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283347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BDBA5-CAF4-4394-8747-D8EEA3EF7AF0}"/>
              </a:ext>
            </a:extLst>
          </p:cNvPr>
          <p:cNvSpPr/>
          <p:nvPr/>
        </p:nvSpPr>
        <p:spPr>
          <a:xfrm>
            <a:off x="-10414" y="-492"/>
            <a:ext cx="12202414" cy="10373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B558484-9A3A-460E-8D4C-18D99D5686D3}"/>
              </a:ext>
            </a:extLst>
          </p:cNvPr>
          <p:cNvSpPr/>
          <p:nvPr/>
        </p:nvSpPr>
        <p:spPr>
          <a:xfrm>
            <a:off x="238760" y="162559"/>
            <a:ext cx="4439920" cy="71120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b="1" dirty="0">
                <a:cs typeface="Calibri" panose="020F0502020204030204" pitchFamily="34" charset="0"/>
              </a:rPr>
              <a:t>Một số linh kiện</a:t>
            </a:r>
            <a:endParaRPr lang="en-US" sz="3200" b="1" dirty="0"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F0CA77-3945-4425-BD6A-7C001FB7E6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027143"/>
            <a:ext cx="12202414" cy="5830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CCAC65-A5BE-4F0A-8416-A3396C270C31}"/>
              </a:ext>
            </a:extLst>
          </p:cNvPr>
          <p:cNvSpPr txBox="1"/>
          <p:nvPr/>
        </p:nvSpPr>
        <p:spPr>
          <a:xfrm>
            <a:off x="8379502" y="353685"/>
            <a:ext cx="3573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i="1" u="sng" dirty="0"/>
              <a:t>Trương Cao Nam Khánh</a:t>
            </a:r>
            <a:endParaRPr lang="en-US" sz="2400" i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B1989-99C3-465A-8535-4589D7FD9033}"/>
              </a:ext>
            </a:extLst>
          </p:cNvPr>
          <p:cNvSpPr txBox="1"/>
          <p:nvPr/>
        </p:nvSpPr>
        <p:spPr>
          <a:xfrm>
            <a:off x="170261" y="1364756"/>
            <a:ext cx="11083893" cy="1234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vi-V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IC Ne555</a:t>
            </a:r>
            <a:r>
              <a:rPr lang="vi-VN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07000"/>
              </a:lnSpc>
              <a:buFont typeface="Times New Roman" panose="02020603050405020304" pitchFamily="18" charset="0"/>
              <a:buChar char="-"/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bị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xung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chính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xác, đ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iều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chế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vị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trí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xung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(PPM)</a:t>
            </a:r>
            <a:r>
              <a:rPr lang="vi-V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đ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iều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chế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rộng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xung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(PWM)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95D0F1-AE16-4D13-B036-D3CD484B042F}"/>
              </a:ext>
            </a:extLst>
          </p:cNvPr>
          <p:cNvSpPr txBox="1"/>
          <p:nvPr/>
        </p:nvSpPr>
        <p:spPr>
          <a:xfrm>
            <a:off x="233554" y="2303136"/>
            <a:ext cx="7773856" cy="445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 ( GND) 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nối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masse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lấy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dòng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 ( TRIG) 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điện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chuẩn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⅓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mức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nguồn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nuôi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 ( OUT):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ngã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 c1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dạng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xung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ở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mức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thấp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thì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ở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mức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cao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4 ( RESET):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xác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lập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trạng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thái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nghĩ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mức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trên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 ở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mức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thấp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hoạt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5 (CONT ):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đổi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mức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chuẩn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IC555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6 (THRES):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mức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áp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chuẩn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⅔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mức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nguồn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nuôi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7 ( DISCH ):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khóa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điện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đóng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masse,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thường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tụ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xả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điện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8 (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Vcc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):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nối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đường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nguồn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V+. IC555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mức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nguồn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3V - 15V.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19B81-B937-4202-A53B-D3FF20C2A02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8" r="11083"/>
          <a:stretch/>
        </p:blipFill>
        <p:spPr bwMode="auto">
          <a:xfrm>
            <a:off x="8070703" y="4204194"/>
            <a:ext cx="3775554" cy="2578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AC9E2E-933D-4BA5-80BB-B6DF70432C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554" y="2366485"/>
            <a:ext cx="2768600" cy="2070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25838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BDBA5-CAF4-4394-8747-D8EEA3EF7AF0}"/>
              </a:ext>
            </a:extLst>
          </p:cNvPr>
          <p:cNvSpPr/>
          <p:nvPr/>
        </p:nvSpPr>
        <p:spPr>
          <a:xfrm>
            <a:off x="-10414" y="-492"/>
            <a:ext cx="12202414" cy="10373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B558484-9A3A-460E-8D4C-18D99D5686D3}"/>
              </a:ext>
            </a:extLst>
          </p:cNvPr>
          <p:cNvSpPr/>
          <p:nvPr/>
        </p:nvSpPr>
        <p:spPr>
          <a:xfrm>
            <a:off x="238760" y="162559"/>
            <a:ext cx="4439920" cy="711200"/>
          </a:xfrm>
          <a:prstGeom prst="homePlat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b="1" dirty="0">
                <a:cs typeface="Calibri" panose="020F0502020204030204" pitchFamily="34" charset="0"/>
              </a:rPr>
              <a:t>Một số linh kiện</a:t>
            </a:r>
            <a:endParaRPr lang="en-US" sz="3200" b="1" dirty="0"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F0CA77-3945-4425-BD6A-7C001FB7E6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1027143"/>
            <a:ext cx="12202414" cy="5830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CCAC65-A5BE-4F0A-8416-A3396C270C31}"/>
              </a:ext>
            </a:extLst>
          </p:cNvPr>
          <p:cNvSpPr txBox="1"/>
          <p:nvPr/>
        </p:nvSpPr>
        <p:spPr>
          <a:xfrm>
            <a:off x="8379502" y="353685"/>
            <a:ext cx="3573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i="1" u="sng" dirty="0"/>
              <a:t>Trương Cao Nam Khánh</a:t>
            </a:r>
            <a:endParaRPr lang="en-US" sz="2400" i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B1989-99C3-465A-8535-4589D7FD9033}"/>
              </a:ext>
            </a:extLst>
          </p:cNvPr>
          <p:cNvSpPr txBox="1"/>
          <p:nvPr/>
        </p:nvSpPr>
        <p:spPr>
          <a:xfrm>
            <a:off x="238760" y="1334451"/>
            <a:ext cx="5542915" cy="5267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vi-VN" sz="2400" b="1" dirty="0">
                <a:latin typeface="Calibri" panose="020F0502020204030204" pitchFamily="34" charset="0"/>
                <a:cs typeface="Calibri" panose="020F0502020204030204" pitchFamily="34" charset="0"/>
              </a:rPr>
              <a:t>Led 7 đoạn Cathode chung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à 7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đèn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led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sắp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xếp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chữ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nhật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bên</a:t>
            </a:r>
            <a:endParaRPr lang="vi-V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nguyên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làm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vi-VN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đèn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led 7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đoạn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đưa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khỏi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hộp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vuông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gán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chữ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cái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tương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led.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nối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chung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Loại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CC (common cathode):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Tất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cả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chân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cathode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nối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nhau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nối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đất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hay logic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0.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đoạn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chiếu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sáng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điện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trở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đặt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tín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hiệu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logic 1 (hay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mức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cực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thuận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từng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cực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anode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g) 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F6EB86-2D8E-4789-B816-8A24910E847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33" b="19672"/>
          <a:stretch/>
        </p:blipFill>
        <p:spPr bwMode="auto">
          <a:xfrm>
            <a:off x="7494457" y="1178378"/>
            <a:ext cx="4176556" cy="23679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E9F533-D957-4AD6-B59C-9B5E13CF2D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793" y="3804946"/>
            <a:ext cx="3825171" cy="2796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84557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2241</Words>
  <Application>Microsoft Office PowerPoint</Application>
  <PresentationFormat>Widescreen</PresentationFormat>
  <Paragraphs>185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Bảo Tính Nguyễn</dc:creator>
  <cp:lastModifiedBy>Bảo Tính Nguyễn</cp:lastModifiedBy>
  <cp:revision>108</cp:revision>
  <dcterms:created xsi:type="dcterms:W3CDTF">2021-10-21T12:32:23Z</dcterms:created>
  <dcterms:modified xsi:type="dcterms:W3CDTF">2021-12-12T16:35:35Z</dcterms:modified>
</cp:coreProperties>
</file>