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21"/>
  </p:notesMasterIdLst>
  <p:sldIdLst>
    <p:sldId id="256" r:id="rId2"/>
    <p:sldId id="259" r:id="rId3"/>
    <p:sldId id="261" r:id="rId4"/>
    <p:sldId id="265" r:id="rId5"/>
    <p:sldId id="292" r:id="rId6"/>
    <p:sldId id="293" r:id="rId7"/>
    <p:sldId id="294" r:id="rId8"/>
    <p:sldId id="295" r:id="rId9"/>
    <p:sldId id="296" r:id="rId10"/>
    <p:sldId id="297" r:id="rId11"/>
    <p:sldId id="312" r:id="rId12"/>
    <p:sldId id="313" r:id="rId13"/>
    <p:sldId id="298" r:id="rId14"/>
    <p:sldId id="309" r:id="rId15"/>
    <p:sldId id="308" r:id="rId16"/>
    <p:sldId id="310" r:id="rId17"/>
    <p:sldId id="311" r:id="rId18"/>
    <p:sldId id="315" r:id="rId19"/>
    <p:sldId id="316" r:id="rId20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22"/>
    </p:embeddedFont>
    <p:embeddedFont>
      <p:font typeface="Cambria" panose="02040503050406030204" pitchFamily="18" charset="0"/>
      <p:regular r:id="rId23"/>
      <p:bold r:id="rId24"/>
      <p:italic r:id="rId25"/>
      <p:boldItalic r:id="rId26"/>
    </p:embeddedFont>
    <p:embeddedFont>
      <p:font typeface="Cambria Math" panose="02040503050406030204" pitchFamily="18" charset="0"/>
      <p:regular r:id="rId27"/>
    </p:embeddedFont>
    <p:embeddedFont>
      <p:font typeface="Crimson Text" panose="020B0604020202020204" charset="0"/>
      <p:regular r:id="rId28"/>
      <p:bold r:id="rId29"/>
      <p:italic r:id="rId30"/>
      <p:boldItalic r:id="rId31"/>
    </p:embeddedFont>
    <p:embeddedFont>
      <p:font typeface="Merriweather Light" panose="020B0604020202020204" charset="0"/>
      <p:regular r:id="rId32"/>
      <p:bold r:id="rId33"/>
      <p:italic r:id="rId34"/>
      <p:boldItalic r:id="rId35"/>
    </p:embeddedFont>
    <p:embeddedFont>
      <p:font typeface="Montserrat" pitchFamily="2" charset="0"/>
      <p:regular r:id="rId36"/>
      <p:bold r:id="rId37"/>
      <p:italic r:id="rId38"/>
      <p:boldItalic r:id="rId39"/>
    </p:embeddedFont>
    <p:embeddedFont>
      <p:font typeface="Vidaloka" panose="020B0604020202020204" charset="0"/>
      <p:regular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9900"/>
    <a:srgbClr val="673201"/>
    <a:srgbClr val="D4C7B6"/>
    <a:srgbClr val="8B4202"/>
    <a:srgbClr val="CC9900"/>
    <a:srgbClr val="F5F2EE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D90035-860C-4494-87C5-97457FE95BC5}">
  <a:tblStyle styleId="{A6D90035-860C-4494-87C5-97457FE95B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>
        <p:scale>
          <a:sx n="75" d="100"/>
          <a:sy n="75" d="100"/>
        </p:scale>
        <p:origin x="1690" y="6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g1084717712b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3" name="Google Shape;1163;g1084717712b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cc7554a049_0_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8" name="Google Shape;1168;gcc7554a049_0_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gcc7554a049_0_8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4" name="Google Shape;1444;gcc7554a049_0_8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cc7554a049_0_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8" name="Google Shape;1168;gcc7554a049_0_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g1084717712b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3" name="Google Shape;1163;g1084717712b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19189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gcc7554a049_0_8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4" name="Google Shape;1444;gcc7554a049_0_8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cc7554a049_0_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8" name="Google Shape;1168;gcc7554a049_0_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1717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107aaa41fe9_0_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107aaa41fe9_0_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95782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cc7554a049_0_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8" name="Google Shape;1168;gcc7554a049_0_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47603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cc7554a049_0_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8" name="Google Shape;1168;gcc7554a049_0_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7384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05aad17dc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05aad17dc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05aad17dc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05aad17dc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cc7554a049_0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cc7554a049_0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107aaa41fe9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107aaa41fe9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gcc7554a049_0_6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7" name="Google Shape;1097;gcc7554a049_0_6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107aaa41fe9_0_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107aaa41fe9_0_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cc7554a049_0_7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cc7554a049_0_7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 -">
  <p:cSld name="CUSTOM_32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>
            <a:spLocks noGrp="1"/>
          </p:cNvSpPr>
          <p:nvPr>
            <p:ph type="subTitle" idx="1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4" name="Google Shape;254;p32"/>
          <p:cNvSpPr txBox="1">
            <a:spLocks noGrp="1"/>
          </p:cNvSpPr>
          <p:nvPr>
            <p:ph type="subTitle" idx="2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32"/>
          <p:cNvSpPr txBox="1">
            <a:spLocks noGrp="1"/>
          </p:cNvSpPr>
          <p:nvPr>
            <p:ph type="subTitle" idx="3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6" name="Google Shape;256;p32"/>
          <p:cNvSpPr txBox="1">
            <a:spLocks noGrp="1"/>
          </p:cNvSpPr>
          <p:nvPr>
            <p:ph type="subTitle" idx="4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32"/>
          <p:cNvSpPr txBox="1">
            <a:spLocks noGrp="1"/>
          </p:cNvSpPr>
          <p:nvPr>
            <p:ph type="subTitle" idx="5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8" name="Google Shape;258;p32"/>
          <p:cNvSpPr txBox="1">
            <a:spLocks noGrp="1"/>
          </p:cNvSpPr>
          <p:nvPr>
            <p:ph type="subTitle" idx="6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32"/>
          <p:cNvSpPr txBox="1">
            <a:spLocks noGrp="1"/>
          </p:cNvSpPr>
          <p:nvPr>
            <p:ph type="subTitle" idx="7"/>
          </p:nvPr>
        </p:nvSpPr>
        <p:spPr>
          <a:xfrm>
            <a:off x="3414050" y="34533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0" name="Google Shape;260;p32"/>
          <p:cNvSpPr txBox="1">
            <a:spLocks noGrp="1"/>
          </p:cNvSpPr>
          <p:nvPr>
            <p:ph type="subTitle" idx="8"/>
          </p:nvPr>
        </p:nvSpPr>
        <p:spPr>
          <a:xfrm>
            <a:off x="3564200" y="38695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32"/>
          <p:cNvSpPr txBox="1">
            <a:spLocks noGrp="1"/>
          </p:cNvSpPr>
          <p:nvPr>
            <p:ph type="subTitle" idx="9"/>
          </p:nvPr>
        </p:nvSpPr>
        <p:spPr>
          <a:xfrm>
            <a:off x="705725" y="34533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2" name="Google Shape;262;p32"/>
          <p:cNvSpPr txBox="1">
            <a:spLocks noGrp="1"/>
          </p:cNvSpPr>
          <p:nvPr>
            <p:ph type="subTitle" idx="13"/>
          </p:nvPr>
        </p:nvSpPr>
        <p:spPr>
          <a:xfrm>
            <a:off x="855875" y="38695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32"/>
          <p:cNvSpPr txBox="1">
            <a:spLocks noGrp="1"/>
          </p:cNvSpPr>
          <p:nvPr>
            <p:ph type="subTitle" idx="14"/>
          </p:nvPr>
        </p:nvSpPr>
        <p:spPr>
          <a:xfrm>
            <a:off x="6122325" y="34533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4" name="Google Shape;264;p32"/>
          <p:cNvSpPr txBox="1">
            <a:spLocks noGrp="1"/>
          </p:cNvSpPr>
          <p:nvPr>
            <p:ph type="subTitle" idx="15"/>
          </p:nvPr>
        </p:nvSpPr>
        <p:spPr>
          <a:xfrm>
            <a:off x="6272475" y="38695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3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66" name="Google Shape;266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Google Shape;267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33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>
            <a:spLocks noGrp="1"/>
          </p:cNvSpPr>
          <p:nvPr>
            <p:ph type="subTitle" idx="1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0" name="Google Shape;270;p33"/>
          <p:cNvSpPr txBox="1">
            <a:spLocks noGrp="1"/>
          </p:cNvSpPr>
          <p:nvPr>
            <p:ph type="subTitle" idx="2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33"/>
          <p:cNvSpPr txBox="1">
            <a:spLocks noGrp="1"/>
          </p:cNvSpPr>
          <p:nvPr>
            <p:ph type="subTitle" idx="3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2" name="Google Shape;272;p33"/>
          <p:cNvSpPr txBox="1">
            <a:spLocks noGrp="1"/>
          </p:cNvSpPr>
          <p:nvPr>
            <p:ph type="subTitle" idx="4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33"/>
          <p:cNvSpPr txBox="1">
            <a:spLocks noGrp="1"/>
          </p:cNvSpPr>
          <p:nvPr>
            <p:ph type="subTitle" idx="5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4" name="Google Shape;274;p33"/>
          <p:cNvSpPr txBox="1">
            <a:spLocks noGrp="1"/>
          </p:cNvSpPr>
          <p:nvPr>
            <p:ph type="subTitle" idx="6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33"/>
          <p:cNvSpPr txBox="1">
            <a:spLocks noGrp="1"/>
          </p:cNvSpPr>
          <p:nvPr>
            <p:ph type="subTitle" idx="7"/>
          </p:nvPr>
        </p:nvSpPr>
        <p:spPr>
          <a:xfrm>
            <a:off x="2059863" y="31485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6" name="Google Shape;276;p33"/>
          <p:cNvSpPr txBox="1">
            <a:spLocks noGrp="1"/>
          </p:cNvSpPr>
          <p:nvPr>
            <p:ph type="subTitle" idx="8"/>
          </p:nvPr>
        </p:nvSpPr>
        <p:spPr>
          <a:xfrm>
            <a:off x="2210013" y="35647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33"/>
          <p:cNvSpPr txBox="1">
            <a:spLocks noGrp="1"/>
          </p:cNvSpPr>
          <p:nvPr>
            <p:ph type="subTitle" idx="9"/>
          </p:nvPr>
        </p:nvSpPr>
        <p:spPr>
          <a:xfrm>
            <a:off x="4768138" y="31485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8" name="Google Shape;278;p33"/>
          <p:cNvSpPr txBox="1">
            <a:spLocks noGrp="1"/>
          </p:cNvSpPr>
          <p:nvPr>
            <p:ph type="subTitle" idx="13"/>
          </p:nvPr>
        </p:nvSpPr>
        <p:spPr>
          <a:xfrm>
            <a:off x="4918288" y="35647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33"/>
          <p:cNvSpPr txBox="1">
            <a:spLocks noGrp="1"/>
          </p:cNvSpPr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80" name="Google Shape;280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3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3" name="Google Shape;283;p3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34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>
            <a:spLocks noGrp="1"/>
          </p:cNvSpPr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286" name="Google Shape;286;p3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" name="Google Shape;287;p3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8" name="Google Shape;288;p3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Google Shape;289;p3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0" name="Google Shape;290;p3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1" name="Google Shape;291;p3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4_2_1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>
            <a:spLocks noGrp="1"/>
          </p:cNvSpPr>
          <p:nvPr>
            <p:ph type="subTitle" idx="1"/>
          </p:nvPr>
        </p:nvSpPr>
        <p:spPr>
          <a:xfrm>
            <a:off x="3718325" y="3294199"/>
            <a:ext cx="16428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37" name="Google Shape;337;p38"/>
          <p:cNvSpPr txBox="1">
            <a:spLocks noGrp="1"/>
          </p:cNvSpPr>
          <p:nvPr>
            <p:ph type="subTitle" idx="2"/>
          </p:nvPr>
        </p:nvSpPr>
        <p:spPr>
          <a:xfrm>
            <a:off x="3617675" y="3703897"/>
            <a:ext cx="184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38"/>
          <p:cNvSpPr txBox="1">
            <a:spLocks noGrp="1"/>
          </p:cNvSpPr>
          <p:nvPr>
            <p:ph type="subTitle" idx="3"/>
          </p:nvPr>
        </p:nvSpPr>
        <p:spPr>
          <a:xfrm>
            <a:off x="1328025" y="3294199"/>
            <a:ext cx="16428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39" name="Google Shape;339;p38"/>
          <p:cNvSpPr txBox="1">
            <a:spLocks noGrp="1"/>
          </p:cNvSpPr>
          <p:nvPr>
            <p:ph type="subTitle" idx="4"/>
          </p:nvPr>
        </p:nvSpPr>
        <p:spPr>
          <a:xfrm>
            <a:off x="1227426" y="3703897"/>
            <a:ext cx="184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38"/>
          <p:cNvSpPr txBox="1">
            <a:spLocks noGrp="1"/>
          </p:cNvSpPr>
          <p:nvPr>
            <p:ph type="subTitle" idx="5"/>
          </p:nvPr>
        </p:nvSpPr>
        <p:spPr>
          <a:xfrm>
            <a:off x="6108550" y="3294199"/>
            <a:ext cx="16431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1" name="Google Shape;341;p38"/>
          <p:cNvSpPr txBox="1">
            <a:spLocks noGrp="1"/>
          </p:cNvSpPr>
          <p:nvPr>
            <p:ph type="subTitle" idx="6"/>
          </p:nvPr>
        </p:nvSpPr>
        <p:spPr>
          <a:xfrm>
            <a:off x="6008050" y="3703897"/>
            <a:ext cx="184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3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43" name="Google Shape;343;p3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4" name="Google Shape;344;p3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50" name="Google Shape;50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51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 hasCustomPrompt="1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4" hasCustomPrompt="1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7" hasCustomPrompt="1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13" hasCustomPrompt="1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7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20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4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1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40" name="Google Shape;140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1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1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56" name="Google Shape;156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21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6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2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2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" name="Google Shape;166;p2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8" r:id="rId4"/>
    <p:sldLayoutId id="2147483660" r:id="rId5"/>
    <p:sldLayoutId id="2147483662" r:id="rId6"/>
    <p:sldLayoutId id="2147483665" r:id="rId7"/>
    <p:sldLayoutId id="2147483667" r:id="rId8"/>
    <p:sldLayoutId id="2147483668" r:id="rId9"/>
    <p:sldLayoutId id="2147483678" r:id="rId10"/>
    <p:sldLayoutId id="2147483679" r:id="rId11"/>
    <p:sldLayoutId id="2147483680" r:id="rId12"/>
    <p:sldLayoutId id="2147483684" r:id="rId13"/>
    <p:sldLayoutId id="2147483696" r:id="rId14"/>
    <p:sldLayoutId id="2147483697" r:id="rId15"/>
    <p:sldLayoutId id="2147483698" r:id="rId16"/>
    <p:sldLayoutId id="2147483699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5.emf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emf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-1" y="1388625"/>
            <a:ext cx="9144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vi-VN" sz="2400" b="1" u="sng" dirty="0">
                <a:latin typeface="Montserrat" charset="0"/>
                <a:ea typeface="Cambria" panose="02040503050406030204" pitchFamily="18" charset="0"/>
                <a:cs typeface="Arial" panose="020B0604020202020204" pitchFamily="34" charset="0"/>
              </a:rPr>
              <a:t>Báo cáo</a:t>
            </a:r>
            <a:br>
              <a:rPr lang="vi-VN" sz="1200" b="1" dirty="0">
                <a:latin typeface="Montserrat" charset="0"/>
                <a:ea typeface="Cambria" panose="02040503050406030204" pitchFamily="18" charset="0"/>
                <a:cs typeface="Arial" panose="020B0604020202020204" pitchFamily="34" charset="0"/>
              </a:rPr>
            </a:br>
            <a:br>
              <a:rPr lang="vi-VN" sz="1800" b="1" dirty="0">
                <a:latin typeface="Montserrat" charset="0"/>
                <a:ea typeface="Cambria" panose="02040503050406030204" pitchFamily="18" charset="0"/>
              </a:rPr>
            </a:br>
            <a:r>
              <a:rPr lang="vi-VN" sz="2800" b="1" dirty="0">
                <a:latin typeface="Montserrat" charset="0"/>
                <a:ea typeface="Cambria" panose="02040503050406030204" pitchFamily="18" charset="0"/>
                <a:cs typeface="Arial" panose="020B0604020202020204" pitchFamily="34" charset="0"/>
              </a:rPr>
              <a:t>BẢO MẬT LỚP VẬT LÝ HỖ TRỢ BỞI RIS </a:t>
            </a:r>
            <a:br>
              <a:rPr lang="vi-VN" sz="2800" b="1" dirty="0">
                <a:latin typeface="Montserrat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vi-VN" sz="2800" b="1" dirty="0">
                <a:latin typeface="Montserrat" charset="0"/>
                <a:ea typeface="Cambria" panose="02040503050406030204" pitchFamily="18" charset="0"/>
                <a:cs typeface="Arial" panose="020B0604020202020204" pitchFamily="34" charset="0"/>
              </a:rPr>
              <a:t>VỚI GÂY NHIỄU SONG CÔNG TOÀN PHẦN </a:t>
            </a:r>
            <a:br>
              <a:rPr lang="vi-VN" sz="2800" b="1" dirty="0">
                <a:latin typeface="Montserrat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vi-VN" sz="2800" b="1" dirty="0">
                <a:latin typeface="Montserrat" charset="0"/>
                <a:ea typeface="Cambria" panose="02040503050406030204" pitchFamily="18" charset="0"/>
                <a:cs typeface="Arial" panose="020B0604020202020204" pitchFamily="34" charset="0"/>
              </a:rPr>
              <a:t>TRONG MẠNG D2D UNDERLAY</a:t>
            </a:r>
            <a:endParaRPr lang="vi-VN" sz="3600" b="1" dirty="0">
              <a:latin typeface="Montserrat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4586274" y="3961431"/>
            <a:ext cx="5099568" cy="9275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b="1" dirty="0">
                <a:solidFill>
                  <a:schemeClr val="dk1"/>
                </a:solidFill>
              </a:rPr>
              <a:t>GVHD: PGS.TS. PHẠM NGỌC SƠN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dirty="0"/>
              <a:t>SVTH: 	Nguyễn Bảo Tính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dirty="0"/>
              <a:t>	Phạm Ngọc Vân</a:t>
            </a:r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1E59A2-7FA0-4FB5-9910-82F45AB71F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35" t="8469" r="8469" b="9735"/>
          <a:stretch/>
        </p:blipFill>
        <p:spPr>
          <a:xfrm>
            <a:off x="9903" y="286995"/>
            <a:ext cx="782782" cy="7827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D0C69A-BCE3-471E-BF3D-B863846E5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781" y="286995"/>
            <a:ext cx="782782" cy="78278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EA3872F0-CF05-48A1-8BD7-8E1DC58DE934}"/>
              </a:ext>
            </a:extLst>
          </p:cNvPr>
          <p:cNvGrpSpPr/>
          <p:nvPr/>
        </p:nvGrpSpPr>
        <p:grpSpPr>
          <a:xfrm>
            <a:off x="1565563" y="307777"/>
            <a:ext cx="7578437" cy="596568"/>
            <a:chOff x="1501243" y="535359"/>
            <a:chExt cx="7568533" cy="596568"/>
          </a:xfrm>
        </p:grpSpPr>
        <p:sp>
          <p:nvSpPr>
            <p:cNvPr id="14" name="Google Shape;483;p59">
              <a:extLst>
                <a:ext uri="{FF2B5EF4-FFF2-40B4-BE49-F238E27FC236}">
                  <a16:creationId xmlns:a16="http://schemas.microsoft.com/office/drawing/2014/main" id="{9A26E07D-B877-4DDC-B098-4D4848690A59}"/>
                </a:ext>
              </a:extLst>
            </p:cNvPr>
            <p:cNvSpPr txBox="1">
              <a:spLocks/>
            </p:cNvSpPr>
            <p:nvPr/>
          </p:nvSpPr>
          <p:spPr>
            <a:xfrm>
              <a:off x="1501243" y="535359"/>
              <a:ext cx="7568533" cy="5809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Montserrat"/>
                <a:buNone/>
                <a:defRPr sz="16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Montserrat"/>
                <a:buNone/>
                <a:defRPr sz="28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Montserrat"/>
                <a:buNone/>
                <a:defRPr sz="28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Montserrat"/>
                <a:buNone/>
                <a:defRPr sz="28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Montserrat"/>
                <a:buNone/>
                <a:defRPr sz="28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Montserrat"/>
                <a:buNone/>
                <a:defRPr sz="28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Montserrat"/>
                <a:buNone/>
                <a:defRPr sz="28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Montserrat"/>
                <a:buNone/>
                <a:defRPr sz="28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Montserrat"/>
                <a:buNone/>
                <a:defRPr sz="28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marL="0" indent="0"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vi-VN" b="1" dirty="0">
                  <a:solidFill>
                    <a:schemeClr val="dk1"/>
                  </a:solidFill>
                </a:rPr>
                <a:t>TRƯỜNG ĐẠI HỌC SƯ PHẠM KỸ THUẬT TP.HỒ CHÍ MINH</a:t>
              </a:r>
            </a:p>
            <a:p>
              <a:pPr marL="0" indent="0"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vi-VN" b="1" dirty="0">
                  <a:solidFill>
                    <a:schemeClr val="dk1"/>
                  </a:solidFill>
                </a:rPr>
                <a:t>Khoa Điện Điện tử</a:t>
              </a:r>
            </a:p>
            <a:p>
              <a:pPr marL="0" indent="0">
                <a:buClr>
                  <a:schemeClr val="dk1"/>
                </a:buClr>
                <a:buSzPts val="1100"/>
                <a:buFont typeface="Arial"/>
                <a:buNone/>
              </a:pPr>
              <a:endParaRPr lang="en-US" b="1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72EC8AA-2D5E-45AE-AA85-B78F57649AD9}"/>
                </a:ext>
              </a:extLst>
            </p:cNvPr>
            <p:cNvCxnSpPr>
              <a:cxnSpLocks/>
            </p:cNvCxnSpPr>
            <p:nvPr/>
          </p:nvCxnSpPr>
          <p:spPr>
            <a:xfrm>
              <a:off x="3334572" y="1131927"/>
              <a:ext cx="38050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oogle Shape;6940;p143">
            <a:extLst>
              <a:ext uri="{FF2B5EF4-FFF2-40B4-BE49-F238E27FC236}">
                <a16:creationId xmlns:a16="http://schemas.microsoft.com/office/drawing/2014/main" id="{DE0D06DD-964E-4066-99BA-E981198FF87B}"/>
              </a:ext>
            </a:extLst>
          </p:cNvPr>
          <p:cNvGrpSpPr/>
          <p:nvPr/>
        </p:nvGrpSpPr>
        <p:grpSpPr>
          <a:xfrm>
            <a:off x="8353104" y="4264144"/>
            <a:ext cx="568133" cy="501404"/>
            <a:chOff x="-40378075" y="3267450"/>
            <a:chExt cx="317425" cy="289075"/>
          </a:xfrm>
        </p:grpSpPr>
        <p:sp>
          <p:nvSpPr>
            <p:cNvPr id="23" name="Google Shape;6941;p143">
              <a:extLst>
                <a:ext uri="{FF2B5EF4-FFF2-40B4-BE49-F238E27FC236}">
                  <a16:creationId xmlns:a16="http://schemas.microsoft.com/office/drawing/2014/main" id="{88507BCC-397D-4790-A1AB-5A95233C67D1}"/>
                </a:ext>
              </a:extLst>
            </p:cNvPr>
            <p:cNvSpPr/>
            <p:nvPr/>
          </p:nvSpPr>
          <p:spPr>
            <a:xfrm>
              <a:off x="-40218975" y="3308400"/>
              <a:ext cx="158325" cy="248125"/>
            </a:xfrm>
            <a:custGeom>
              <a:avLst/>
              <a:gdLst/>
              <a:ahLst/>
              <a:cxnLst/>
              <a:rect l="l" t="t" r="r" b="b"/>
              <a:pathLst>
                <a:path w="6333" h="9925" extrusionOk="0">
                  <a:moveTo>
                    <a:pt x="4694" y="1"/>
                  </a:moveTo>
                  <a:lnTo>
                    <a:pt x="4694" y="7877"/>
                  </a:lnTo>
                  <a:cubicBezTo>
                    <a:pt x="4694" y="8097"/>
                    <a:pt x="4474" y="8255"/>
                    <a:pt x="4253" y="8255"/>
                  </a:cubicBezTo>
                  <a:cubicBezTo>
                    <a:pt x="2993" y="8255"/>
                    <a:pt x="1638" y="8696"/>
                    <a:pt x="693" y="9452"/>
                  </a:cubicBezTo>
                  <a:cubicBezTo>
                    <a:pt x="536" y="9546"/>
                    <a:pt x="189" y="9925"/>
                    <a:pt x="0" y="9925"/>
                  </a:cubicBezTo>
                  <a:lnTo>
                    <a:pt x="5073" y="9925"/>
                  </a:lnTo>
                  <a:cubicBezTo>
                    <a:pt x="5734" y="9925"/>
                    <a:pt x="6333" y="9357"/>
                    <a:pt x="6333" y="8696"/>
                  </a:cubicBezTo>
                  <a:lnTo>
                    <a:pt x="6333" y="1229"/>
                  </a:lnTo>
                  <a:cubicBezTo>
                    <a:pt x="6333" y="536"/>
                    <a:pt x="5766" y="1"/>
                    <a:pt x="507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942;p143">
              <a:extLst>
                <a:ext uri="{FF2B5EF4-FFF2-40B4-BE49-F238E27FC236}">
                  <a16:creationId xmlns:a16="http://schemas.microsoft.com/office/drawing/2014/main" id="{F48606E2-96DD-4D17-8F0F-552832A7A835}"/>
                </a:ext>
              </a:extLst>
            </p:cNvPr>
            <p:cNvSpPr/>
            <p:nvPr/>
          </p:nvSpPr>
          <p:spPr>
            <a:xfrm>
              <a:off x="-40316650" y="3267450"/>
              <a:ext cx="86675" cy="257575"/>
            </a:xfrm>
            <a:custGeom>
              <a:avLst/>
              <a:gdLst/>
              <a:ahLst/>
              <a:cxnLst/>
              <a:rect l="l" t="t" r="r" b="b"/>
              <a:pathLst>
                <a:path w="3467" h="10303" extrusionOk="0">
                  <a:moveTo>
                    <a:pt x="1" y="0"/>
                  </a:moveTo>
                  <a:lnTo>
                    <a:pt x="1" y="9105"/>
                  </a:lnTo>
                  <a:cubicBezTo>
                    <a:pt x="1166" y="9200"/>
                    <a:pt x="2489" y="9578"/>
                    <a:pt x="3466" y="10302"/>
                  </a:cubicBezTo>
                  <a:lnTo>
                    <a:pt x="3466" y="1197"/>
                  </a:lnTo>
                  <a:cubicBezTo>
                    <a:pt x="2489" y="473"/>
                    <a:pt x="1229" y="95"/>
                    <a:pt x="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943;p143">
              <a:extLst>
                <a:ext uri="{FF2B5EF4-FFF2-40B4-BE49-F238E27FC236}">
                  <a16:creationId xmlns:a16="http://schemas.microsoft.com/office/drawing/2014/main" id="{59724D4B-35BF-4911-8CA3-3C0CA7508465}"/>
                </a:ext>
              </a:extLst>
            </p:cNvPr>
            <p:cNvSpPr/>
            <p:nvPr/>
          </p:nvSpPr>
          <p:spPr>
            <a:xfrm>
              <a:off x="-40209525" y="3267450"/>
              <a:ext cx="86650" cy="257575"/>
            </a:xfrm>
            <a:custGeom>
              <a:avLst/>
              <a:gdLst/>
              <a:ahLst/>
              <a:cxnLst/>
              <a:rect l="l" t="t" r="r" b="b"/>
              <a:pathLst>
                <a:path w="3466" h="10303" extrusionOk="0">
                  <a:moveTo>
                    <a:pt x="3466" y="0"/>
                  </a:moveTo>
                  <a:cubicBezTo>
                    <a:pt x="2300" y="95"/>
                    <a:pt x="977" y="473"/>
                    <a:pt x="0" y="1197"/>
                  </a:cubicBezTo>
                  <a:lnTo>
                    <a:pt x="0" y="10302"/>
                  </a:lnTo>
                  <a:cubicBezTo>
                    <a:pt x="977" y="9578"/>
                    <a:pt x="2237" y="9200"/>
                    <a:pt x="3466" y="9105"/>
                  </a:cubicBezTo>
                  <a:lnTo>
                    <a:pt x="346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944;p143">
              <a:extLst>
                <a:ext uri="{FF2B5EF4-FFF2-40B4-BE49-F238E27FC236}">
                  <a16:creationId xmlns:a16="http://schemas.microsoft.com/office/drawing/2014/main" id="{AFD30441-C811-45BD-857D-1B20347DB873}"/>
                </a:ext>
              </a:extLst>
            </p:cNvPr>
            <p:cNvSpPr/>
            <p:nvPr/>
          </p:nvSpPr>
          <p:spPr>
            <a:xfrm>
              <a:off x="-40378075" y="3308400"/>
              <a:ext cx="157550" cy="248125"/>
            </a:xfrm>
            <a:custGeom>
              <a:avLst/>
              <a:gdLst/>
              <a:ahLst/>
              <a:cxnLst/>
              <a:rect l="l" t="t" r="r" b="b"/>
              <a:pathLst>
                <a:path w="6302" h="9925" extrusionOk="0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664"/>
                  </a:lnTo>
                  <a:cubicBezTo>
                    <a:pt x="32" y="9357"/>
                    <a:pt x="567" y="9925"/>
                    <a:pt x="1229" y="9925"/>
                  </a:cubicBezTo>
                  <a:lnTo>
                    <a:pt x="6301" y="9925"/>
                  </a:lnTo>
                  <a:cubicBezTo>
                    <a:pt x="6112" y="9925"/>
                    <a:pt x="5766" y="9609"/>
                    <a:pt x="5608" y="9452"/>
                  </a:cubicBezTo>
                  <a:cubicBezTo>
                    <a:pt x="4631" y="8664"/>
                    <a:pt x="3277" y="8255"/>
                    <a:pt x="2048" y="8255"/>
                  </a:cubicBezTo>
                  <a:cubicBezTo>
                    <a:pt x="1828" y="8255"/>
                    <a:pt x="1638" y="8066"/>
                    <a:pt x="1638" y="7877"/>
                  </a:cubicBezTo>
                  <a:lnTo>
                    <a:pt x="163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BD2932-ED05-E5F4-FBA1-1C6838F24526}"/>
              </a:ext>
            </a:extLst>
          </p:cNvPr>
          <p:cNvSpPr txBox="1"/>
          <p:nvPr/>
        </p:nvSpPr>
        <p:spPr>
          <a:xfrm>
            <a:off x="4426527" y="4835723"/>
            <a:ext cx="468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D09A960-9BB3-4E47-BBE1-3D6570AF448E}" type="slidenum">
              <a:rPr lang="vi-VN" smtClean="0"/>
              <a:t>10</a:t>
            </a:fld>
            <a:endParaRPr lang="vi-VN" dirty="0"/>
          </a:p>
        </p:txBody>
      </p:sp>
      <p:sp>
        <p:nvSpPr>
          <p:cNvPr id="3" name="Google Shape;514;p62">
            <a:extLst>
              <a:ext uri="{FF2B5EF4-FFF2-40B4-BE49-F238E27FC236}">
                <a16:creationId xmlns:a16="http://schemas.microsoft.com/office/drawing/2014/main" id="{251702D9-A3EB-5BC7-6AB3-070880B622DB}"/>
              </a:ext>
            </a:extLst>
          </p:cNvPr>
          <p:cNvSpPr txBox="1">
            <a:spLocks/>
          </p:cNvSpPr>
          <p:nvPr/>
        </p:nvSpPr>
        <p:spPr>
          <a:xfrm>
            <a:off x="0" y="-152471"/>
            <a:ext cx="610866" cy="4509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400" dirty="0">
                <a:latin typeface="Algerian" panose="04020705040A02060702" pitchFamily="82" charset="0"/>
              </a:rPr>
              <a:t>03</a:t>
            </a:r>
          </a:p>
        </p:txBody>
      </p:sp>
      <p:sp>
        <p:nvSpPr>
          <p:cNvPr id="4" name="Wave 3">
            <a:extLst>
              <a:ext uri="{FF2B5EF4-FFF2-40B4-BE49-F238E27FC236}">
                <a16:creationId xmlns:a16="http://schemas.microsoft.com/office/drawing/2014/main" id="{9E6BC4E1-B808-0F41-2A71-052198D1B787}"/>
              </a:ext>
            </a:extLst>
          </p:cNvPr>
          <p:cNvSpPr/>
          <p:nvPr/>
        </p:nvSpPr>
        <p:spPr>
          <a:xfrm>
            <a:off x="510915" y="-13855"/>
            <a:ext cx="2050981" cy="284231"/>
          </a:xfrm>
          <a:prstGeom prst="wave">
            <a:avLst>
              <a:gd name="adj1" fmla="val 5697"/>
              <a:gd name="adj2" fmla="val 0"/>
            </a:avLst>
          </a:prstGeom>
          <a:solidFill>
            <a:srgbClr val="D4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Mô</a:t>
            </a:r>
            <a:r>
              <a:rPr lang="en-US" sz="1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hình</a:t>
            </a:r>
            <a:r>
              <a:rPr lang="en-US" sz="1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hệ</a:t>
            </a:r>
            <a:r>
              <a:rPr lang="en-US" sz="1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thống</a:t>
            </a:r>
            <a:endParaRPr lang="vi-VN" sz="18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019C04-1EF7-6590-0B71-48D7DD3262ED}"/>
              </a:ext>
            </a:extLst>
          </p:cNvPr>
          <p:cNvSpPr txBox="1"/>
          <p:nvPr/>
        </p:nvSpPr>
        <p:spPr>
          <a:xfrm>
            <a:off x="1860562" y="270376"/>
            <a:ext cx="56753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6732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TỶ LỆ ERGODIC CỦA NGƯỜI DÙNG DI ĐỘNG HỢP PHÁP</a:t>
            </a:r>
            <a:endParaRPr lang="vi-VN" sz="1800" dirty="0">
              <a:solidFill>
                <a:srgbClr val="67320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92CA2B-2CAF-1DF3-305A-67666B616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310" y="1519337"/>
            <a:ext cx="7655852" cy="4509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5B3CE5-D03D-03D3-1611-D256206BB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309" y="3399119"/>
            <a:ext cx="7655852" cy="8411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D6FF111-2B8A-4D53-7B9D-07FEA7C148D1}"/>
                  </a:ext>
                </a:extLst>
              </p:cNvPr>
              <p:cNvSpPr txBox="1"/>
              <p:nvPr/>
            </p:nvSpPr>
            <p:spPr>
              <a:xfrm>
                <a:off x="764601" y="857533"/>
                <a:ext cx="786727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ts val="1200"/>
                  </a:spcBef>
                </a:pPr>
                <a:r>
                  <a:rPr lang="en-US" sz="1600" dirty="0" err="1">
                    <a:solidFill>
                      <a:srgbClr val="673201"/>
                    </a:solidFill>
                    <a:latin typeface="Montserrat" charset="0"/>
                  </a:rPr>
                  <a:t>Tỷ</a:t>
                </a:r>
                <a:r>
                  <a:rPr lang="en-US" sz="1600" dirty="0">
                    <a:solidFill>
                      <a:srgbClr val="673201"/>
                    </a:solidFill>
                    <a:latin typeface="Montserrat" charset="0"/>
                  </a:rPr>
                  <a:t> </a:t>
                </a:r>
                <a:r>
                  <a:rPr lang="en-US" sz="1600" dirty="0" err="1">
                    <a:solidFill>
                      <a:srgbClr val="673201"/>
                    </a:solidFill>
                    <a:latin typeface="Montserrat" charset="0"/>
                  </a:rPr>
                  <a:t>lệ</a:t>
                </a:r>
                <a:r>
                  <a:rPr lang="en-US" sz="1600" dirty="0">
                    <a:solidFill>
                      <a:srgbClr val="673201"/>
                    </a:solidFill>
                    <a:latin typeface="Montserrat" charset="0"/>
                  </a:rPr>
                  <a:t> Ergodic </a:t>
                </a:r>
                <a:r>
                  <a:rPr lang="en-US" sz="1600" dirty="0" err="1">
                    <a:solidFill>
                      <a:srgbClr val="673201"/>
                    </a:solidFill>
                    <a:latin typeface="Montserrat" charset="0"/>
                  </a:rPr>
                  <a:t>có</a:t>
                </a:r>
                <a:r>
                  <a:rPr lang="en-US" sz="1600" dirty="0">
                    <a:solidFill>
                      <a:srgbClr val="673201"/>
                    </a:solidFill>
                    <a:latin typeface="Montserrat" charset="0"/>
                  </a:rPr>
                  <a:t> </a:t>
                </a:r>
                <a:r>
                  <a:rPr lang="en-US" sz="1600" dirty="0" err="1">
                    <a:solidFill>
                      <a:srgbClr val="673201"/>
                    </a:solidFill>
                    <a:latin typeface="Montserrat" charset="0"/>
                  </a:rPr>
                  <a:t>thể</a:t>
                </a:r>
                <a:r>
                  <a:rPr lang="en-US" sz="1600" dirty="0">
                    <a:solidFill>
                      <a:srgbClr val="673201"/>
                    </a:solidFill>
                    <a:latin typeface="Montserrat" charset="0"/>
                  </a:rPr>
                  <a:t> </a:t>
                </a:r>
                <a:r>
                  <a:rPr lang="en-US" sz="1600" dirty="0" err="1">
                    <a:solidFill>
                      <a:srgbClr val="673201"/>
                    </a:solidFill>
                    <a:latin typeface="Montserrat" charset="0"/>
                  </a:rPr>
                  <a:t>đạt</a:t>
                </a:r>
                <a:r>
                  <a:rPr lang="en-US" sz="1600" dirty="0">
                    <a:solidFill>
                      <a:srgbClr val="673201"/>
                    </a:solidFill>
                    <a:latin typeface="Montserrat" charset="0"/>
                  </a:rPr>
                  <a:t> </a:t>
                </a:r>
                <a:r>
                  <a:rPr lang="en-US" sz="1600" dirty="0" err="1">
                    <a:solidFill>
                      <a:srgbClr val="673201"/>
                    </a:solidFill>
                    <a:latin typeface="Montserrat" charset="0"/>
                  </a:rPr>
                  <a:t>được</a:t>
                </a:r>
                <a:r>
                  <a:rPr lang="en-US" sz="1600" dirty="0">
                    <a:solidFill>
                      <a:srgbClr val="673201"/>
                    </a:solidFill>
                    <a:latin typeface="Montserrat" charset="0"/>
                  </a:rPr>
                  <a:t> </a:t>
                </a:r>
                <a:r>
                  <a:rPr lang="en-US" sz="1600" dirty="0" err="1">
                    <a:solidFill>
                      <a:srgbClr val="673201"/>
                    </a:solidFill>
                    <a:latin typeface="Montserrat" charset="0"/>
                  </a:rPr>
                  <a:t>liên</a:t>
                </a:r>
                <a:r>
                  <a:rPr lang="en-US" sz="1600" dirty="0">
                    <a:solidFill>
                      <a:srgbClr val="673201"/>
                    </a:solidFill>
                    <a:latin typeface="Montserrat" charset="0"/>
                  </a:rPr>
                  <a:t> </a:t>
                </a:r>
                <a:r>
                  <a:rPr lang="en-US" sz="1600" dirty="0" err="1">
                    <a:solidFill>
                      <a:srgbClr val="673201"/>
                    </a:solidFill>
                    <a:latin typeface="Montserrat" charset="0"/>
                  </a:rPr>
                  <a:t>quan</a:t>
                </a:r>
                <a:r>
                  <a:rPr lang="en-US" sz="1600" dirty="0">
                    <a:solidFill>
                      <a:srgbClr val="673201"/>
                    </a:solidFill>
                    <a:latin typeface="Montserrat" charset="0"/>
                  </a:rPr>
                  <a:t> </a:t>
                </a:r>
                <a:r>
                  <a:rPr lang="en-US" sz="1600" dirty="0" err="1">
                    <a:solidFill>
                      <a:srgbClr val="673201"/>
                    </a:solidFill>
                    <a:latin typeface="Montserrat" charset="0"/>
                  </a:rPr>
                  <a:t>đến</a:t>
                </a:r>
                <a:r>
                  <a:rPr lang="en-US" sz="1600" dirty="0">
                    <a:solidFill>
                      <a:srgbClr val="673201"/>
                    </a:solidFill>
                    <a:latin typeface="Montserrat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rgbClr val="67320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sz="1600" i="1">
                            <a:solidFill>
                              <a:srgbClr val="67320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vi-VN" sz="1600" i="1">
                            <a:solidFill>
                              <a:srgbClr val="67320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600" b="0" i="0" dirty="0">
                    <a:solidFill>
                      <a:srgbClr val="673201"/>
                    </a:solidFill>
                    <a:effectLst/>
                    <a:latin typeface="Montserrat" charset="0"/>
                  </a:rPr>
                  <a:t> </a:t>
                </a:r>
                <a:r>
                  <a:rPr lang="en-US" sz="1600" b="0" i="0" dirty="0" err="1">
                    <a:solidFill>
                      <a:srgbClr val="673201"/>
                    </a:solidFill>
                    <a:effectLst/>
                    <a:latin typeface="Montserrat" charset="0"/>
                  </a:rPr>
                  <a:t>tại</a:t>
                </a:r>
                <a:r>
                  <a:rPr lang="en-US" sz="1600" b="0" i="0" dirty="0">
                    <a:solidFill>
                      <a:srgbClr val="673201"/>
                    </a:solidFill>
                    <a:effectLst/>
                    <a:latin typeface="Montserrat" charset="0"/>
                  </a:rPr>
                  <a:t> CR </a:t>
                </a:r>
                <a:r>
                  <a:rPr lang="en-US" sz="1600" b="0" i="0" dirty="0" err="1">
                    <a:solidFill>
                      <a:srgbClr val="673201"/>
                    </a:solidFill>
                    <a:effectLst/>
                    <a:latin typeface="Montserrat" charset="0"/>
                  </a:rPr>
                  <a:t>được</a:t>
                </a:r>
                <a:r>
                  <a:rPr lang="en-US" sz="1600" b="0" i="0" dirty="0">
                    <a:solidFill>
                      <a:srgbClr val="673201"/>
                    </a:solidFill>
                    <a:effectLst/>
                    <a:latin typeface="Montserrat" charset="0"/>
                  </a:rPr>
                  <a:t> </a:t>
                </a:r>
                <a:r>
                  <a:rPr lang="en-US" sz="1600" b="0" i="0" dirty="0" err="1">
                    <a:solidFill>
                      <a:srgbClr val="673201"/>
                    </a:solidFill>
                    <a:effectLst/>
                    <a:latin typeface="Montserrat" charset="0"/>
                  </a:rPr>
                  <a:t>cho</a:t>
                </a:r>
                <a:r>
                  <a:rPr lang="en-US" sz="1600" b="0" i="0" dirty="0">
                    <a:solidFill>
                      <a:srgbClr val="673201"/>
                    </a:solidFill>
                    <a:effectLst/>
                    <a:latin typeface="Montserrat" charset="0"/>
                  </a:rPr>
                  <a:t> </a:t>
                </a:r>
                <a:r>
                  <a:rPr lang="en-US" sz="1600" b="0" i="0" dirty="0" err="1">
                    <a:solidFill>
                      <a:srgbClr val="673201"/>
                    </a:solidFill>
                    <a:effectLst/>
                    <a:latin typeface="Montserrat" charset="0"/>
                  </a:rPr>
                  <a:t>bởi</a:t>
                </a:r>
                <a:r>
                  <a:rPr lang="en-US" sz="1600" b="0" i="0" dirty="0">
                    <a:solidFill>
                      <a:srgbClr val="673201"/>
                    </a:solidFill>
                    <a:effectLst/>
                    <a:latin typeface="Montserrat" charset="0"/>
                  </a:rPr>
                  <a:t>:</a:t>
                </a:r>
                <a:endParaRPr lang="vi-VN" sz="1600" b="0" i="0" dirty="0">
                  <a:solidFill>
                    <a:srgbClr val="673201"/>
                  </a:solidFill>
                  <a:effectLst/>
                  <a:latin typeface="Montserrat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D6FF111-2B8A-4D53-7B9D-07FEA7C14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601" y="857533"/>
                <a:ext cx="7867271" cy="338554"/>
              </a:xfrm>
              <a:prstGeom prst="rect">
                <a:avLst/>
              </a:prstGeom>
              <a:blipFill>
                <a:blip r:embed="rId5"/>
                <a:stretch>
                  <a:fillRect l="-387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56C50BCA-0240-A07C-44A6-F1988BCDBBC7}"/>
              </a:ext>
            </a:extLst>
          </p:cNvPr>
          <p:cNvSpPr txBox="1"/>
          <p:nvPr/>
        </p:nvSpPr>
        <p:spPr>
          <a:xfrm>
            <a:off x="764601" y="2253280"/>
            <a:ext cx="7565703" cy="789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 err="1">
                <a:solidFill>
                  <a:srgbClr val="673201"/>
                </a:solidFill>
                <a:latin typeface="Montserrat" charset="0"/>
              </a:rPr>
              <a:t>Sử</a:t>
            </a:r>
            <a:r>
              <a:rPr lang="en-US" sz="1600" dirty="0">
                <a:solidFill>
                  <a:srgbClr val="673201"/>
                </a:solidFill>
                <a:latin typeface="Montserrat" charset="0"/>
              </a:rPr>
              <a:t> </a:t>
            </a:r>
            <a:r>
              <a:rPr lang="en-US" sz="1600" dirty="0" err="1">
                <a:solidFill>
                  <a:srgbClr val="673201"/>
                </a:solidFill>
                <a:latin typeface="Montserrat" charset="0"/>
              </a:rPr>
              <a:t>dụng</a:t>
            </a:r>
            <a:r>
              <a:rPr lang="en-US" sz="1600" dirty="0">
                <a:solidFill>
                  <a:srgbClr val="673201"/>
                </a:solidFill>
                <a:latin typeface="Montserrat" charset="0"/>
              </a:rPr>
              <a:t> </a:t>
            </a:r>
            <a:r>
              <a:rPr lang="en-US" sz="1600" dirty="0" err="1">
                <a:solidFill>
                  <a:srgbClr val="673201"/>
                </a:solidFill>
                <a:latin typeface="Montserrat" charset="0"/>
              </a:rPr>
              <a:t>các</a:t>
            </a:r>
            <a:r>
              <a:rPr lang="en-US" sz="1600" dirty="0">
                <a:solidFill>
                  <a:srgbClr val="673201"/>
                </a:solidFill>
                <a:latin typeface="Montserrat" charset="0"/>
              </a:rPr>
              <a:t> </a:t>
            </a:r>
            <a:r>
              <a:rPr lang="en-US" sz="1600" dirty="0" err="1">
                <a:solidFill>
                  <a:srgbClr val="673201"/>
                </a:solidFill>
                <a:latin typeface="Montserrat" charset="0"/>
              </a:rPr>
              <a:t>phép</a:t>
            </a:r>
            <a:r>
              <a:rPr lang="en-US" sz="1600" dirty="0">
                <a:solidFill>
                  <a:srgbClr val="673201"/>
                </a:solidFill>
                <a:latin typeface="Montserrat" charset="0"/>
              </a:rPr>
              <a:t> </a:t>
            </a:r>
            <a:r>
              <a:rPr lang="en-US" sz="1600" dirty="0" err="1">
                <a:solidFill>
                  <a:srgbClr val="673201"/>
                </a:solidFill>
                <a:latin typeface="Montserrat" charset="0"/>
              </a:rPr>
              <a:t>biến</a:t>
            </a:r>
            <a:r>
              <a:rPr lang="en-US" sz="1600" dirty="0">
                <a:solidFill>
                  <a:srgbClr val="673201"/>
                </a:solidFill>
                <a:latin typeface="Montserrat" charset="0"/>
              </a:rPr>
              <a:t> </a:t>
            </a:r>
            <a:r>
              <a:rPr lang="en-US" sz="1600" dirty="0" err="1">
                <a:solidFill>
                  <a:srgbClr val="673201"/>
                </a:solidFill>
                <a:latin typeface="Montserrat" charset="0"/>
              </a:rPr>
              <a:t>đổi</a:t>
            </a:r>
            <a:r>
              <a:rPr lang="en-US" sz="1600" dirty="0">
                <a:solidFill>
                  <a:srgbClr val="673201"/>
                </a:solidFill>
                <a:latin typeface="Montserrat" charset="0"/>
              </a:rPr>
              <a:t> </a:t>
            </a:r>
            <a:r>
              <a:rPr lang="en-US" sz="1600" dirty="0" err="1">
                <a:solidFill>
                  <a:srgbClr val="673201"/>
                </a:solidFill>
                <a:latin typeface="Montserrat" charset="0"/>
              </a:rPr>
              <a:t>đại</a:t>
            </a:r>
            <a:r>
              <a:rPr lang="en-US" sz="1600" dirty="0">
                <a:solidFill>
                  <a:srgbClr val="673201"/>
                </a:solidFill>
                <a:latin typeface="Montserrat" charset="0"/>
              </a:rPr>
              <a:t> </a:t>
            </a:r>
            <a:r>
              <a:rPr lang="en-US" sz="1600" dirty="0" err="1">
                <a:solidFill>
                  <a:srgbClr val="673201"/>
                </a:solidFill>
                <a:latin typeface="Montserrat" charset="0"/>
              </a:rPr>
              <a:t>số</a:t>
            </a:r>
            <a:r>
              <a:rPr lang="en-US" sz="1600" dirty="0">
                <a:solidFill>
                  <a:srgbClr val="673201"/>
                </a:solidFill>
                <a:latin typeface="Montserrat" charset="0"/>
              </a:rPr>
              <a:t>, ta </a:t>
            </a:r>
            <a:r>
              <a:rPr lang="en-US" sz="1600" dirty="0" err="1">
                <a:solidFill>
                  <a:srgbClr val="673201"/>
                </a:solidFill>
                <a:latin typeface="Montserrat" charset="0"/>
              </a:rPr>
              <a:t>có</a:t>
            </a:r>
            <a:r>
              <a:rPr lang="en-US" sz="1600" dirty="0">
                <a:solidFill>
                  <a:srgbClr val="673201"/>
                </a:solidFill>
                <a:latin typeface="Montserrat" charset="0"/>
              </a:rPr>
              <a:t> </a:t>
            </a:r>
            <a:r>
              <a:rPr lang="en-US" sz="1600" dirty="0" err="1">
                <a:solidFill>
                  <a:srgbClr val="673201"/>
                </a:solidFill>
                <a:latin typeface="Montserrat" charset="0"/>
              </a:rPr>
              <a:t>thể</a:t>
            </a:r>
            <a:r>
              <a:rPr lang="en-US" sz="1600" dirty="0">
                <a:solidFill>
                  <a:srgbClr val="673201"/>
                </a:solidFill>
                <a:latin typeface="Montserrat" charset="0"/>
              </a:rPr>
              <a:t> </a:t>
            </a:r>
            <a:r>
              <a:rPr lang="en-US" sz="1600" dirty="0" err="1">
                <a:solidFill>
                  <a:srgbClr val="673201"/>
                </a:solidFill>
                <a:latin typeface="Montserrat" charset="0"/>
              </a:rPr>
              <a:t>xấp</a:t>
            </a:r>
            <a:r>
              <a:rPr lang="en-US" sz="1600" dirty="0">
                <a:solidFill>
                  <a:srgbClr val="673201"/>
                </a:solidFill>
                <a:latin typeface="Montserrat" charset="0"/>
              </a:rPr>
              <a:t> </a:t>
            </a:r>
            <a:r>
              <a:rPr lang="en-US" sz="1600" dirty="0" err="1">
                <a:solidFill>
                  <a:srgbClr val="673201"/>
                </a:solidFill>
                <a:latin typeface="Montserrat" charset="0"/>
              </a:rPr>
              <a:t>xỉ</a:t>
            </a:r>
            <a:r>
              <a:rPr lang="en-US" sz="1600" dirty="0">
                <a:solidFill>
                  <a:srgbClr val="673201"/>
                </a:solidFill>
                <a:latin typeface="Montserrat" charset="0"/>
              </a:rPr>
              <a:t> </a:t>
            </a:r>
            <a:r>
              <a:rPr lang="en-US" sz="1600" dirty="0" err="1">
                <a:solidFill>
                  <a:srgbClr val="673201"/>
                </a:solidFill>
                <a:latin typeface="Montserrat" charset="0"/>
              </a:rPr>
              <a:t>của</a:t>
            </a:r>
            <a:r>
              <a:rPr lang="en-US" sz="1600" dirty="0">
                <a:solidFill>
                  <a:srgbClr val="673201"/>
                </a:solidFill>
                <a:latin typeface="Montserrat" charset="0"/>
              </a:rPr>
              <a:t> </a:t>
            </a:r>
            <a:r>
              <a:rPr lang="en-US" sz="1600" dirty="0" err="1">
                <a:solidFill>
                  <a:srgbClr val="673201"/>
                </a:solidFill>
                <a:latin typeface="Montserrat" charset="0"/>
              </a:rPr>
              <a:t>tốc</a:t>
            </a:r>
            <a:r>
              <a:rPr lang="en-US" sz="1600" dirty="0">
                <a:solidFill>
                  <a:srgbClr val="673201"/>
                </a:solidFill>
                <a:latin typeface="Montserrat" charset="0"/>
              </a:rPr>
              <a:t> </a:t>
            </a:r>
            <a:r>
              <a:rPr lang="en-US" sz="1600" dirty="0" err="1">
                <a:solidFill>
                  <a:srgbClr val="673201"/>
                </a:solidFill>
                <a:latin typeface="Montserrat" charset="0"/>
              </a:rPr>
              <a:t>độ</a:t>
            </a:r>
            <a:r>
              <a:rPr lang="en-US" sz="1600" dirty="0">
                <a:solidFill>
                  <a:srgbClr val="673201"/>
                </a:solidFill>
                <a:latin typeface="Montserrat" charset="0"/>
              </a:rPr>
              <a:t> </a:t>
            </a:r>
            <a:r>
              <a:rPr lang="en-US" sz="1600" dirty="0" err="1">
                <a:solidFill>
                  <a:srgbClr val="673201"/>
                </a:solidFill>
                <a:latin typeface="Montserrat" charset="0"/>
              </a:rPr>
              <a:t>truyền</a:t>
            </a:r>
            <a:r>
              <a:rPr lang="en-US" sz="1600" dirty="0">
                <a:solidFill>
                  <a:srgbClr val="673201"/>
                </a:solidFill>
                <a:latin typeface="Montserrat" charset="0"/>
              </a:rPr>
              <a:t> </a:t>
            </a:r>
            <a:r>
              <a:rPr lang="en-US" sz="1600" dirty="0" err="1">
                <a:solidFill>
                  <a:srgbClr val="673201"/>
                </a:solidFill>
                <a:latin typeface="Montserrat" charset="0"/>
              </a:rPr>
              <a:t>thông</a:t>
            </a:r>
            <a:r>
              <a:rPr lang="en-US" sz="1600" dirty="0">
                <a:solidFill>
                  <a:srgbClr val="673201"/>
                </a:solidFill>
                <a:latin typeface="Montserrat" charset="0"/>
              </a:rPr>
              <a:t> Ergodic </a:t>
            </a:r>
            <a:r>
              <a:rPr lang="en-US" sz="1600" dirty="0" err="1">
                <a:solidFill>
                  <a:srgbClr val="673201"/>
                </a:solidFill>
                <a:latin typeface="Montserrat" charset="0"/>
              </a:rPr>
              <a:t>có</a:t>
            </a:r>
            <a:r>
              <a:rPr lang="en-US" sz="1600" dirty="0">
                <a:solidFill>
                  <a:srgbClr val="673201"/>
                </a:solidFill>
                <a:latin typeface="Montserrat" charset="0"/>
              </a:rPr>
              <a:t> </a:t>
            </a:r>
            <a:r>
              <a:rPr lang="en-US" sz="1600" dirty="0" err="1">
                <a:solidFill>
                  <a:srgbClr val="673201"/>
                </a:solidFill>
                <a:latin typeface="Montserrat" charset="0"/>
              </a:rPr>
              <a:t>thể</a:t>
            </a:r>
            <a:r>
              <a:rPr lang="en-US" sz="1600" dirty="0">
                <a:solidFill>
                  <a:srgbClr val="673201"/>
                </a:solidFill>
                <a:latin typeface="Montserrat" charset="0"/>
              </a:rPr>
              <a:t> </a:t>
            </a:r>
            <a:r>
              <a:rPr lang="en-US" sz="1600" dirty="0" err="1">
                <a:solidFill>
                  <a:srgbClr val="673201"/>
                </a:solidFill>
                <a:latin typeface="Montserrat" charset="0"/>
              </a:rPr>
              <a:t>đạt</a:t>
            </a:r>
            <a:r>
              <a:rPr lang="en-US" sz="1600" dirty="0">
                <a:solidFill>
                  <a:srgbClr val="673201"/>
                </a:solidFill>
                <a:latin typeface="Montserrat" charset="0"/>
              </a:rPr>
              <a:t> </a:t>
            </a:r>
            <a:r>
              <a:rPr lang="en-US" sz="1600" dirty="0" err="1">
                <a:solidFill>
                  <a:srgbClr val="673201"/>
                </a:solidFill>
                <a:latin typeface="Montserrat" charset="0"/>
              </a:rPr>
              <a:t>được</a:t>
            </a:r>
            <a:r>
              <a:rPr lang="en-US" sz="1600" dirty="0">
                <a:solidFill>
                  <a:srgbClr val="673201"/>
                </a:solidFill>
                <a:latin typeface="Montserrat" charset="0"/>
              </a:rPr>
              <a:t> </a:t>
            </a:r>
            <a:r>
              <a:rPr lang="en-US" sz="1600" dirty="0" err="1">
                <a:solidFill>
                  <a:srgbClr val="673201"/>
                </a:solidFill>
                <a:latin typeface="Montserrat" charset="0"/>
              </a:rPr>
              <a:t>tại</a:t>
            </a:r>
            <a:r>
              <a:rPr lang="en-US" sz="1600" dirty="0">
                <a:solidFill>
                  <a:srgbClr val="673201"/>
                </a:solidFill>
                <a:latin typeface="Montserrat" charset="0"/>
              </a:rPr>
              <a:t> CR </a:t>
            </a:r>
            <a:r>
              <a:rPr lang="en-US" sz="1600" dirty="0" err="1">
                <a:solidFill>
                  <a:srgbClr val="673201"/>
                </a:solidFill>
                <a:latin typeface="Montserrat" charset="0"/>
              </a:rPr>
              <a:t>trong</a:t>
            </a:r>
            <a:r>
              <a:rPr lang="en-US" sz="1600" dirty="0">
                <a:solidFill>
                  <a:srgbClr val="673201"/>
                </a:solidFill>
                <a:latin typeface="Montserrat" charset="0"/>
              </a:rPr>
              <a:t> </a:t>
            </a:r>
            <a:r>
              <a:rPr lang="en-US" sz="1600" dirty="0" err="1">
                <a:solidFill>
                  <a:srgbClr val="673201"/>
                </a:solidFill>
                <a:latin typeface="Montserrat" charset="0"/>
              </a:rPr>
              <a:t>mạng</a:t>
            </a:r>
            <a:r>
              <a:rPr lang="en-US" sz="1600" dirty="0">
                <a:solidFill>
                  <a:srgbClr val="673201"/>
                </a:solidFill>
                <a:latin typeface="Montserrat" charset="0"/>
              </a:rPr>
              <a:t> di </a:t>
            </a:r>
            <a:r>
              <a:rPr lang="en-US" sz="1600" dirty="0" err="1">
                <a:solidFill>
                  <a:srgbClr val="673201"/>
                </a:solidFill>
                <a:latin typeface="Montserrat" charset="0"/>
              </a:rPr>
              <a:t>động</a:t>
            </a:r>
            <a:r>
              <a:rPr lang="en-US" sz="1600" dirty="0">
                <a:solidFill>
                  <a:srgbClr val="673201"/>
                </a:solidFill>
                <a:latin typeface="Montserrat" charset="0"/>
              </a:rPr>
              <a:t>: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55BBCA-49F9-5EBF-4C0C-F0C5FA2BC6A4}"/>
              </a:ext>
            </a:extLst>
          </p:cNvPr>
          <p:cNvSpPr txBox="1"/>
          <p:nvPr/>
        </p:nvSpPr>
        <p:spPr>
          <a:xfrm>
            <a:off x="4426527" y="4835723"/>
            <a:ext cx="468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D09A960-9BB3-4E47-BBE1-3D6570AF448E}" type="slidenum">
              <a:rPr lang="vi-VN" smtClean="0"/>
              <a:t>11</a:t>
            </a:fld>
            <a:endParaRPr lang="vi-VN" dirty="0"/>
          </a:p>
        </p:txBody>
      </p:sp>
      <p:sp>
        <p:nvSpPr>
          <p:cNvPr id="3" name="Google Shape;514;p62">
            <a:extLst>
              <a:ext uri="{FF2B5EF4-FFF2-40B4-BE49-F238E27FC236}">
                <a16:creationId xmlns:a16="http://schemas.microsoft.com/office/drawing/2014/main" id="{8319D71D-ECB9-9776-B30A-DA129482BD03}"/>
              </a:ext>
            </a:extLst>
          </p:cNvPr>
          <p:cNvSpPr txBox="1">
            <a:spLocks/>
          </p:cNvSpPr>
          <p:nvPr/>
        </p:nvSpPr>
        <p:spPr>
          <a:xfrm>
            <a:off x="0" y="-152471"/>
            <a:ext cx="610866" cy="4509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400" dirty="0">
                <a:latin typeface="Algerian" panose="04020705040A02060702" pitchFamily="82" charset="0"/>
              </a:rPr>
              <a:t>03</a:t>
            </a:r>
          </a:p>
        </p:txBody>
      </p:sp>
      <p:sp>
        <p:nvSpPr>
          <p:cNvPr id="4" name="Wave 3">
            <a:extLst>
              <a:ext uri="{FF2B5EF4-FFF2-40B4-BE49-F238E27FC236}">
                <a16:creationId xmlns:a16="http://schemas.microsoft.com/office/drawing/2014/main" id="{5AFF3784-D4D7-D0F5-DA3C-21A8ECE14FD5}"/>
              </a:ext>
            </a:extLst>
          </p:cNvPr>
          <p:cNvSpPr/>
          <p:nvPr/>
        </p:nvSpPr>
        <p:spPr>
          <a:xfrm>
            <a:off x="510915" y="-13855"/>
            <a:ext cx="2050981" cy="284231"/>
          </a:xfrm>
          <a:prstGeom prst="wave">
            <a:avLst>
              <a:gd name="adj1" fmla="val 5697"/>
              <a:gd name="adj2" fmla="val 0"/>
            </a:avLst>
          </a:prstGeom>
          <a:solidFill>
            <a:srgbClr val="D4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Mô</a:t>
            </a:r>
            <a:r>
              <a:rPr lang="en-US" sz="1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hình</a:t>
            </a:r>
            <a:r>
              <a:rPr lang="en-US" sz="1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hệ</a:t>
            </a:r>
            <a:r>
              <a:rPr lang="en-US" sz="1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thống</a:t>
            </a:r>
            <a:endParaRPr lang="vi-VN" sz="18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53FE99-7D37-443E-4690-D77654A3869A}"/>
              </a:ext>
            </a:extLst>
          </p:cNvPr>
          <p:cNvSpPr txBox="1"/>
          <p:nvPr/>
        </p:nvSpPr>
        <p:spPr>
          <a:xfrm>
            <a:off x="1860562" y="270376"/>
            <a:ext cx="56753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6732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TỶ LỆ ERGODIC CỦA NGƯỜI DÙNG D2D HỢP PHÁP</a:t>
            </a:r>
            <a:endParaRPr lang="vi-VN" sz="1800" dirty="0">
              <a:solidFill>
                <a:srgbClr val="67320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A6511F-5AD1-B263-4740-EB9DFAB76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314" y="1623569"/>
            <a:ext cx="7414137" cy="4653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E4E0A6-BA41-2DA3-9560-B62636392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313" y="2907397"/>
            <a:ext cx="7414137" cy="837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FC2E3E5-94C0-ED9E-C1AE-B12C7105C2C5}"/>
                  </a:ext>
                </a:extLst>
              </p:cNvPr>
              <p:cNvSpPr txBox="1"/>
              <p:nvPr/>
            </p:nvSpPr>
            <p:spPr>
              <a:xfrm>
                <a:off x="764601" y="889065"/>
                <a:ext cx="786727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ts val="1200"/>
                  </a:spcBef>
                </a:pPr>
                <a:r>
                  <a:rPr lang="en-US" sz="1600" dirty="0">
                    <a:solidFill>
                      <a:srgbClr val="673201"/>
                    </a:solidFill>
                    <a:latin typeface="Montserrat" charset="0"/>
                  </a:rPr>
                  <a:t>Tỷ </a:t>
                </a:r>
                <a:r>
                  <a:rPr lang="en-US" sz="1600" dirty="0" err="1">
                    <a:solidFill>
                      <a:srgbClr val="673201"/>
                    </a:solidFill>
                    <a:latin typeface="Montserrat" charset="0"/>
                  </a:rPr>
                  <a:t>lệ</a:t>
                </a:r>
                <a:r>
                  <a:rPr lang="en-US" sz="1600" dirty="0">
                    <a:solidFill>
                      <a:srgbClr val="673201"/>
                    </a:solidFill>
                    <a:latin typeface="Montserrat" charset="0"/>
                  </a:rPr>
                  <a:t> Ergodic </a:t>
                </a:r>
                <a:r>
                  <a:rPr lang="en-US" sz="1600" dirty="0" err="1">
                    <a:solidFill>
                      <a:srgbClr val="673201"/>
                    </a:solidFill>
                    <a:latin typeface="Montserrat" charset="0"/>
                  </a:rPr>
                  <a:t>có</a:t>
                </a:r>
                <a:r>
                  <a:rPr lang="en-US" sz="1600" dirty="0">
                    <a:solidFill>
                      <a:srgbClr val="673201"/>
                    </a:solidFill>
                    <a:latin typeface="Montserrat" charset="0"/>
                  </a:rPr>
                  <a:t> </a:t>
                </a:r>
                <a:r>
                  <a:rPr lang="en-US" sz="1600" dirty="0" err="1">
                    <a:solidFill>
                      <a:srgbClr val="673201"/>
                    </a:solidFill>
                    <a:latin typeface="Montserrat" charset="0"/>
                  </a:rPr>
                  <a:t>thể</a:t>
                </a:r>
                <a:r>
                  <a:rPr lang="en-US" sz="1600" dirty="0">
                    <a:solidFill>
                      <a:srgbClr val="673201"/>
                    </a:solidFill>
                    <a:latin typeface="Montserrat" charset="0"/>
                  </a:rPr>
                  <a:t> </a:t>
                </a:r>
                <a:r>
                  <a:rPr lang="en-US" sz="1600" dirty="0" err="1">
                    <a:solidFill>
                      <a:srgbClr val="673201"/>
                    </a:solidFill>
                    <a:latin typeface="Montserrat" charset="0"/>
                  </a:rPr>
                  <a:t>đạt</a:t>
                </a:r>
                <a:r>
                  <a:rPr lang="en-US" sz="1600" dirty="0">
                    <a:solidFill>
                      <a:srgbClr val="673201"/>
                    </a:solidFill>
                    <a:latin typeface="Montserrat" charset="0"/>
                  </a:rPr>
                  <a:t> </a:t>
                </a:r>
                <a:r>
                  <a:rPr lang="en-US" sz="1600" dirty="0" err="1">
                    <a:solidFill>
                      <a:srgbClr val="673201"/>
                    </a:solidFill>
                    <a:latin typeface="Montserrat" charset="0"/>
                  </a:rPr>
                  <a:t>được</a:t>
                </a:r>
                <a:r>
                  <a:rPr lang="en-US" sz="1600" dirty="0">
                    <a:solidFill>
                      <a:srgbClr val="673201"/>
                    </a:solidFill>
                    <a:latin typeface="Montserrat" charset="0"/>
                  </a:rPr>
                  <a:t> </a:t>
                </a:r>
                <a:r>
                  <a:rPr lang="en-US" sz="1600" dirty="0" err="1">
                    <a:solidFill>
                      <a:srgbClr val="673201"/>
                    </a:solidFill>
                    <a:latin typeface="Montserrat" charset="0"/>
                  </a:rPr>
                  <a:t>liên</a:t>
                </a:r>
                <a:r>
                  <a:rPr lang="en-US" sz="1600" dirty="0">
                    <a:solidFill>
                      <a:srgbClr val="673201"/>
                    </a:solidFill>
                    <a:latin typeface="Montserrat" charset="0"/>
                  </a:rPr>
                  <a:t> </a:t>
                </a:r>
                <a:r>
                  <a:rPr lang="en-US" sz="1600" dirty="0" err="1">
                    <a:solidFill>
                      <a:srgbClr val="673201"/>
                    </a:solidFill>
                    <a:latin typeface="Montserrat" charset="0"/>
                  </a:rPr>
                  <a:t>quan</a:t>
                </a:r>
                <a:r>
                  <a:rPr lang="en-US" sz="1600" dirty="0">
                    <a:solidFill>
                      <a:srgbClr val="673201"/>
                    </a:solidFill>
                    <a:latin typeface="Montserrat" charset="0"/>
                  </a:rPr>
                  <a:t> </a:t>
                </a:r>
                <a:r>
                  <a:rPr lang="en-US" sz="1600" dirty="0" err="1">
                    <a:solidFill>
                      <a:srgbClr val="673201"/>
                    </a:solidFill>
                    <a:latin typeface="Montserrat" charset="0"/>
                  </a:rPr>
                  <a:t>đến</a:t>
                </a:r>
                <a:r>
                  <a:rPr lang="en-US" sz="1600" dirty="0">
                    <a:solidFill>
                      <a:srgbClr val="673201"/>
                    </a:solidFill>
                    <a:latin typeface="Montserrat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rgbClr val="67320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sz="1600" i="1">
                            <a:solidFill>
                              <a:srgbClr val="67320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67320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1600" b="0" i="0" dirty="0">
                    <a:solidFill>
                      <a:srgbClr val="673201"/>
                    </a:solidFill>
                    <a:effectLst/>
                    <a:latin typeface="Montserrat" charset="0"/>
                  </a:rPr>
                  <a:t> </a:t>
                </a:r>
                <a:r>
                  <a:rPr lang="en-US" sz="1600" b="0" i="0" dirty="0" err="1">
                    <a:solidFill>
                      <a:srgbClr val="673201"/>
                    </a:solidFill>
                    <a:effectLst/>
                    <a:latin typeface="Montserrat" charset="0"/>
                  </a:rPr>
                  <a:t>tại</a:t>
                </a:r>
                <a:r>
                  <a:rPr lang="en-US" sz="1600" b="0" i="0" dirty="0">
                    <a:solidFill>
                      <a:srgbClr val="673201"/>
                    </a:solidFill>
                    <a:effectLst/>
                    <a:latin typeface="Montserrat" charset="0"/>
                  </a:rPr>
                  <a:t> DR </a:t>
                </a:r>
                <a:r>
                  <a:rPr lang="en-US" sz="1600" b="0" i="0" dirty="0" err="1">
                    <a:solidFill>
                      <a:srgbClr val="673201"/>
                    </a:solidFill>
                    <a:effectLst/>
                    <a:latin typeface="Montserrat" charset="0"/>
                  </a:rPr>
                  <a:t>được</a:t>
                </a:r>
                <a:r>
                  <a:rPr lang="en-US" sz="1600" b="0" i="0" dirty="0">
                    <a:solidFill>
                      <a:srgbClr val="673201"/>
                    </a:solidFill>
                    <a:effectLst/>
                    <a:latin typeface="Montserrat" charset="0"/>
                  </a:rPr>
                  <a:t> </a:t>
                </a:r>
                <a:r>
                  <a:rPr lang="en-US" sz="1600" b="0" i="0" dirty="0" err="1">
                    <a:solidFill>
                      <a:srgbClr val="673201"/>
                    </a:solidFill>
                    <a:effectLst/>
                    <a:latin typeface="Montserrat" charset="0"/>
                  </a:rPr>
                  <a:t>cho</a:t>
                </a:r>
                <a:r>
                  <a:rPr lang="en-US" sz="1600" b="0" i="0" dirty="0">
                    <a:solidFill>
                      <a:srgbClr val="673201"/>
                    </a:solidFill>
                    <a:effectLst/>
                    <a:latin typeface="Montserrat" charset="0"/>
                  </a:rPr>
                  <a:t> </a:t>
                </a:r>
                <a:r>
                  <a:rPr lang="en-US" sz="1600" b="0" i="0" dirty="0" err="1">
                    <a:solidFill>
                      <a:srgbClr val="673201"/>
                    </a:solidFill>
                    <a:effectLst/>
                    <a:latin typeface="Montserrat" charset="0"/>
                  </a:rPr>
                  <a:t>bởi</a:t>
                </a:r>
                <a:r>
                  <a:rPr lang="en-US" sz="1600" b="0" i="0" dirty="0">
                    <a:solidFill>
                      <a:srgbClr val="673201"/>
                    </a:solidFill>
                    <a:effectLst/>
                    <a:latin typeface="Montserrat" charset="0"/>
                  </a:rPr>
                  <a:t>:</a:t>
                </a:r>
                <a:endParaRPr lang="vi-VN" sz="1600" b="0" i="0" dirty="0">
                  <a:solidFill>
                    <a:srgbClr val="673201"/>
                  </a:solidFill>
                  <a:effectLst/>
                  <a:latin typeface="Montserrat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FC2E3E5-94C0-ED9E-C1AE-B12C7105C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601" y="889065"/>
                <a:ext cx="7867271" cy="338554"/>
              </a:xfrm>
              <a:prstGeom prst="rect">
                <a:avLst/>
              </a:prstGeom>
              <a:blipFill>
                <a:blip r:embed="rId5"/>
                <a:stretch>
                  <a:fillRect l="-387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F5489F-DC5F-9EF9-57BA-B75FF5FDDD0B}"/>
              </a:ext>
            </a:extLst>
          </p:cNvPr>
          <p:cNvSpPr txBox="1"/>
          <p:nvPr/>
        </p:nvSpPr>
        <p:spPr>
          <a:xfrm>
            <a:off x="4426527" y="4835723"/>
            <a:ext cx="468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D09A960-9BB3-4E47-BBE1-3D6570AF448E}" type="slidenum">
              <a:rPr lang="vi-VN" smtClean="0"/>
              <a:t>12</a:t>
            </a:fld>
            <a:endParaRPr lang="vi-VN" dirty="0"/>
          </a:p>
        </p:txBody>
      </p:sp>
      <p:sp>
        <p:nvSpPr>
          <p:cNvPr id="3" name="Google Shape;514;p62">
            <a:extLst>
              <a:ext uri="{FF2B5EF4-FFF2-40B4-BE49-F238E27FC236}">
                <a16:creationId xmlns:a16="http://schemas.microsoft.com/office/drawing/2014/main" id="{DDCA8BC6-3D6F-8B9B-30EE-E18FAFC9FC14}"/>
              </a:ext>
            </a:extLst>
          </p:cNvPr>
          <p:cNvSpPr txBox="1">
            <a:spLocks/>
          </p:cNvSpPr>
          <p:nvPr/>
        </p:nvSpPr>
        <p:spPr>
          <a:xfrm>
            <a:off x="0" y="-152471"/>
            <a:ext cx="610866" cy="4509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400" dirty="0">
                <a:latin typeface="Algerian" panose="04020705040A02060702" pitchFamily="82" charset="0"/>
              </a:rPr>
              <a:t>03</a:t>
            </a:r>
          </a:p>
        </p:txBody>
      </p:sp>
      <p:sp>
        <p:nvSpPr>
          <p:cNvPr id="4" name="Wave 3">
            <a:extLst>
              <a:ext uri="{FF2B5EF4-FFF2-40B4-BE49-F238E27FC236}">
                <a16:creationId xmlns:a16="http://schemas.microsoft.com/office/drawing/2014/main" id="{08409380-1634-8049-95A5-A3703DC68753}"/>
              </a:ext>
            </a:extLst>
          </p:cNvPr>
          <p:cNvSpPr/>
          <p:nvPr/>
        </p:nvSpPr>
        <p:spPr>
          <a:xfrm>
            <a:off x="510915" y="-13855"/>
            <a:ext cx="2050981" cy="284231"/>
          </a:xfrm>
          <a:prstGeom prst="wave">
            <a:avLst>
              <a:gd name="adj1" fmla="val 5697"/>
              <a:gd name="adj2" fmla="val 0"/>
            </a:avLst>
          </a:prstGeom>
          <a:solidFill>
            <a:srgbClr val="D4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Mô</a:t>
            </a:r>
            <a:r>
              <a:rPr lang="en-US" sz="1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hình</a:t>
            </a:r>
            <a:r>
              <a:rPr lang="en-US" sz="1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hệ</a:t>
            </a:r>
            <a:r>
              <a:rPr lang="en-US" sz="1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thống</a:t>
            </a:r>
            <a:endParaRPr lang="vi-VN" sz="18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576ACF-E926-4AC0-BB12-B53719810F24}"/>
              </a:ext>
            </a:extLst>
          </p:cNvPr>
          <p:cNvSpPr txBox="1"/>
          <p:nvPr/>
        </p:nvSpPr>
        <p:spPr>
          <a:xfrm>
            <a:off x="1860562" y="270376"/>
            <a:ext cx="56753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6732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TỶ LỆ ERGODIC CỦA KẺ NGHE LÉN</a:t>
            </a:r>
            <a:endParaRPr lang="vi-VN" sz="1800" dirty="0">
              <a:solidFill>
                <a:srgbClr val="67320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C0D4E2-00D8-1D10-B629-66BB009AB51A}"/>
                  </a:ext>
                </a:extLst>
              </p:cNvPr>
              <p:cNvSpPr txBox="1"/>
              <p:nvPr/>
            </p:nvSpPr>
            <p:spPr>
              <a:xfrm>
                <a:off x="764601" y="818118"/>
                <a:ext cx="786727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ts val="1200"/>
                  </a:spcBef>
                </a:pPr>
                <a:r>
                  <a:rPr lang="en-US" sz="1600" dirty="0">
                    <a:solidFill>
                      <a:srgbClr val="673201"/>
                    </a:solidFill>
                    <a:latin typeface="Montserrat" charset="0"/>
                  </a:rPr>
                  <a:t>Tỷ </a:t>
                </a:r>
                <a:r>
                  <a:rPr lang="en-US" sz="1600" dirty="0" err="1">
                    <a:solidFill>
                      <a:srgbClr val="673201"/>
                    </a:solidFill>
                    <a:latin typeface="Montserrat" charset="0"/>
                  </a:rPr>
                  <a:t>lệ</a:t>
                </a:r>
                <a:r>
                  <a:rPr lang="en-US" sz="1600" dirty="0">
                    <a:solidFill>
                      <a:srgbClr val="673201"/>
                    </a:solidFill>
                    <a:latin typeface="Montserrat" charset="0"/>
                  </a:rPr>
                  <a:t> Ergodic </a:t>
                </a:r>
                <a:r>
                  <a:rPr lang="en-US" sz="1600" dirty="0" err="1">
                    <a:solidFill>
                      <a:srgbClr val="673201"/>
                    </a:solidFill>
                    <a:latin typeface="Montserrat" charset="0"/>
                  </a:rPr>
                  <a:t>có</a:t>
                </a:r>
                <a:r>
                  <a:rPr lang="en-US" sz="1600" dirty="0">
                    <a:solidFill>
                      <a:srgbClr val="673201"/>
                    </a:solidFill>
                    <a:latin typeface="Montserrat" charset="0"/>
                  </a:rPr>
                  <a:t> </a:t>
                </a:r>
                <a:r>
                  <a:rPr lang="en-US" sz="1600" dirty="0" err="1">
                    <a:solidFill>
                      <a:srgbClr val="673201"/>
                    </a:solidFill>
                    <a:latin typeface="Montserrat" charset="0"/>
                  </a:rPr>
                  <a:t>thể</a:t>
                </a:r>
                <a:r>
                  <a:rPr lang="en-US" sz="1600" dirty="0">
                    <a:solidFill>
                      <a:srgbClr val="673201"/>
                    </a:solidFill>
                    <a:latin typeface="Montserrat" charset="0"/>
                  </a:rPr>
                  <a:t> </a:t>
                </a:r>
                <a:r>
                  <a:rPr lang="en-US" sz="1600" dirty="0" err="1">
                    <a:solidFill>
                      <a:srgbClr val="673201"/>
                    </a:solidFill>
                    <a:latin typeface="Montserrat" charset="0"/>
                  </a:rPr>
                  <a:t>đạt</a:t>
                </a:r>
                <a:r>
                  <a:rPr lang="en-US" sz="1600" dirty="0">
                    <a:solidFill>
                      <a:srgbClr val="673201"/>
                    </a:solidFill>
                    <a:latin typeface="Montserrat" charset="0"/>
                  </a:rPr>
                  <a:t> </a:t>
                </a:r>
                <a:r>
                  <a:rPr lang="en-US" sz="1600" dirty="0" err="1">
                    <a:solidFill>
                      <a:srgbClr val="673201"/>
                    </a:solidFill>
                    <a:latin typeface="Montserrat" charset="0"/>
                  </a:rPr>
                  <a:t>được</a:t>
                </a:r>
                <a:r>
                  <a:rPr lang="en-US" sz="1600" dirty="0">
                    <a:solidFill>
                      <a:srgbClr val="673201"/>
                    </a:solidFill>
                    <a:latin typeface="Montserrat" charset="0"/>
                  </a:rPr>
                  <a:t> </a:t>
                </a:r>
                <a:r>
                  <a:rPr lang="en-US" sz="1600" dirty="0" err="1">
                    <a:solidFill>
                      <a:srgbClr val="673201"/>
                    </a:solidFill>
                    <a:latin typeface="Montserrat" charset="0"/>
                  </a:rPr>
                  <a:t>liên</a:t>
                </a:r>
                <a:r>
                  <a:rPr lang="en-US" sz="1600" dirty="0">
                    <a:solidFill>
                      <a:srgbClr val="673201"/>
                    </a:solidFill>
                    <a:latin typeface="Montserrat" charset="0"/>
                  </a:rPr>
                  <a:t> </a:t>
                </a:r>
                <a:r>
                  <a:rPr lang="en-US" sz="1600" dirty="0" err="1">
                    <a:solidFill>
                      <a:srgbClr val="673201"/>
                    </a:solidFill>
                    <a:latin typeface="Montserrat" charset="0"/>
                  </a:rPr>
                  <a:t>quan</a:t>
                </a:r>
                <a:r>
                  <a:rPr lang="en-US" sz="1600" dirty="0">
                    <a:solidFill>
                      <a:srgbClr val="673201"/>
                    </a:solidFill>
                    <a:latin typeface="Montserrat" charset="0"/>
                  </a:rPr>
                  <a:t> </a:t>
                </a:r>
                <a:r>
                  <a:rPr lang="en-US" sz="1600" dirty="0" err="1">
                    <a:solidFill>
                      <a:srgbClr val="673201"/>
                    </a:solidFill>
                    <a:latin typeface="Montserrat" charset="0"/>
                  </a:rPr>
                  <a:t>đến</a:t>
                </a:r>
                <a:r>
                  <a:rPr lang="en-US" sz="1600" dirty="0">
                    <a:solidFill>
                      <a:srgbClr val="673201"/>
                    </a:solidFill>
                    <a:latin typeface="Montserrat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rgbClr val="67320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sz="1600" i="1">
                            <a:solidFill>
                              <a:srgbClr val="67320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67320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1600" b="0" i="0" dirty="0">
                    <a:solidFill>
                      <a:srgbClr val="673201"/>
                    </a:solidFill>
                    <a:effectLst/>
                    <a:latin typeface="Montserrat" charset="0"/>
                  </a:rPr>
                  <a:t> </a:t>
                </a:r>
                <a:r>
                  <a:rPr lang="en-US" sz="1600" b="0" i="0" dirty="0" err="1">
                    <a:solidFill>
                      <a:srgbClr val="673201"/>
                    </a:solidFill>
                    <a:effectLst/>
                    <a:latin typeface="Montserrat" charset="0"/>
                  </a:rPr>
                  <a:t>tại</a:t>
                </a:r>
                <a:r>
                  <a:rPr lang="en-US" sz="1600" b="0" i="0" dirty="0">
                    <a:solidFill>
                      <a:srgbClr val="673201"/>
                    </a:solidFill>
                    <a:effectLst/>
                    <a:latin typeface="Montserrat" charset="0"/>
                  </a:rPr>
                  <a:t> DR </a:t>
                </a:r>
                <a:r>
                  <a:rPr lang="en-US" sz="1600" b="0" i="0" dirty="0" err="1">
                    <a:solidFill>
                      <a:srgbClr val="673201"/>
                    </a:solidFill>
                    <a:effectLst/>
                    <a:latin typeface="Montserrat" charset="0"/>
                  </a:rPr>
                  <a:t>được</a:t>
                </a:r>
                <a:r>
                  <a:rPr lang="en-US" sz="1600" b="0" i="0" dirty="0">
                    <a:solidFill>
                      <a:srgbClr val="673201"/>
                    </a:solidFill>
                    <a:effectLst/>
                    <a:latin typeface="Montserrat" charset="0"/>
                  </a:rPr>
                  <a:t> </a:t>
                </a:r>
                <a:r>
                  <a:rPr lang="en-US" sz="1600" b="0" i="0" dirty="0" err="1">
                    <a:solidFill>
                      <a:srgbClr val="673201"/>
                    </a:solidFill>
                    <a:effectLst/>
                    <a:latin typeface="Montserrat" charset="0"/>
                  </a:rPr>
                  <a:t>cho</a:t>
                </a:r>
                <a:r>
                  <a:rPr lang="en-US" sz="1600" b="0" i="0" dirty="0">
                    <a:solidFill>
                      <a:srgbClr val="673201"/>
                    </a:solidFill>
                    <a:effectLst/>
                    <a:latin typeface="Montserrat" charset="0"/>
                  </a:rPr>
                  <a:t> </a:t>
                </a:r>
                <a:r>
                  <a:rPr lang="en-US" sz="1600" b="0" i="0" dirty="0" err="1">
                    <a:solidFill>
                      <a:srgbClr val="673201"/>
                    </a:solidFill>
                    <a:effectLst/>
                    <a:latin typeface="Montserrat" charset="0"/>
                  </a:rPr>
                  <a:t>bởi</a:t>
                </a:r>
                <a:r>
                  <a:rPr lang="en-US" sz="1600" b="0" i="0" dirty="0">
                    <a:solidFill>
                      <a:srgbClr val="673201"/>
                    </a:solidFill>
                    <a:effectLst/>
                    <a:latin typeface="Montserrat" charset="0"/>
                  </a:rPr>
                  <a:t>:</a:t>
                </a:r>
                <a:endParaRPr lang="vi-VN" sz="1600" b="0" i="0" dirty="0">
                  <a:solidFill>
                    <a:srgbClr val="673201"/>
                  </a:solidFill>
                  <a:effectLst/>
                  <a:latin typeface="Montserrat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C0D4E2-00D8-1D10-B629-66BB009AB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601" y="818118"/>
                <a:ext cx="7867271" cy="338554"/>
              </a:xfrm>
              <a:prstGeom prst="rect">
                <a:avLst/>
              </a:prstGeom>
              <a:blipFill>
                <a:blip r:embed="rId3"/>
                <a:stretch>
                  <a:fillRect l="-387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00555AE1-89FC-2DF7-D09B-023D30255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090" y="1484118"/>
            <a:ext cx="7869540" cy="12131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F715F9-AED7-8CBD-6BCC-9A201921CD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090" y="3008330"/>
            <a:ext cx="7869540" cy="1548792"/>
          </a:xfrm>
          <a:prstGeom prst="rect">
            <a:avLst/>
          </a:prstGeom>
        </p:spPr>
      </p:pic>
      <p:sp>
        <p:nvSpPr>
          <p:cNvPr id="9" name="Wave 8">
            <a:extLst>
              <a:ext uri="{FF2B5EF4-FFF2-40B4-BE49-F238E27FC236}">
                <a16:creationId xmlns:a16="http://schemas.microsoft.com/office/drawing/2014/main" id="{F7A03056-2636-4499-9F99-CFDF954AA030}"/>
              </a:ext>
            </a:extLst>
          </p:cNvPr>
          <p:cNvSpPr/>
          <p:nvPr/>
        </p:nvSpPr>
        <p:spPr>
          <a:xfrm>
            <a:off x="9242399" y="72989"/>
            <a:ext cx="1791361" cy="870044"/>
          </a:xfrm>
          <a:prstGeom prst="wave">
            <a:avLst>
              <a:gd name="adj1" fmla="val 5697"/>
              <a:gd name="adj2" fmla="val 0"/>
            </a:avLst>
          </a:prstGeom>
          <a:solidFill>
            <a:srgbClr val="D4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Mô phỏng, đánh giá</a:t>
            </a:r>
          </a:p>
        </p:txBody>
      </p:sp>
      <p:sp>
        <p:nvSpPr>
          <p:cNvPr id="11" name="Google Shape;514;p62">
            <a:extLst>
              <a:ext uri="{FF2B5EF4-FFF2-40B4-BE49-F238E27FC236}">
                <a16:creationId xmlns:a16="http://schemas.microsoft.com/office/drawing/2014/main" id="{E01DC16B-EE5F-4B72-BAA8-228F1DA9EEDE}"/>
              </a:ext>
            </a:extLst>
          </p:cNvPr>
          <p:cNvSpPr txBox="1">
            <a:spLocks/>
          </p:cNvSpPr>
          <p:nvPr/>
        </p:nvSpPr>
        <p:spPr>
          <a:xfrm>
            <a:off x="9825359" y="-152471"/>
            <a:ext cx="610866" cy="4509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vi-VN" sz="2400" dirty="0">
                <a:latin typeface="Algerian" panose="04020705040A02060702" pitchFamily="82" charset="0"/>
              </a:rPr>
              <a:t>04</a:t>
            </a:r>
            <a:endParaRPr lang="en" sz="2400" dirty="0">
              <a:latin typeface="Algerian" panose="04020705040A02060702" pitchFamily="8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4B5B9D3-F9A6-418C-A74C-0E324170D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166" y="305986"/>
            <a:ext cx="2232074" cy="45527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929F39-8949-4CD4-B187-862AF34F4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288" y="305986"/>
            <a:ext cx="2226169" cy="45527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8F636C-F801-4795-AF44-5162C5F648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4413" y="305986"/>
            <a:ext cx="2059957" cy="45527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5F0974E-C014-49CB-AC9E-B43FEA645A2E}"/>
              </a:ext>
            </a:extLst>
          </p:cNvPr>
          <p:cNvSpPr txBox="1"/>
          <p:nvPr/>
        </p:nvSpPr>
        <p:spPr>
          <a:xfrm>
            <a:off x="6644407" y="1248803"/>
            <a:ext cx="2320425" cy="702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i="1" kern="100" dirty="0" err="1"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Tỷ</a:t>
            </a:r>
            <a:r>
              <a:rPr lang="en-US" sz="1400" i="1" kern="100" dirty="0"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kern="100" dirty="0" err="1"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lệ</a:t>
            </a:r>
            <a:r>
              <a:rPr lang="en-US" sz="1400" i="1" kern="100" dirty="0"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Ergodic </a:t>
            </a:r>
            <a:r>
              <a:rPr lang="en-US" sz="1400" i="1" kern="100" dirty="0" err="1"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đạt</a:t>
            </a:r>
            <a:r>
              <a:rPr lang="en-US" sz="1400" i="1" kern="100" dirty="0"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kern="100" dirty="0" err="1"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400" i="1" kern="100" dirty="0"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kern="100" dirty="0" err="1"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tại</a:t>
            </a:r>
            <a:r>
              <a:rPr lang="en-US" sz="1400" i="1" kern="100" dirty="0"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CR </a:t>
            </a:r>
            <a:r>
              <a:rPr lang="en-US" sz="1400" i="1" kern="100" dirty="0" err="1"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400" i="1" kern="100" dirty="0"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SNR </a:t>
            </a:r>
            <a:r>
              <a:rPr lang="en-US" sz="1400" i="1" kern="100" dirty="0" err="1"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tại</a:t>
            </a:r>
            <a:r>
              <a:rPr lang="en-US" sz="1400" i="1" kern="100" dirty="0"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CT</a:t>
            </a:r>
            <a:endParaRPr lang="en-US" sz="900" i="1" kern="100" dirty="0">
              <a:effectLst/>
              <a:latin typeface="Montserra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CB4B10-35E2-413F-AC7F-219B98B5E7CA}"/>
              </a:ext>
            </a:extLst>
          </p:cNvPr>
          <p:cNvSpPr txBox="1"/>
          <p:nvPr/>
        </p:nvSpPr>
        <p:spPr>
          <a:xfrm>
            <a:off x="6620075" y="3699362"/>
            <a:ext cx="2344757" cy="1025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i="1" kern="100" dirty="0" err="1"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Tỷ</a:t>
            </a:r>
            <a:r>
              <a:rPr lang="en-US" sz="1400" i="1" kern="100" dirty="0"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kern="100" dirty="0" err="1"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lệ</a:t>
            </a:r>
            <a:r>
              <a:rPr lang="en-US" sz="1400" i="1" kern="100" dirty="0"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Ergodic </a:t>
            </a:r>
            <a:r>
              <a:rPr lang="en-US" sz="1400" i="1" kern="100" dirty="0" err="1"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đạt</a:t>
            </a:r>
            <a:r>
              <a:rPr lang="en-US" sz="1400" i="1" kern="100" dirty="0"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kern="100" dirty="0" err="1"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400" i="1" kern="100" dirty="0"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i="1" kern="100" dirty="0"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của mạng di động</a:t>
            </a:r>
            <a:r>
              <a:rPr lang="en-US" i="1" kern="100" dirty="0"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kern="100" dirty="0" err="1"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400" i="1" kern="100" dirty="0"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SNR </a:t>
            </a:r>
            <a:r>
              <a:rPr lang="en-US" sz="1400" i="1" kern="100" dirty="0" err="1"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tại</a:t>
            </a:r>
            <a:r>
              <a:rPr lang="en-US" sz="1400" i="1" kern="100" dirty="0"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CT</a:t>
            </a:r>
            <a:endParaRPr lang="en-US" sz="900" i="1" kern="100" dirty="0">
              <a:effectLst/>
              <a:latin typeface="Montserra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B04695-FD25-4443-90DB-3AC35C0789C6}"/>
              </a:ext>
            </a:extLst>
          </p:cNvPr>
          <p:cNvSpPr txBox="1"/>
          <p:nvPr/>
        </p:nvSpPr>
        <p:spPr>
          <a:xfrm>
            <a:off x="6757089" y="2428158"/>
            <a:ext cx="2232074" cy="702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i="1" kern="100" dirty="0" err="1"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Tỷ</a:t>
            </a:r>
            <a:r>
              <a:rPr lang="en-US" sz="1400" i="1" kern="100" dirty="0"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kern="100" dirty="0" err="1"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lệ</a:t>
            </a:r>
            <a:r>
              <a:rPr lang="en-US" sz="1400" i="1" kern="100" dirty="0"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Ergodic </a:t>
            </a:r>
            <a:r>
              <a:rPr lang="en-US" sz="1400" i="1" kern="100" dirty="0" err="1"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đạt</a:t>
            </a:r>
            <a:r>
              <a:rPr lang="en-US" sz="1400" i="1" kern="100" dirty="0"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kern="100" dirty="0" err="1"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400" i="1" kern="100" dirty="0"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kern="100" dirty="0" err="1"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tại</a:t>
            </a:r>
            <a:r>
              <a:rPr lang="en-US" sz="1400" i="1" kern="100" dirty="0"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en-US" sz="1400" i="1" kern="100" dirty="0" err="1"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400" i="1" kern="100" dirty="0"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SNR </a:t>
            </a:r>
            <a:r>
              <a:rPr lang="en-US" sz="1400" i="1" kern="100" dirty="0" err="1"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tại</a:t>
            </a:r>
            <a:r>
              <a:rPr lang="en-US" sz="1400" i="1" kern="100" dirty="0"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CT</a:t>
            </a:r>
            <a:endParaRPr lang="en-US" sz="900" i="1" kern="100" dirty="0">
              <a:effectLst/>
              <a:latin typeface="Montserra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Wave 15">
            <a:extLst>
              <a:ext uri="{FF2B5EF4-FFF2-40B4-BE49-F238E27FC236}">
                <a16:creationId xmlns:a16="http://schemas.microsoft.com/office/drawing/2014/main" id="{C599E99F-56D0-42BD-A47B-43115131FD42}"/>
              </a:ext>
            </a:extLst>
          </p:cNvPr>
          <p:cNvSpPr/>
          <p:nvPr/>
        </p:nvSpPr>
        <p:spPr>
          <a:xfrm>
            <a:off x="7352639" y="134497"/>
            <a:ext cx="1791361" cy="870044"/>
          </a:xfrm>
          <a:prstGeom prst="wave">
            <a:avLst>
              <a:gd name="adj1" fmla="val 5697"/>
              <a:gd name="adj2" fmla="val 0"/>
            </a:avLst>
          </a:prstGeom>
          <a:solidFill>
            <a:srgbClr val="D4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Mô phỏng, đánh giá</a:t>
            </a:r>
          </a:p>
        </p:txBody>
      </p:sp>
      <p:sp>
        <p:nvSpPr>
          <p:cNvPr id="17" name="Google Shape;514;p62">
            <a:extLst>
              <a:ext uri="{FF2B5EF4-FFF2-40B4-BE49-F238E27FC236}">
                <a16:creationId xmlns:a16="http://schemas.microsoft.com/office/drawing/2014/main" id="{EE3A160E-6DF5-4388-8430-49E96C7B3710}"/>
              </a:ext>
            </a:extLst>
          </p:cNvPr>
          <p:cNvSpPr txBox="1">
            <a:spLocks/>
          </p:cNvSpPr>
          <p:nvPr/>
        </p:nvSpPr>
        <p:spPr>
          <a:xfrm>
            <a:off x="7935599" y="-90963"/>
            <a:ext cx="610866" cy="4509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vi-VN" sz="2400" dirty="0">
                <a:latin typeface="Algerian" panose="04020705040A02060702" pitchFamily="82" charset="0"/>
              </a:rPr>
              <a:t>04</a:t>
            </a:r>
            <a:endParaRPr lang="en" sz="2400" dirty="0">
              <a:latin typeface="Algerian" panose="04020705040A02060702" pitchFamily="8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0E5C33-F3FD-48A6-A91E-6FC7DA00807E}"/>
              </a:ext>
            </a:extLst>
          </p:cNvPr>
          <p:cNvSpPr/>
          <p:nvPr/>
        </p:nvSpPr>
        <p:spPr>
          <a:xfrm>
            <a:off x="250288" y="-90963"/>
            <a:ext cx="20841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9525">
                  <a:solidFill>
                    <a:srgbClr val="E69900"/>
                  </a:solidFill>
                  <a:prstDash val="solid"/>
                </a:ln>
                <a:solidFill>
                  <a:srgbClr val="67320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A9B951-DCC2-4BF1-A23F-6F7CDA61BAEB}"/>
              </a:ext>
            </a:extLst>
          </p:cNvPr>
          <p:cNvSpPr/>
          <p:nvPr/>
        </p:nvSpPr>
        <p:spPr>
          <a:xfrm>
            <a:off x="2322329" y="-111760"/>
            <a:ext cx="20841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9525">
                  <a:solidFill>
                    <a:srgbClr val="E69900"/>
                  </a:solidFill>
                  <a:prstDash val="solid"/>
                </a:ln>
                <a:solidFill>
                  <a:srgbClr val="67320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299575-1E72-44AA-BE88-46B76EF9ABC1}"/>
              </a:ext>
            </a:extLst>
          </p:cNvPr>
          <p:cNvSpPr/>
          <p:nvPr/>
        </p:nvSpPr>
        <p:spPr>
          <a:xfrm>
            <a:off x="4334140" y="-101707"/>
            <a:ext cx="20841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9525">
                  <a:solidFill>
                    <a:srgbClr val="E69900"/>
                  </a:solidFill>
                  <a:prstDash val="solid"/>
                </a:ln>
                <a:solidFill>
                  <a:srgbClr val="67320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3</a:t>
            </a:r>
            <a:endParaRPr lang="en-US" sz="2400" b="1" cap="none" spc="0" dirty="0">
              <a:ln w="9525">
                <a:solidFill>
                  <a:srgbClr val="E69900"/>
                </a:solidFill>
                <a:prstDash val="solid"/>
              </a:ln>
              <a:solidFill>
                <a:srgbClr val="67320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2DD62C7-14F5-4AE9-89C8-219C33B694AC}"/>
              </a:ext>
            </a:extLst>
          </p:cNvPr>
          <p:cNvSpPr/>
          <p:nvPr/>
        </p:nvSpPr>
        <p:spPr>
          <a:xfrm>
            <a:off x="6489385" y="1248803"/>
            <a:ext cx="34915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9525">
                  <a:solidFill>
                    <a:srgbClr val="E69900"/>
                  </a:solidFill>
                  <a:prstDash val="solid"/>
                </a:ln>
                <a:solidFill>
                  <a:srgbClr val="67320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6F6B797-223E-400E-9892-80AC0068A3BD}"/>
              </a:ext>
            </a:extLst>
          </p:cNvPr>
          <p:cNvSpPr/>
          <p:nvPr/>
        </p:nvSpPr>
        <p:spPr>
          <a:xfrm>
            <a:off x="6490074" y="2425583"/>
            <a:ext cx="34915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9525">
                  <a:solidFill>
                    <a:srgbClr val="E69900"/>
                  </a:solidFill>
                  <a:prstDash val="solid"/>
                </a:ln>
                <a:solidFill>
                  <a:srgbClr val="67320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</a:t>
            </a:r>
            <a:endParaRPr lang="en-US" sz="2400" b="1" cap="none" spc="0" dirty="0">
              <a:ln w="9525">
                <a:solidFill>
                  <a:srgbClr val="E69900"/>
                </a:solidFill>
                <a:prstDash val="solid"/>
              </a:ln>
              <a:solidFill>
                <a:srgbClr val="67320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07B45D6-C992-4030-BE10-4E1690DF8DED}"/>
              </a:ext>
            </a:extLst>
          </p:cNvPr>
          <p:cNvSpPr/>
          <p:nvPr/>
        </p:nvSpPr>
        <p:spPr>
          <a:xfrm>
            <a:off x="6490242" y="3701303"/>
            <a:ext cx="34915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9525">
                  <a:solidFill>
                    <a:srgbClr val="E69900"/>
                  </a:solidFill>
                  <a:prstDash val="solid"/>
                </a:ln>
                <a:solidFill>
                  <a:srgbClr val="67320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33D378-8ECA-4181-88F0-47AD70BA5B89}"/>
              </a:ext>
            </a:extLst>
          </p:cNvPr>
          <p:cNvSpPr txBox="1"/>
          <p:nvPr/>
        </p:nvSpPr>
        <p:spPr>
          <a:xfrm>
            <a:off x="4426525" y="4835723"/>
            <a:ext cx="399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D09A960-9BB3-4E47-BBE1-3D6570AF448E}" type="slidenum">
              <a:rPr lang="vi-VN" smtClean="0"/>
              <a:t>13</a:t>
            </a:fld>
            <a:endParaRPr lang="vi-VN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737C69-E8CB-4BFE-AAD2-7C316D5AD4BE}"/>
              </a:ext>
            </a:extLst>
          </p:cNvPr>
          <p:cNvSpPr txBox="1"/>
          <p:nvPr/>
        </p:nvSpPr>
        <p:spPr>
          <a:xfrm>
            <a:off x="2624570" y="276387"/>
            <a:ext cx="3894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 sz="1800" dirty="0">
                <a:solidFill>
                  <a:srgbClr val="6732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Người dùng di động hợp pháp</a:t>
            </a:r>
          </a:p>
        </p:txBody>
      </p:sp>
      <p:sp>
        <p:nvSpPr>
          <p:cNvPr id="3" name="Wave 2">
            <a:extLst>
              <a:ext uri="{FF2B5EF4-FFF2-40B4-BE49-F238E27FC236}">
                <a16:creationId xmlns:a16="http://schemas.microsoft.com/office/drawing/2014/main" id="{47F098EF-8F9B-4D72-9145-440197FB07B5}"/>
              </a:ext>
            </a:extLst>
          </p:cNvPr>
          <p:cNvSpPr/>
          <p:nvPr/>
        </p:nvSpPr>
        <p:spPr>
          <a:xfrm>
            <a:off x="7352639" y="134497"/>
            <a:ext cx="1791361" cy="870044"/>
          </a:xfrm>
          <a:prstGeom prst="wave">
            <a:avLst>
              <a:gd name="adj1" fmla="val 5697"/>
              <a:gd name="adj2" fmla="val 0"/>
            </a:avLst>
          </a:prstGeom>
          <a:solidFill>
            <a:srgbClr val="D4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Mô phỏng, đánh giá</a:t>
            </a:r>
          </a:p>
        </p:txBody>
      </p:sp>
      <p:sp>
        <p:nvSpPr>
          <p:cNvPr id="4" name="Google Shape;514;p62">
            <a:extLst>
              <a:ext uri="{FF2B5EF4-FFF2-40B4-BE49-F238E27FC236}">
                <a16:creationId xmlns:a16="http://schemas.microsoft.com/office/drawing/2014/main" id="{C3C0854F-C26E-4C15-BAE1-FBB86E098A94}"/>
              </a:ext>
            </a:extLst>
          </p:cNvPr>
          <p:cNvSpPr txBox="1">
            <a:spLocks/>
          </p:cNvSpPr>
          <p:nvPr/>
        </p:nvSpPr>
        <p:spPr>
          <a:xfrm>
            <a:off x="7935599" y="-90963"/>
            <a:ext cx="610866" cy="4509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vi-VN" sz="2400" dirty="0">
                <a:latin typeface="Algerian" panose="04020705040A02060702" pitchFamily="82" charset="0"/>
              </a:rPr>
              <a:t>04</a:t>
            </a:r>
            <a:endParaRPr lang="en" sz="2400" dirty="0">
              <a:latin typeface="Algerian" panose="04020705040A02060702" pitchFamily="8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639276-1D75-4168-85C3-A38470008E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86529"/>
            <a:ext cx="4339648" cy="3252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ADFAFE-CF90-478B-B69A-2E7EA8BAF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874" y="933421"/>
            <a:ext cx="4117727" cy="34741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3181BD-9AAC-423A-9E59-C15195ACBD6C}"/>
              </a:ext>
            </a:extLst>
          </p:cNvPr>
          <p:cNvSpPr txBox="1"/>
          <p:nvPr/>
        </p:nvSpPr>
        <p:spPr>
          <a:xfrm>
            <a:off x="2402177" y="4500262"/>
            <a:ext cx="4339647" cy="3790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i="1" kern="100" dirty="0" err="1"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Tỷ</a:t>
            </a:r>
            <a:r>
              <a:rPr lang="en-US" sz="1400" i="1" kern="100" dirty="0"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kern="100" dirty="0" err="1"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lệ</a:t>
            </a:r>
            <a:r>
              <a:rPr lang="en-US" sz="1400" i="1" kern="100" dirty="0"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Ergodic </a:t>
            </a:r>
            <a:r>
              <a:rPr lang="en-US" sz="1400" i="1" kern="100" dirty="0" err="1"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đạt</a:t>
            </a:r>
            <a:r>
              <a:rPr lang="en-US" sz="1400" i="1" kern="100" dirty="0"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kern="100" dirty="0" err="1"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400" i="1" kern="100" dirty="0"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kern="100" dirty="0" err="1"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tại</a:t>
            </a:r>
            <a:r>
              <a:rPr lang="en-US" sz="1400" i="1" kern="100" dirty="0"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CR </a:t>
            </a:r>
            <a:r>
              <a:rPr lang="en-US" sz="1400" i="1" kern="100" dirty="0" err="1"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400" i="1" kern="100" dirty="0"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SNR </a:t>
            </a:r>
            <a:r>
              <a:rPr lang="en-US" sz="1400" i="1" kern="100" dirty="0" err="1"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tại</a:t>
            </a:r>
            <a:r>
              <a:rPr lang="en-US" sz="1400" i="1" kern="100" dirty="0"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CT</a:t>
            </a:r>
            <a:endParaRPr lang="en-US" sz="900" i="1" kern="100" dirty="0">
              <a:effectLst/>
              <a:latin typeface="Montserra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40E17A-902B-4F84-B1EC-1F38D9EF5133}"/>
              </a:ext>
            </a:extLst>
          </p:cNvPr>
          <p:cNvSpPr txBox="1"/>
          <p:nvPr/>
        </p:nvSpPr>
        <p:spPr>
          <a:xfrm>
            <a:off x="4426525" y="4835723"/>
            <a:ext cx="399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D09A960-9BB3-4E47-BBE1-3D6570AF448E}" type="slidenum">
              <a:rPr lang="vi-VN" smtClean="0"/>
              <a:t>14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815996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D32A78-AB9B-4223-8499-F8F279BC25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451"/>
          <a:stretch/>
        </p:blipFill>
        <p:spPr>
          <a:xfrm>
            <a:off x="379" y="0"/>
            <a:ext cx="3437024" cy="32073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1CCB27-CB2D-49BA-A7FE-DE6FB10FA9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2807"/>
          <a:stretch/>
        </p:blipFill>
        <p:spPr>
          <a:xfrm>
            <a:off x="1917379" y="1031242"/>
            <a:ext cx="4495861" cy="3148919"/>
          </a:xfrm>
          <a:prstGeom prst="rect">
            <a:avLst/>
          </a:prstGeom>
        </p:spPr>
      </p:pic>
      <p:sp>
        <p:nvSpPr>
          <p:cNvPr id="5" name="Wave 4">
            <a:extLst>
              <a:ext uri="{FF2B5EF4-FFF2-40B4-BE49-F238E27FC236}">
                <a16:creationId xmlns:a16="http://schemas.microsoft.com/office/drawing/2014/main" id="{3E6AC92A-C60C-494B-980A-D2ACAAE3533F}"/>
              </a:ext>
            </a:extLst>
          </p:cNvPr>
          <p:cNvSpPr/>
          <p:nvPr/>
        </p:nvSpPr>
        <p:spPr>
          <a:xfrm>
            <a:off x="7352639" y="134497"/>
            <a:ext cx="1791361" cy="870044"/>
          </a:xfrm>
          <a:prstGeom prst="wave">
            <a:avLst>
              <a:gd name="adj1" fmla="val 5697"/>
              <a:gd name="adj2" fmla="val 0"/>
            </a:avLst>
          </a:prstGeom>
          <a:solidFill>
            <a:srgbClr val="D4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Mô phỏng, đánh giá</a:t>
            </a:r>
          </a:p>
        </p:txBody>
      </p:sp>
      <p:sp>
        <p:nvSpPr>
          <p:cNvPr id="6" name="Google Shape;514;p62">
            <a:extLst>
              <a:ext uri="{FF2B5EF4-FFF2-40B4-BE49-F238E27FC236}">
                <a16:creationId xmlns:a16="http://schemas.microsoft.com/office/drawing/2014/main" id="{EE185479-9358-45BF-B383-9A0B7CE00F37}"/>
              </a:ext>
            </a:extLst>
          </p:cNvPr>
          <p:cNvSpPr txBox="1">
            <a:spLocks/>
          </p:cNvSpPr>
          <p:nvPr/>
        </p:nvSpPr>
        <p:spPr>
          <a:xfrm>
            <a:off x="7935599" y="-90963"/>
            <a:ext cx="610866" cy="4509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vi-VN" sz="2400" dirty="0">
                <a:latin typeface="Algerian" panose="04020705040A02060702" pitchFamily="82" charset="0"/>
              </a:rPr>
              <a:t>04</a:t>
            </a:r>
            <a:endParaRPr lang="en" sz="2400" dirty="0">
              <a:latin typeface="Algerian" panose="04020705040A02060702" pitchFamily="8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A7BEF8-B2E5-4B23-ADFF-C0A701258B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332" y="1564640"/>
            <a:ext cx="4414984" cy="330895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B376C4-3C80-4465-8BB3-E6E70E748D48}"/>
              </a:ext>
            </a:extLst>
          </p:cNvPr>
          <p:cNvSpPr txBox="1"/>
          <p:nvPr/>
        </p:nvSpPr>
        <p:spPr>
          <a:xfrm>
            <a:off x="2402177" y="4520582"/>
            <a:ext cx="4339647" cy="3790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i="1" kern="100" dirty="0" err="1"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Tỷ</a:t>
            </a:r>
            <a:r>
              <a:rPr lang="en-US" sz="1400" i="1" kern="100" dirty="0"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kern="100" dirty="0" err="1"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lệ</a:t>
            </a:r>
            <a:r>
              <a:rPr lang="en-US" sz="1400" i="1" kern="100" dirty="0"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Ergodic </a:t>
            </a:r>
            <a:r>
              <a:rPr lang="en-US" sz="1400" i="1" kern="100" dirty="0" err="1"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đạt</a:t>
            </a:r>
            <a:r>
              <a:rPr lang="en-US" sz="1400" i="1" kern="100" dirty="0"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kern="100" dirty="0" err="1"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400" i="1" kern="100" dirty="0"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kern="100" dirty="0" err="1"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tại</a:t>
            </a:r>
            <a:r>
              <a:rPr lang="en-US" sz="1400" i="1" kern="100" dirty="0"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kern="100" dirty="0"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1400" i="1" kern="100" dirty="0"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kern="100" dirty="0" err="1"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400" i="1" kern="100" dirty="0"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SNR </a:t>
            </a:r>
            <a:r>
              <a:rPr lang="en-US" sz="1400" i="1" kern="100" dirty="0" err="1"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tại</a:t>
            </a:r>
            <a:r>
              <a:rPr lang="en-US" sz="1400" i="1" kern="100" dirty="0"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CT</a:t>
            </a:r>
            <a:endParaRPr lang="en-US" sz="900" i="1" kern="100" dirty="0">
              <a:effectLst/>
              <a:latin typeface="Montserra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0A30C3-F976-4D4D-9F2C-7869FEB932CD}"/>
              </a:ext>
            </a:extLst>
          </p:cNvPr>
          <p:cNvSpPr txBox="1"/>
          <p:nvPr/>
        </p:nvSpPr>
        <p:spPr>
          <a:xfrm>
            <a:off x="4426525" y="4835723"/>
            <a:ext cx="399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D09A960-9BB3-4E47-BBE1-3D6570AF448E}" type="slidenum">
              <a:rPr lang="vi-VN" smtClean="0"/>
              <a:t>15</a:t>
            </a:fld>
            <a:endParaRPr lang="vi-V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Wave 15">
            <a:extLst>
              <a:ext uri="{FF2B5EF4-FFF2-40B4-BE49-F238E27FC236}">
                <a16:creationId xmlns:a16="http://schemas.microsoft.com/office/drawing/2014/main" id="{C599E99F-56D0-42BD-A47B-43115131FD42}"/>
              </a:ext>
            </a:extLst>
          </p:cNvPr>
          <p:cNvSpPr/>
          <p:nvPr/>
        </p:nvSpPr>
        <p:spPr>
          <a:xfrm>
            <a:off x="7352639" y="134497"/>
            <a:ext cx="1791361" cy="870044"/>
          </a:xfrm>
          <a:prstGeom prst="wave">
            <a:avLst>
              <a:gd name="adj1" fmla="val 5697"/>
              <a:gd name="adj2" fmla="val 0"/>
            </a:avLst>
          </a:prstGeom>
          <a:solidFill>
            <a:srgbClr val="D4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Mô phỏng, đánh giá</a:t>
            </a:r>
          </a:p>
        </p:txBody>
      </p:sp>
      <p:sp>
        <p:nvSpPr>
          <p:cNvPr id="17" name="Google Shape;514;p62">
            <a:extLst>
              <a:ext uri="{FF2B5EF4-FFF2-40B4-BE49-F238E27FC236}">
                <a16:creationId xmlns:a16="http://schemas.microsoft.com/office/drawing/2014/main" id="{EE3A160E-6DF5-4388-8430-49E96C7B3710}"/>
              </a:ext>
            </a:extLst>
          </p:cNvPr>
          <p:cNvSpPr txBox="1">
            <a:spLocks/>
          </p:cNvSpPr>
          <p:nvPr/>
        </p:nvSpPr>
        <p:spPr>
          <a:xfrm>
            <a:off x="7935599" y="-90963"/>
            <a:ext cx="610866" cy="4509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vi-VN" sz="2400" dirty="0">
                <a:latin typeface="Algerian" panose="04020705040A02060702" pitchFamily="82" charset="0"/>
              </a:rPr>
              <a:t>04</a:t>
            </a:r>
            <a:endParaRPr lang="en" sz="2400" dirty="0">
              <a:latin typeface="Algerian" panose="04020705040A02060702" pitchFamily="8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7C6960E-171E-4A76-9D42-99F81AAF1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"/>
            <a:ext cx="3706346" cy="32004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7C1100B-6739-460F-A5CB-0F2153BDC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174" y="1163481"/>
            <a:ext cx="3584481" cy="313049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EEA3C5A-41EC-4C35-9B60-493AF1B4C9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829" y="1334206"/>
            <a:ext cx="3947994" cy="2959767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C1CF1BE-7ADF-4120-9E9F-36CFC35DD2F0}"/>
              </a:ext>
            </a:extLst>
          </p:cNvPr>
          <p:cNvSpPr txBox="1"/>
          <p:nvPr/>
        </p:nvSpPr>
        <p:spPr>
          <a:xfrm>
            <a:off x="1863334" y="4434099"/>
            <a:ext cx="5410863" cy="3790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i="1" kern="100" dirty="0" err="1"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Tỷ</a:t>
            </a:r>
            <a:r>
              <a:rPr lang="en-US" sz="1400" i="1" kern="100" dirty="0"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kern="100" dirty="0" err="1"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lệ</a:t>
            </a:r>
            <a:r>
              <a:rPr lang="en-US" sz="1400" i="1" kern="100" dirty="0"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Ergodic </a:t>
            </a:r>
            <a:r>
              <a:rPr lang="en-US" sz="1400" i="1" kern="100" dirty="0" err="1"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đạt</a:t>
            </a:r>
            <a:r>
              <a:rPr lang="en-US" sz="1400" i="1" kern="100" dirty="0"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kern="100" dirty="0" err="1"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400" i="1" kern="100" dirty="0"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i="1" kern="100" dirty="0"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của mạng di động </a:t>
            </a:r>
            <a:r>
              <a:rPr lang="en-US" sz="1400" i="1" kern="100" dirty="0" err="1"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400" i="1" kern="100" dirty="0"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SNR </a:t>
            </a:r>
            <a:r>
              <a:rPr lang="en-US" sz="1400" i="1" kern="100" dirty="0" err="1"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tại</a:t>
            </a:r>
            <a:r>
              <a:rPr lang="en-US" sz="1400" i="1" kern="100" dirty="0"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CT</a:t>
            </a:r>
            <a:endParaRPr lang="en-US" sz="900" i="1" kern="100" dirty="0">
              <a:effectLst/>
              <a:latin typeface="Montserra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Wave 27">
            <a:extLst>
              <a:ext uri="{FF2B5EF4-FFF2-40B4-BE49-F238E27FC236}">
                <a16:creationId xmlns:a16="http://schemas.microsoft.com/office/drawing/2014/main" id="{6CFC07C2-07B6-4831-B872-48E4603D93F0}"/>
              </a:ext>
            </a:extLst>
          </p:cNvPr>
          <p:cNvSpPr/>
          <p:nvPr/>
        </p:nvSpPr>
        <p:spPr>
          <a:xfrm>
            <a:off x="9144000" y="-853637"/>
            <a:ext cx="1791361" cy="870044"/>
          </a:xfrm>
          <a:prstGeom prst="wave">
            <a:avLst>
              <a:gd name="adj1" fmla="val 5697"/>
              <a:gd name="adj2" fmla="val 0"/>
            </a:avLst>
          </a:prstGeom>
          <a:solidFill>
            <a:srgbClr val="D4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Kết luận</a:t>
            </a:r>
          </a:p>
        </p:txBody>
      </p:sp>
      <p:sp>
        <p:nvSpPr>
          <p:cNvPr id="29" name="Google Shape;514;p62">
            <a:extLst>
              <a:ext uri="{FF2B5EF4-FFF2-40B4-BE49-F238E27FC236}">
                <a16:creationId xmlns:a16="http://schemas.microsoft.com/office/drawing/2014/main" id="{9213FCD4-7E1F-4ABE-A294-94EDD3075F02}"/>
              </a:ext>
            </a:extLst>
          </p:cNvPr>
          <p:cNvSpPr txBox="1">
            <a:spLocks/>
          </p:cNvSpPr>
          <p:nvPr/>
        </p:nvSpPr>
        <p:spPr>
          <a:xfrm>
            <a:off x="9726960" y="-1079097"/>
            <a:ext cx="610866" cy="4509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vi-VN" sz="2400" dirty="0">
                <a:latin typeface="Algerian" panose="04020705040A02060702" pitchFamily="82" charset="0"/>
              </a:rPr>
              <a:t>05</a:t>
            </a:r>
            <a:endParaRPr lang="en" sz="2400" dirty="0">
              <a:latin typeface="Algerian" panose="04020705040A02060702" pitchFamily="8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7727AE-EDD0-4183-9F4B-F1097CC074F7}"/>
              </a:ext>
            </a:extLst>
          </p:cNvPr>
          <p:cNvSpPr txBox="1"/>
          <p:nvPr/>
        </p:nvSpPr>
        <p:spPr>
          <a:xfrm>
            <a:off x="4426525" y="4835723"/>
            <a:ext cx="399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D09A960-9BB3-4E47-BBE1-3D6570AF448E}" type="slidenum">
              <a:rPr lang="vi-VN" smtClean="0"/>
              <a:t>16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16019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Wave 10">
            <a:extLst>
              <a:ext uri="{FF2B5EF4-FFF2-40B4-BE49-F238E27FC236}">
                <a16:creationId xmlns:a16="http://schemas.microsoft.com/office/drawing/2014/main" id="{02576370-68FD-4417-AFB4-1D03FCE220CA}"/>
              </a:ext>
            </a:extLst>
          </p:cNvPr>
          <p:cNvSpPr/>
          <p:nvPr/>
        </p:nvSpPr>
        <p:spPr>
          <a:xfrm>
            <a:off x="0" y="4197182"/>
            <a:ext cx="1791361" cy="870044"/>
          </a:xfrm>
          <a:prstGeom prst="wave">
            <a:avLst>
              <a:gd name="adj1" fmla="val 5697"/>
              <a:gd name="adj2" fmla="val 0"/>
            </a:avLst>
          </a:prstGeom>
          <a:solidFill>
            <a:srgbClr val="D4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Kết luận</a:t>
            </a:r>
          </a:p>
        </p:txBody>
      </p:sp>
      <p:sp>
        <p:nvSpPr>
          <p:cNvPr id="12" name="Google Shape;514;p62">
            <a:extLst>
              <a:ext uri="{FF2B5EF4-FFF2-40B4-BE49-F238E27FC236}">
                <a16:creationId xmlns:a16="http://schemas.microsoft.com/office/drawing/2014/main" id="{A11AE719-E1A3-494E-8323-D1B149D88711}"/>
              </a:ext>
            </a:extLst>
          </p:cNvPr>
          <p:cNvSpPr txBox="1">
            <a:spLocks/>
          </p:cNvSpPr>
          <p:nvPr/>
        </p:nvSpPr>
        <p:spPr>
          <a:xfrm>
            <a:off x="582960" y="3971722"/>
            <a:ext cx="610866" cy="4509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vi-VN" sz="2400" dirty="0">
                <a:latin typeface="Algerian" panose="04020705040A02060702" pitchFamily="82" charset="0"/>
              </a:rPr>
              <a:t>05</a:t>
            </a:r>
            <a:endParaRPr lang="en" sz="2400" dirty="0">
              <a:latin typeface="Algerian" panose="04020705040A02060702" pitchFamily="8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20817B-4110-4EE9-98C8-68E89D067B1C}"/>
              </a:ext>
            </a:extLst>
          </p:cNvPr>
          <p:cNvSpPr txBox="1"/>
          <p:nvPr/>
        </p:nvSpPr>
        <p:spPr>
          <a:xfrm>
            <a:off x="582960" y="1150194"/>
            <a:ext cx="805712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 sz="1600" b="1" dirty="0">
                <a:solidFill>
                  <a:srgbClr val="673201"/>
                </a:solidFill>
                <a:latin typeface="Montserrat" charset="0"/>
              </a:rPr>
              <a:t>THÀNH CÔNG MÔ PHỎNG VÀ ĐÁNH GIÁ TỶ LỆ BẢO MẬT ERGODIC TRONG VIỆC ÁP DỤNG RIS VÀO TRUYỀN THÔNG DI ĐỘNG NHƯNG VẪN CÒN CÓ SAI SỐ LỚN.</a:t>
            </a:r>
          </a:p>
          <a:p>
            <a:pPr algn="just"/>
            <a:r>
              <a:rPr lang="vi-VN" sz="1600" b="1" i="1" dirty="0">
                <a:solidFill>
                  <a:srgbClr val="673201"/>
                </a:solidFill>
                <a:latin typeface="Montserrat" charset="0"/>
              </a:rPr>
              <a:t>HẠN CHẾ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vi-VN" sz="1600" dirty="0">
                <a:solidFill>
                  <a:srgbClr val="673201"/>
                </a:solidFill>
                <a:latin typeface="Montserrat" charset="0"/>
              </a:rPr>
              <a:t>Còn sai sót trong quá trình mô phỏng.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vi-VN" sz="1600" dirty="0">
                <a:solidFill>
                  <a:srgbClr val="673201"/>
                </a:solidFill>
                <a:latin typeface="Montserrat" charset="0"/>
              </a:rPr>
              <a:t>Chưa có mô hình áp dụng thực tế.</a:t>
            </a:r>
          </a:p>
          <a:p>
            <a:pPr algn="just"/>
            <a:endParaRPr lang="vi-VN" sz="1600" dirty="0">
              <a:solidFill>
                <a:srgbClr val="673201"/>
              </a:solidFill>
              <a:latin typeface="Montserrat" charset="0"/>
            </a:endParaRPr>
          </a:p>
          <a:p>
            <a:pPr algn="just"/>
            <a:r>
              <a:rPr lang="vi-VN" sz="1600" b="1" i="1" dirty="0">
                <a:solidFill>
                  <a:srgbClr val="673201"/>
                </a:solidFill>
                <a:latin typeface="Montserrat" charset="0"/>
              </a:rPr>
              <a:t>HƯỚNG PHÁT TRIỂN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vi-VN" sz="1600" dirty="0">
                <a:solidFill>
                  <a:srgbClr val="673201"/>
                </a:solidFill>
                <a:latin typeface="Montserrat" charset="0"/>
              </a:rPr>
              <a:t>Tìm hiểu sâu hơn về các thuật toán tối ưu hoá phản xạ của RIS để tối đa hoá hiệu quả bảo mật.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vi-VN" sz="1600" dirty="0">
                <a:solidFill>
                  <a:srgbClr val="673201"/>
                </a:solidFill>
                <a:latin typeface="Montserrat" charset="0"/>
              </a:rPr>
              <a:t> Thực hiện xây dựng và triển khai mô hình thực tế tối ưu hoá hơn.</a:t>
            </a:r>
          </a:p>
          <a:p>
            <a:pPr algn="just"/>
            <a:endParaRPr lang="vi-VN" sz="1600" dirty="0">
              <a:solidFill>
                <a:srgbClr val="673201"/>
              </a:solidFill>
              <a:latin typeface="Montserrat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97D17C-9406-4F09-8790-1D73C59F043B}"/>
              </a:ext>
            </a:extLst>
          </p:cNvPr>
          <p:cNvSpPr txBox="1"/>
          <p:nvPr/>
        </p:nvSpPr>
        <p:spPr>
          <a:xfrm>
            <a:off x="4426525" y="4835723"/>
            <a:ext cx="399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D09A960-9BB3-4E47-BBE1-3D6570AF448E}" type="slidenum">
              <a:rPr lang="vi-VN" smtClean="0"/>
              <a:t>17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5015168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E07541E-698A-4FC1-8BFB-DB7EE26A5257}"/>
              </a:ext>
            </a:extLst>
          </p:cNvPr>
          <p:cNvSpPr txBox="1"/>
          <p:nvPr/>
        </p:nvSpPr>
        <p:spPr>
          <a:xfrm>
            <a:off x="0" y="694313"/>
            <a:ext cx="903224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+mj-lt"/>
              <a:buAutoNum type="arabicPeriod"/>
            </a:pPr>
            <a:r>
              <a:rPr lang="en-US" dirty="0"/>
              <a:t>Miguel</a:t>
            </a:r>
            <a:r>
              <a:rPr lang="vi-VN" dirty="0"/>
              <a:t> Daijer, Zhengxiang Ma, Leonard Piazzi, Narayan Prasad, Xiao-Feng Qi, Baoling Sheen, Jin Yang, Guosen Yue</a:t>
            </a:r>
            <a:r>
              <a:rPr lang="en-US" dirty="0"/>
              <a:t>, “Reconfigurable intelligent surface: design the channel – a new opportunity for future wireless networks”, </a:t>
            </a:r>
            <a:r>
              <a:rPr lang="vi-VN" dirty="0"/>
              <a:t>Báo cáo khoa học, Digital Communications and Networks, vol 8, pp.87-104, 2022.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dirty="0"/>
              <a:t>Nguyễn Thanh </a:t>
            </a:r>
            <a:r>
              <a:rPr lang="en-US" dirty="0" err="1"/>
              <a:t>Tùng</a:t>
            </a:r>
            <a:r>
              <a:rPr lang="en-US" dirty="0"/>
              <a:t>, Nguyễn </a:t>
            </a:r>
            <a:r>
              <a:rPr lang="en-US" dirty="0" err="1"/>
              <a:t>Thị</a:t>
            </a:r>
            <a:r>
              <a:rPr lang="en-US" dirty="0"/>
              <a:t> Thanh </a:t>
            </a:r>
            <a:r>
              <a:rPr lang="en-US" dirty="0" err="1"/>
              <a:t>Bình</a:t>
            </a:r>
            <a:r>
              <a:rPr lang="en-US" dirty="0"/>
              <a:t>, </a:t>
            </a:r>
            <a:r>
              <a:rPr lang="en-US" dirty="0" err="1"/>
              <a:t>Vũ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Thắng</a:t>
            </a:r>
            <a:r>
              <a:rPr lang="en-US" dirty="0"/>
              <a:t>, "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dây</a:t>
            </a:r>
            <a:r>
              <a:rPr lang="en-US" dirty="0"/>
              <a:t> qua </a:t>
            </a:r>
            <a:r>
              <a:rPr lang="en-US" dirty="0" err="1"/>
              <a:t>bề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," TNU Journal of Science and Technology, vol. 226, no. 7, pp. 204-218, 2021.</a:t>
            </a:r>
            <a:endParaRPr lang="vi-VN" dirty="0"/>
          </a:p>
          <a:p>
            <a:pPr marL="342900" lvl="0" indent="-342900" algn="just">
              <a:buFont typeface="+mj-lt"/>
              <a:buAutoNum type="arabicPeriod"/>
            </a:pPr>
            <a:r>
              <a:rPr lang="en-US" dirty="0" err="1"/>
              <a:t>Lý</a:t>
            </a:r>
            <a:r>
              <a:rPr lang="en-US" dirty="0"/>
              <a:t> Thu Trang, Nguyễn Thanh </a:t>
            </a:r>
            <a:r>
              <a:rPr lang="en-US" dirty="0" err="1"/>
              <a:t>Tùng</a:t>
            </a:r>
            <a:r>
              <a:rPr lang="en-US" dirty="0"/>
              <a:t>, "</a:t>
            </a:r>
            <a:r>
              <a:rPr lang="en-US" dirty="0" err="1"/>
              <a:t>Bề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tái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-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di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5G </a:t>
            </a:r>
            <a:r>
              <a:rPr lang="en-US" dirty="0" err="1"/>
              <a:t>và</a:t>
            </a:r>
            <a:r>
              <a:rPr lang="en-US" dirty="0"/>
              <a:t> 6G,"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Ngân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, vol. 4, pp. 14-18, 2021.</a:t>
            </a:r>
            <a:endParaRPr lang="vi-VN" dirty="0"/>
          </a:p>
          <a:p>
            <a:pPr marL="342900" lvl="0" indent="-342900" algn="just">
              <a:buFont typeface="+mj-lt"/>
              <a:buAutoNum type="arabicPeriod"/>
            </a:pPr>
            <a:r>
              <a:rPr lang="en-US" dirty="0"/>
              <a:t>Lorenzo </a:t>
            </a:r>
            <a:r>
              <a:rPr lang="en-US" dirty="0" err="1"/>
              <a:t>Mucchi</a:t>
            </a:r>
            <a:r>
              <a:rPr lang="en-US" dirty="0"/>
              <a:t>, Sara </a:t>
            </a:r>
            <a:r>
              <a:rPr lang="en-US" dirty="0" err="1"/>
              <a:t>Jayousi</a:t>
            </a:r>
            <a:r>
              <a:rPr lang="en-US" dirty="0"/>
              <a:t>, Stefano Caputo, </a:t>
            </a:r>
            <a:r>
              <a:rPr lang="en-US" dirty="0" err="1"/>
              <a:t>Erdal</a:t>
            </a:r>
            <a:r>
              <a:rPr lang="en-US" dirty="0"/>
              <a:t> </a:t>
            </a:r>
            <a:r>
              <a:rPr lang="en-US" dirty="0" err="1"/>
              <a:t>Panayirci</a:t>
            </a:r>
            <a:r>
              <a:rPr lang="en-US" dirty="0"/>
              <a:t>, Shahriar Shahabuddin, Jonathan </a:t>
            </a:r>
            <a:r>
              <a:rPr lang="en-US" dirty="0" err="1"/>
              <a:t>Bachtold</a:t>
            </a:r>
            <a:r>
              <a:rPr lang="en-US" dirty="0"/>
              <a:t>, Iván Morales, Razvan-Andrei </a:t>
            </a:r>
            <a:r>
              <a:rPr lang="en-US" dirty="0" err="1"/>
              <a:t>Stoica</a:t>
            </a:r>
            <a:r>
              <a:rPr lang="en-US" dirty="0"/>
              <a:t>, Giuseppe Abreu, And Harald Haas, "Physical-Layer Security in 6G Networks," Communications Society, vol. 2, pp. 1901-1914, 2021.</a:t>
            </a:r>
            <a:endParaRPr lang="vi-VN" dirty="0"/>
          </a:p>
          <a:p>
            <a:pPr marL="342900" lvl="0" indent="-342900" algn="just">
              <a:buFont typeface="+mj-lt"/>
              <a:buAutoNum type="arabicPeriod"/>
            </a:pPr>
            <a:r>
              <a:rPr lang="en-US" dirty="0"/>
              <a:t>A. Goldsmith, S. A. </a:t>
            </a:r>
            <a:r>
              <a:rPr lang="en-US" dirty="0" err="1"/>
              <a:t>Jafar</a:t>
            </a:r>
            <a:r>
              <a:rPr lang="en-US" dirty="0"/>
              <a:t>, I. </a:t>
            </a:r>
            <a:r>
              <a:rPr lang="en-US" dirty="0" err="1"/>
              <a:t>Maric</a:t>
            </a:r>
            <a:r>
              <a:rPr lang="en-US" dirty="0"/>
              <a:t>, and S. Srinivasa, "Breaking Spectrum Gridlock With Cognitive Radios: An Information Theoretic Perspective</a:t>
            </a:r>
            <a:r>
              <a:rPr lang="vi-VN" dirty="0"/>
              <a:t>”,</a:t>
            </a:r>
            <a:r>
              <a:rPr lang="en-US" dirty="0"/>
              <a:t> Proceedings of the IEEE, vol. 97, pp. 894-914, 2009.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vi-VN" dirty="0"/>
              <a:t>Nguyễn Văn Chính, “Truyền thông kết hợp trong môi trường vô tuyến nhận thức: Cải thiện và đánh giá hiệu năng mạng thứ cấp”, Luận án Tiến sĩ kỹ thuật, Học viện Công nghệ Bưu chính viễn thông, Hà Nội, pp.19-22,2017.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vi-VN" dirty="0"/>
              <a:t>Demia Della Penda, “Device-to-Device Communication in Future Cellular Networks: Resource allocation and mode selection”, Luận án tiến sĩ, KTH Royal Institute of Technology,Sweden, pp.11-13, pp.26-27 ,2018.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vi-VN" dirty="0"/>
              <a:t>Hatyai University, “Nghiên cứu cấp phát tài nguyên D2D trong hệ thống 5G”,Luận án tiến sĩ, 2018.</a:t>
            </a:r>
          </a:p>
        </p:txBody>
      </p:sp>
      <p:sp>
        <p:nvSpPr>
          <p:cNvPr id="13" name="Wave 12">
            <a:extLst>
              <a:ext uri="{FF2B5EF4-FFF2-40B4-BE49-F238E27FC236}">
                <a16:creationId xmlns:a16="http://schemas.microsoft.com/office/drawing/2014/main" id="{3FB6D48F-CBDA-4B24-934D-88C524D46576}"/>
              </a:ext>
            </a:extLst>
          </p:cNvPr>
          <p:cNvSpPr/>
          <p:nvPr/>
        </p:nvSpPr>
        <p:spPr>
          <a:xfrm>
            <a:off x="2865120" y="43847"/>
            <a:ext cx="3302000" cy="435022"/>
          </a:xfrm>
          <a:prstGeom prst="wave">
            <a:avLst>
              <a:gd name="adj1" fmla="val 5697"/>
              <a:gd name="adj2" fmla="val 0"/>
            </a:avLst>
          </a:prstGeom>
          <a:solidFill>
            <a:srgbClr val="D4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TÀI LIỆU THAM KHẢO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4D0EE8-3FDA-4522-B2CC-0B44C1D16F05}"/>
              </a:ext>
            </a:extLst>
          </p:cNvPr>
          <p:cNvSpPr txBox="1"/>
          <p:nvPr/>
        </p:nvSpPr>
        <p:spPr>
          <a:xfrm>
            <a:off x="4426525" y="4835723"/>
            <a:ext cx="399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D09A960-9BB3-4E47-BBE1-3D6570AF448E}" type="slidenum">
              <a:rPr lang="vi-VN" smtClean="0"/>
              <a:t>18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738412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E07541E-698A-4FC1-8BFB-DB7EE26A5257}"/>
              </a:ext>
            </a:extLst>
          </p:cNvPr>
          <p:cNvSpPr txBox="1"/>
          <p:nvPr/>
        </p:nvSpPr>
        <p:spPr>
          <a:xfrm>
            <a:off x="55880" y="909756"/>
            <a:ext cx="903224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+mj-lt"/>
              <a:buAutoNum type="arabicPeriod" startAt="9"/>
            </a:pPr>
            <a:r>
              <a:rPr lang="en-US" dirty="0" err="1"/>
              <a:t>Hà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Luôn</a:t>
            </a:r>
            <a:r>
              <a:rPr lang="en-US" dirty="0"/>
              <a:t>, “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nhiễu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D2D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di </a:t>
            </a:r>
            <a:r>
              <a:rPr lang="en-US" dirty="0" err="1"/>
              <a:t>động</a:t>
            </a:r>
            <a:r>
              <a:rPr lang="en-US" dirty="0"/>
              <a:t> 5G”,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thạc</a:t>
            </a:r>
            <a:r>
              <a:rPr lang="en-US" dirty="0"/>
              <a:t> </a:t>
            </a:r>
            <a:r>
              <a:rPr lang="en-US" dirty="0" err="1"/>
              <a:t>sỹ</a:t>
            </a:r>
            <a:r>
              <a:rPr lang="en-US" dirty="0"/>
              <a:t>, </a:t>
            </a:r>
            <a:r>
              <a:rPr lang="en-US" dirty="0" err="1"/>
              <a:t>Hà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, 2020.</a:t>
            </a:r>
          </a:p>
          <a:p>
            <a:pPr marL="342900" lvl="0" indent="-342900" algn="just">
              <a:buFont typeface="+mj-lt"/>
              <a:buAutoNum type="arabicPeriod" startAt="9"/>
            </a:pPr>
            <a:r>
              <a:rPr lang="en-US" dirty="0"/>
              <a:t>Rawan </a:t>
            </a:r>
            <a:r>
              <a:rPr lang="en-US" dirty="0" err="1"/>
              <a:t>Alkurd</a:t>
            </a:r>
            <a:r>
              <a:rPr lang="en-US" dirty="0"/>
              <a:t>, Ibrahim </a:t>
            </a:r>
            <a:r>
              <a:rPr lang="en-US" dirty="0" err="1"/>
              <a:t>Abualhaol</a:t>
            </a:r>
            <a:r>
              <a:rPr lang="en-US" dirty="0"/>
              <a:t>, “Survey on D2D communications: Challenges and design issues”,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khoa </a:t>
            </a:r>
            <a:r>
              <a:rPr lang="en-US" dirty="0" err="1"/>
              <a:t>học</a:t>
            </a:r>
            <a:r>
              <a:rPr lang="en-US" dirty="0"/>
              <a:t>, 2014.</a:t>
            </a:r>
          </a:p>
          <a:p>
            <a:pPr marL="342900" lvl="0" indent="-342900" algn="just">
              <a:buFont typeface="+mj-lt"/>
              <a:buAutoNum type="arabicPeriod" startAt="9"/>
            </a:pPr>
            <a:r>
              <a:rPr lang="en-US" dirty="0"/>
              <a:t>S. Atapattu, C. </a:t>
            </a:r>
            <a:r>
              <a:rPr lang="en-US" dirty="0" err="1"/>
              <a:t>Tellambura</a:t>
            </a:r>
            <a:r>
              <a:rPr lang="en-US" dirty="0"/>
              <a:t>, and H. Jiang, ‘‘A mixture gamma distribution to model the SNR of wireless channels,’’ IEEE Trans. Wireless </a:t>
            </a:r>
            <a:r>
              <a:rPr lang="en-US" dirty="0" err="1"/>
              <a:t>Commun</a:t>
            </a:r>
            <a:r>
              <a:rPr lang="en-US" dirty="0"/>
              <a:t>., vol. 10, no. 12, pp. 4193–4203, Dec. 2011.</a:t>
            </a:r>
          </a:p>
          <a:p>
            <a:pPr marL="342900" lvl="0" indent="-342900" algn="just">
              <a:buFont typeface="+mj-lt"/>
              <a:buAutoNum type="arabicPeriod" startAt="9"/>
            </a:pPr>
            <a:r>
              <a:rPr lang="en-US" dirty="0"/>
              <a:t>F. </a:t>
            </a:r>
            <a:r>
              <a:rPr lang="en-US" dirty="0" err="1"/>
              <a:t>Govaers</a:t>
            </a:r>
            <a:r>
              <a:rPr lang="en-US" dirty="0"/>
              <a:t> and H. </a:t>
            </a:r>
            <a:r>
              <a:rPr lang="en-US" dirty="0" err="1"/>
              <a:t>Alqaderi</a:t>
            </a:r>
            <a:r>
              <a:rPr lang="en-US" dirty="0"/>
              <a:t>, ‘‘A gamma filter for positive parameter estimation,’’ in Proc. IEEE Int. Conf. </a:t>
            </a:r>
            <a:r>
              <a:rPr lang="en-US" dirty="0" err="1"/>
              <a:t>Multisensor</a:t>
            </a:r>
            <a:r>
              <a:rPr lang="en-US" dirty="0"/>
              <a:t> Fusion </a:t>
            </a:r>
            <a:r>
              <a:rPr lang="en-US" dirty="0" err="1"/>
              <a:t>Integr</a:t>
            </a:r>
            <a:r>
              <a:rPr lang="en-US" dirty="0"/>
              <a:t>. </a:t>
            </a:r>
            <a:r>
              <a:rPr lang="en-US" dirty="0" err="1"/>
              <a:t>Intell</a:t>
            </a:r>
            <a:r>
              <a:rPr lang="en-US" dirty="0"/>
              <a:t>. Syst. (MFI), Karlsruhe, Germany, Sep. 2020, pp. 40–45.</a:t>
            </a:r>
          </a:p>
          <a:p>
            <a:pPr marL="342900" lvl="0" indent="-342900" algn="just">
              <a:buFont typeface="+mj-lt"/>
              <a:buAutoNum type="arabicPeriod" startAt="9"/>
            </a:pPr>
            <a:r>
              <a:rPr lang="en-US" dirty="0"/>
              <a:t>S. Atapattu, R. Fan, P. </a:t>
            </a:r>
            <a:r>
              <a:rPr lang="en-US" dirty="0" err="1"/>
              <a:t>Dharmawansa</a:t>
            </a:r>
            <a:r>
              <a:rPr lang="en-US" dirty="0"/>
              <a:t>, G. Wang, J. Evans, and T. A. </a:t>
            </a:r>
            <a:r>
              <a:rPr lang="en-US" dirty="0" err="1"/>
              <a:t>Tsiftsis</a:t>
            </a:r>
            <a:r>
              <a:rPr lang="en-US" dirty="0"/>
              <a:t>, ‘‘Reconfigurable intelligent surface assisted two-way communications: Performance analysis and optimization,’’ IEEE Trans. </a:t>
            </a:r>
            <a:r>
              <a:rPr lang="en-US" dirty="0" err="1"/>
              <a:t>Commun</a:t>
            </a:r>
            <a:r>
              <a:rPr lang="en-US" dirty="0"/>
              <a:t>., vol. 68, no. 10, pp. 6552–6567, Oct. 2020.</a:t>
            </a:r>
          </a:p>
          <a:p>
            <a:pPr marL="342900" lvl="0" indent="-342900" algn="just">
              <a:buFont typeface="+mj-lt"/>
              <a:buAutoNum type="arabicPeriod" startAt="9"/>
            </a:pPr>
            <a:r>
              <a:rPr lang="en-US" dirty="0"/>
              <a:t>G. P. </a:t>
            </a:r>
            <a:r>
              <a:rPr lang="en-US" dirty="0" err="1"/>
              <a:t>Yanev</a:t>
            </a:r>
            <a:r>
              <a:rPr lang="en-US" dirty="0"/>
              <a:t>, ‘‘Exponential and </a:t>
            </a:r>
            <a:r>
              <a:rPr lang="en-US" dirty="0" err="1"/>
              <a:t>hypoexponential</a:t>
            </a:r>
            <a:r>
              <a:rPr lang="en-US" dirty="0"/>
              <a:t> distributions: Some characterizations,’’ Mathematics, vol. 8, no. 12, pp. 2207–2217, Dec. 2020.</a:t>
            </a:r>
          </a:p>
          <a:p>
            <a:pPr marL="342900" lvl="0" indent="-342900" algn="just">
              <a:buFont typeface="+mj-lt"/>
              <a:buAutoNum type="arabicPeriod" startAt="9"/>
            </a:pPr>
            <a:r>
              <a:rPr lang="en-US" dirty="0"/>
              <a:t>H. Yu and I.-G. Lee, ‘‘Physical layer security based on NOMA and AJ for MISOSE channels with an untrusted relay,’’ Future </a:t>
            </a:r>
            <a:r>
              <a:rPr lang="en-US" dirty="0" err="1"/>
              <a:t>Gener</a:t>
            </a:r>
            <a:r>
              <a:rPr lang="en-US" dirty="0"/>
              <a:t>. </a:t>
            </a:r>
            <a:r>
              <a:rPr lang="en-US" dirty="0" err="1"/>
              <a:t>Comput</a:t>
            </a:r>
            <a:r>
              <a:rPr lang="en-US" dirty="0"/>
              <a:t>. Syst.,  vol. 102, pp. 611–618, Jan. 2020.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EC0BE8-EF4B-4022-BD08-DA1A99E51C4E}"/>
              </a:ext>
            </a:extLst>
          </p:cNvPr>
          <p:cNvSpPr txBox="1"/>
          <p:nvPr/>
        </p:nvSpPr>
        <p:spPr>
          <a:xfrm>
            <a:off x="4426525" y="4835723"/>
            <a:ext cx="399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D09A960-9BB3-4E47-BBE1-3D6570AF448E}" type="slidenum">
              <a:rPr lang="vi-VN" smtClean="0"/>
              <a:t>19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906845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Wave 50">
            <a:extLst>
              <a:ext uri="{FF2B5EF4-FFF2-40B4-BE49-F238E27FC236}">
                <a16:creationId xmlns:a16="http://schemas.microsoft.com/office/drawing/2014/main" id="{218195DD-A946-435D-9249-982579F68B25}"/>
              </a:ext>
            </a:extLst>
          </p:cNvPr>
          <p:cNvSpPr/>
          <p:nvPr/>
        </p:nvSpPr>
        <p:spPr>
          <a:xfrm>
            <a:off x="3497249" y="1456433"/>
            <a:ext cx="2149502" cy="1141396"/>
          </a:xfrm>
          <a:prstGeom prst="wave">
            <a:avLst>
              <a:gd name="adj1" fmla="val 5697"/>
              <a:gd name="adj2" fmla="val 0"/>
            </a:avLst>
          </a:prstGeom>
          <a:solidFill>
            <a:srgbClr val="D4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Cơ sở</a:t>
            </a:r>
          </a:p>
          <a:p>
            <a:pPr algn="ctr"/>
            <a:r>
              <a:rPr lang="vi-VN" sz="2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lý thuyết</a:t>
            </a:r>
          </a:p>
        </p:txBody>
      </p:sp>
      <p:sp>
        <p:nvSpPr>
          <p:cNvPr id="26" name="Wave 25">
            <a:extLst>
              <a:ext uri="{FF2B5EF4-FFF2-40B4-BE49-F238E27FC236}">
                <a16:creationId xmlns:a16="http://schemas.microsoft.com/office/drawing/2014/main" id="{24E6CBD1-D77A-4930-AA8D-354EE19A4A98}"/>
              </a:ext>
            </a:extLst>
          </p:cNvPr>
          <p:cNvSpPr/>
          <p:nvPr/>
        </p:nvSpPr>
        <p:spPr>
          <a:xfrm>
            <a:off x="258419" y="1441784"/>
            <a:ext cx="2149502" cy="1141396"/>
          </a:xfrm>
          <a:prstGeom prst="wave">
            <a:avLst>
              <a:gd name="adj1" fmla="val 5697"/>
              <a:gd name="adj2" fmla="val 0"/>
            </a:avLst>
          </a:prstGeom>
          <a:solidFill>
            <a:srgbClr val="D4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Tổng quan</a:t>
            </a:r>
          </a:p>
        </p:txBody>
      </p:sp>
      <p:sp>
        <p:nvSpPr>
          <p:cNvPr id="514" name="Google Shape;514;p62"/>
          <p:cNvSpPr txBox="1">
            <a:spLocks noGrp="1"/>
          </p:cNvSpPr>
          <p:nvPr>
            <p:ph type="title" idx="4"/>
          </p:nvPr>
        </p:nvSpPr>
        <p:spPr>
          <a:xfrm>
            <a:off x="4018284" y="869692"/>
            <a:ext cx="1139156" cy="8686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latin typeface="Algerian" panose="04020705040A02060702" pitchFamily="82" charset="0"/>
              </a:rPr>
              <a:t>02</a:t>
            </a:r>
            <a:endParaRPr sz="5400" dirty="0">
              <a:latin typeface="Algerian" panose="04020705040A02060702" pitchFamily="82" charset="0"/>
            </a:endParaRPr>
          </a:p>
        </p:txBody>
      </p:sp>
      <p:sp>
        <p:nvSpPr>
          <p:cNvPr id="516" name="Google Shape;516;p62"/>
          <p:cNvSpPr txBox="1">
            <a:spLocks noGrp="1"/>
          </p:cNvSpPr>
          <p:nvPr>
            <p:ph type="title" idx="2"/>
          </p:nvPr>
        </p:nvSpPr>
        <p:spPr>
          <a:xfrm>
            <a:off x="809932" y="900172"/>
            <a:ext cx="1139156" cy="8235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chemeClr val="bg2"/>
                </a:solidFill>
                <a:latin typeface="Algerian" panose="04020705040A02060702" pitchFamily="82" charset="0"/>
              </a:rPr>
              <a:t>01</a:t>
            </a:r>
            <a:endParaRPr sz="5400" dirty="0">
              <a:solidFill>
                <a:schemeClr val="bg2"/>
              </a:solidFill>
              <a:latin typeface="Algerian" panose="04020705040A02060702" pitchFamily="82" charset="0"/>
            </a:endParaRPr>
          </a:p>
        </p:txBody>
      </p:sp>
      <p:sp>
        <p:nvSpPr>
          <p:cNvPr id="529" name="Google Shape;529;p62"/>
          <p:cNvSpPr txBox="1">
            <a:spLocks noGrp="1"/>
          </p:cNvSpPr>
          <p:nvPr>
            <p:ph type="title" idx="21"/>
          </p:nvPr>
        </p:nvSpPr>
        <p:spPr>
          <a:xfrm>
            <a:off x="3233582" y="206370"/>
            <a:ext cx="267683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000" b="1" dirty="0">
                <a:latin typeface="Cambria" panose="02040503050406030204" pitchFamily="18" charset="0"/>
                <a:ea typeface="Cambria" panose="02040503050406030204" pitchFamily="18" charset="0"/>
              </a:rPr>
              <a:t>NỘI DUNG</a:t>
            </a:r>
            <a:endParaRPr sz="4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2" name="Wave 61">
            <a:extLst>
              <a:ext uri="{FF2B5EF4-FFF2-40B4-BE49-F238E27FC236}">
                <a16:creationId xmlns:a16="http://schemas.microsoft.com/office/drawing/2014/main" id="{34D063AC-306D-4004-93E8-2EAA1AE8697B}"/>
              </a:ext>
            </a:extLst>
          </p:cNvPr>
          <p:cNvSpPr/>
          <p:nvPr/>
        </p:nvSpPr>
        <p:spPr>
          <a:xfrm>
            <a:off x="6736081" y="1456433"/>
            <a:ext cx="2149502" cy="1141396"/>
          </a:xfrm>
          <a:prstGeom prst="wave">
            <a:avLst>
              <a:gd name="adj1" fmla="val 5697"/>
              <a:gd name="adj2" fmla="val 0"/>
            </a:avLst>
          </a:prstGeom>
          <a:solidFill>
            <a:srgbClr val="D4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Mô hình</a:t>
            </a:r>
          </a:p>
          <a:p>
            <a:pPr algn="ctr"/>
            <a:r>
              <a:rPr lang="vi-VN" sz="2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hệ thống</a:t>
            </a:r>
          </a:p>
        </p:txBody>
      </p:sp>
      <p:sp>
        <p:nvSpPr>
          <p:cNvPr id="64" name="Wave 63">
            <a:extLst>
              <a:ext uri="{FF2B5EF4-FFF2-40B4-BE49-F238E27FC236}">
                <a16:creationId xmlns:a16="http://schemas.microsoft.com/office/drawing/2014/main" id="{83495F70-8C62-4434-9C3D-1F5B16D15468}"/>
              </a:ext>
            </a:extLst>
          </p:cNvPr>
          <p:cNvSpPr/>
          <p:nvPr/>
        </p:nvSpPr>
        <p:spPr>
          <a:xfrm>
            <a:off x="5084754" y="3261151"/>
            <a:ext cx="2149502" cy="1141396"/>
          </a:xfrm>
          <a:prstGeom prst="wave">
            <a:avLst>
              <a:gd name="adj1" fmla="val 5697"/>
              <a:gd name="adj2" fmla="val 0"/>
            </a:avLst>
          </a:prstGeom>
          <a:solidFill>
            <a:srgbClr val="D4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Kết luận</a:t>
            </a:r>
          </a:p>
        </p:txBody>
      </p:sp>
      <p:sp>
        <p:nvSpPr>
          <p:cNvPr id="65" name="Wave 64">
            <a:extLst>
              <a:ext uri="{FF2B5EF4-FFF2-40B4-BE49-F238E27FC236}">
                <a16:creationId xmlns:a16="http://schemas.microsoft.com/office/drawing/2014/main" id="{F6D071B3-1385-4164-8B6E-83C5CF56F392}"/>
              </a:ext>
            </a:extLst>
          </p:cNvPr>
          <p:cNvSpPr/>
          <p:nvPr/>
        </p:nvSpPr>
        <p:spPr>
          <a:xfrm>
            <a:off x="1845924" y="3246502"/>
            <a:ext cx="2149502" cy="1141396"/>
          </a:xfrm>
          <a:prstGeom prst="wave">
            <a:avLst>
              <a:gd name="adj1" fmla="val 5697"/>
              <a:gd name="adj2" fmla="val 0"/>
            </a:avLst>
          </a:prstGeom>
          <a:solidFill>
            <a:srgbClr val="D4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Mô phỏng, đánh giá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9754780-0654-402D-A22B-B1C3B2354D46}"/>
              </a:ext>
            </a:extLst>
          </p:cNvPr>
          <p:cNvSpPr txBox="1"/>
          <p:nvPr/>
        </p:nvSpPr>
        <p:spPr>
          <a:xfrm>
            <a:off x="4426525" y="4835723"/>
            <a:ext cx="290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D09A960-9BB3-4E47-BBE1-3D6570AF448E}" type="slidenum">
              <a:rPr lang="vi-VN" smtClean="0"/>
              <a:t>2</a:t>
            </a:fld>
            <a:endParaRPr lang="vi-VN" dirty="0"/>
          </a:p>
        </p:txBody>
      </p:sp>
      <p:sp>
        <p:nvSpPr>
          <p:cNvPr id="14" name="Google Shape;514;p62">
            <a:extLst>
              <a:ext uri="{FF2B5EF4-FFF2-40B4-BE49-F238E27FC236}">
                <a16:creationId xmlns:a16="http://schemas.microsoft.com/office/drawing/2014/main" id="{7EB2DA66-2D18-46EC-9164-8A8EFE068CE1}"/>
              </a:ext>
            </a:extLst>
          </p:cNvPr>
          <p:cNvSpPr txBox="1">
            <a:spLocks/>
          </p:cNvSpPr>
          <p:nvPr/>
        </p:nvSpPr>
        <p:spPr>
          <a:xfrm>
            <a:off x="2399056" y="2674410"/>
            <a:ext cx="1139156" cy="868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Vidaloka"/>
              <a:buNone/>
              <a:defRPr sz="38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5400" dirty="0">
                <a:latin typeface="Algerian" panose="04020705040A02060702" pitchFamily="82" charset="0"/>
              </a:rPr>
              <a:t>04</a:t>
            </a:r>
            <a:endParaRPr lang="en" sz="5400" dirty="0">
              <a:latin typeface="Algerian" panose="04020705040A02060702" pitchFamily="82" charset="0"/>
            </a:endParaRPr>
          </a:p>
        </p:txBody>
      </p:sp>
      <p:sp>
        <p:nvSpPr>
          <p:cNvPr id="15" name="Google Shape;514;p62">
            <a:extLst>
              <a:ext uri="{FF2B5EF4-FFF2-40B4-BE49-F238E27FC236}">
                <a16:creationId xmlns:a16="http://schemas.microsoft.com/office/drawing/2014/main" id="{5B80FFF4-51BE-40E7-9023-82E7F276007A}"/>
              </a:ext>
            </a:extLst>
          </p:cNvPr>
          <p:cNvSpPr txBox="1">
            <a:spLocks/>
          </p:cNvSpPr>
          <p:nvPr/>
        </p:nvSpPr>
        <p:spPr>
          <a:xfrm>
            <a:off x="7265426" y="855044"/>
            <a:ext cx="1139156" cy="868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Vidaloka"/>
              <a:buNone/>
              <a:defRPr sz="38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5400" dirty="0">
                <a:latin typeface="Algerian" panose="04020705040A02060702" pitchFamily="82" charset="0"/>
              </a:rPr>
              <a:t>03</a:t>
            </a:r>
            <a:endParaRPr lang="en" sz="5400" dirty="0">
              <a:latin typeface="Algerian" panose="04020705040A02060702" pitchFamily="82" charset="0"/>
            </a:endParaRPr>
          </a:p>
        </p:txBody>
      </p:sp>
      <p:sp>
        <p:nvSpPr>
          <p:cNvPr id="16" name="Google Shape;514;p62">
            <a:extLst>
              <a:ext uri="{FF2B5EF4-FFF2-40B4-BE49-F238E27FC236}">
                <a16:creationId xmlns:a16="http://schemas.microsoft.com/office/drawing/2014/main" id="{122F16FA-F846-4887-8563-DB8199DDD06F}"/>
              </a:ext>
            </a:extLst>
          </p:cNvPr>
          <p:cNvSpPr txBox="1">
            <a:spLocks/>
          </p:cNvSpPr>
          <p:nvPr/>
        </p:nvSpPr>
        <p:spPr>
          <a:xfrm>
            <a:off x="5589927" y="2660183"/>
            <a:ext cx="1139156" cy="868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Vidaloka"/>
              <a:buNone/>
              <a:defRPr sz="38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5400" dirty="0">
                <a:latin typeface="Algerian" panose="04020705040A02060702" pitchFamily="82" charset="0"/>
              </a:rPr>
              <a:t>05</a:t>
            </a:r>
            <a:endParaRPr lang="en" sz="5400" dirty="0">
              <a:latin typeface="Algerian" panose="04020705040A02060702" pitchFamily="8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Wave 7">
            <a:extLst>
              <a:ext uri="{FF2B5EF4-FFF2-40B4-BE49-F238E27FC236}">
                <a16:creationId xmlns:a16="http://schemas.microsoft.com/office/drawing/2014/main" id="{ED5118D3-B660-4E28-A62E-C225D841A662}"/>
              </a:ext>
            </a:extLst>
          </p:cNvPr>
          <p:cNvSpPr/>
          <p:nvPr/>
        </p:nvSpPr>
        <p:spPr>
          <a:xfrm>
            <a:off x="3683608" y="90504"/>
            <a:ext cx="1791361" cy="866250"/>
          </a:xfrm>
          <a:prstGeom prst="wave">
            <a:avLst>
              <a:gd name="adj1" fmla="val 5697"/>
              <a:gd name="adj2" fmla="val 0"/>
            </a:avLst>
          </a:prstGeom>
          <a:solidFill>
            <a:srgbClr val="D4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Tổng quan</a:t>
            </a:r>
          </a:p>
        </p:txBody>
      </p:sp>
      <p:sp>
        <p:nvSpPr>
          <p:cNvPr id="9" name="Google Shape;516;p62">
            <a:extLst>
              <a:ext uri="{FF2B5EF4-FFF2-40B4-BE49-F238E27FC236}">
                <a16:creationId xmlns:a16="http://schemas.microsoft.com/office/drawing/2014/main" id="{24A3E1E7-9775-45BB-B5EB-1DD6CD8608C9}"/>
              </a:ext>
            </a:extLst>
          </p:cNvPr>
          <p:cNvSpPr txBox="1">
            <a:spLocks/>
          </p:cNvSpPr>
          <p:nvPr/>
        </p:nvSpPr>
        <p:spPr>
          <a:xfrm>
            <a:off x="4253688" y="-137865"/>
            <a:ext cx="668348" cy="5416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400" dirty="0">
                <a:solidFill>
                  <a:schemeClr val="bg2"/>
                </a:solidFill>
                <a:latin typeface="Algerian" panose="04020705040A02060702" pitchFamily="82" charset="0"/>
              </a:rPr>
              <a:t>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F8A6B2-6E8B-4A1E-9602-369C0D7B7A62}"/>
              </a:ext>
            </a:extLst>
          </p:cNvPr>
          <p:cNvSpPr txBox="1"/>
          <p:nvPr/>
        </p:nvSpPr>
        <p:spPr>
          <a:xfrm>
            <a:off x="4426527" y="4835723"/>
            <a:ext cx="290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D09A960-9BB3-4E47-BBE1-3D6570AF448E}" type="slidenum">
              <a:rPr lang="vi-VN" smtClean="0"/>
              <a:t>3</a:t>
            </a:fld>
            <a:endParaRPr lang="vi-VN" dirty="0"/>
          </a:p>
        </p:txBody>
      </p:sp>
      <p:sp>
        <p:nvSpPr>
          <p:cNvPr id="13" name="Wave 12">
            <a:extLst>
              <a:ext uri="{FF2B5EF4-FFF2-40B4-BE49-F238E27FC236}">
                <a16:creationId xmlns:a16="http://schemas.microsoft.com/office/drawing/2014/main" id="{94FCA78B-2FDB-472B-9D69-468946B3D670}"/>
              </a:ext>
            </a:extLst>
          </p:cNvPr>
          <p:cNvSpPr/>
          <p:nvPr/>
        </p:nvSpPr>
        <p:spPr>
          <a:xfrm>
            <a:off x="3497249" y="-1326749"/>
            <a:ext cx="2149502" cy="1141396"/>
          </a:xfrm>
          <a:prstGeom prst="wave">
            <a:avLst>
              <a:gd name="adj1" fmla="val 5697"/>
              <a:gd name="adj2" fmla="val 0"/>
            </a:avLst>
          </a:prstGeom>
          <a:solidFill>
            <a:srgbClr val="D4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Cơ sở</a:t>
            </a:r>
          </a:p>
          <a:p>
            <a:pPr algn="ctr"/>
            <a:r>
              <a:rPr lang="vi-VN" sz="2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lý thuyết</a:t>
            </a:r>
          </a:p>
        </p:txBody>
      </p:sp>
      <p:sp>
        <p:nvSpPr>
          <p:cNvPr id="14" name="Google Shape;514;p62">
            <a:extLst>
              <a:ext uri="{FF2B5EF4-FFF2-40B4-BE49-F238E27FC236}">
                <a16:creationId xmlns:a16="http://schemas.microsoft.com/office/drawing/2014/main" id="{39C70AC1-FFBE-4B3E-A75E-6E40828D8CB5}"/>
              </a:ext>
            </a:extLst>
          </p:cNvPr>
          <p:cNvSpPr txBox="1">
            <a:spLocks/>
          </p:cNvSpPr>
          <p:nvPr/>
        </p:nvSpPr>
        <p:spPr>
          <a:xfrm>
            <a:off x="4018284" y="-1913490"/>
            <a:ext cx="1139156" cy="8686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5400" dirty="0">
                <a:latin typeface="Algerian" panose="04020705040A02060702" pitchFamily="82" charset="0"/>
              </a:rPr>
              <a:t>02</a:t>
            </a:r>
          </a:p>
        </p:txBody>
      </p:sp>
      <p:sp>
        <p:nvSpPr>
          <p:cNvPr id="15" name="Wave 14">
            <a:extLst>
              <a:ext uri="{FF2B5EF4-FFF2-40B4-BE49-F238E27FC236}">
                <a16:creationId xmlns:a16="http://schemas.microsoft.com/office/drawing/2014/main" id="{07A9FC4F-2129-4442-BED6-0AC4AEB58E1D}"/>
              </a:ext>
            </a:extLst>
          </p:cNvPr>
          <p:cNvSpPr/>
          <p:nvPr/>
        </p:nvSpPr>
        <p:spPr>
          <a:xfrm>
            <a:off x="9347201" y="161624"/>
            <a:ext cx="2149502" cy="1141396"/>
          </a:xfrm>
          <a:prstGeom prst="wave">
            <a:avLst>
              <a:gd name="adj1" fmla="val 5697"/>
              <a:gd name="adj2" fmla="val 0"/>
            </a:avLst>
          </a:prstGeom>
          <a:solidFill>
            <a:srgbClr val="D4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Mô hình</a:t>
            </a:r>
          </a:p>
          <a:p>
            <a:pPr algn="ctr"/>
            <a:r>
              <a:rPr lang="vi-VN" sz="2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hệ thống</a:t>
            </a:r>
          </a:p>
        </p:txBody>
      </p:sp>
      <p:sp>
        <p:nvSpPr>
          <p:cNvPr id="16" name="Google Shape;514;p62">
            <a:extLst>
              <a:ext uri="{FF2B5EF4-FFF2-40B4-BE49-F238E27FC236}">
                <a16:creationId xmlns:a16="http://schemas.microsoft.com/office/drawing/2014/main" id="{AAB77FB3-4162-4605-B67D-997E575E683D}"/>
              </a:ext>
            </a:extLst>
          </p:cNvPr>
          <p:cNvSpPr txBox="1">
            <a:spLocks/>
          </p:cNvSpPr>
          <p:nvPr/>
        </p:nvSpPr>
        <p:spPr>
          <a:xfrm>
            <a:off x="9868236" y="-425117"/>
            <a:ext cx="1139156" cy="868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Vidaloka"/>
              <a:buNone/>
              <a:defRPr sz="38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5400" dirty="0">
                <a:latin typeface="Algerian" panose="04020705040A02060702" pitchFamily="82" charset="0"/>
              </a:rPr>
              <a:t>03</a:t>
            </a:r>
            <a:endParaRPr lang="en" sz="5400" dirty="0">
              <a:latin typeface="Algerian" panose="04020705040A02060702" pitchFamily="82" charset="0"/>
            </a:endParaRPr>
          </a:p>
        </p:txBody>
      </p:sp>
      <p:sp>
        <p:nvSpPr>
          <p:cNvPr id="17" name="Wave 16">
            <a:extLst>
              <a:ext uri="{FF2B5EF4-FFF2-40B4-BE49-F238E27FC236}">
                <a16:creationId xmlns:a16="http://schemas.microsoft.com/office/drawing/2014/main" id="{752AF06D-C7F5-41A9-83F9-2A37F39AA3ED}"/>
              </a:ext>
            </a:extLst>
          </p:cNvPr>
          <p:cNvSpPr/>
          <p:nvPr/>
        </p:nvSpPr>
        <p:spPr>
          <a:xfrm>
            <a:off x="7082882" y="5730241"/>
            <a:ext cx="2149502" cy="1141396"/>
          </a:xfrm>
          <a:prstGeom prst="wave">
            <a:avLst>
              <a:gd name="adj1" fmla="val 5697"/>
              <a:gd name="adj2" fmla="val 0"/>
            </a:avLst>
          </a:prstGeom>
          <a:solidFill>
            <a:srgbClr val="D4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Kết luận</a:t>
            </a:r>
          </a:p>
        </p:txBody>
      </p:sp>
      <p:sp>
        <p:nvSpPr>
          <p:cNvPr id="18" name="Wave 17">
            <a:extLst>
              <a:ext uri="{FF2B5EF4-FFF2-40B4-BE49-F238E27FC236}">
                <a16:creationId xmlns:a16="http://schemas.microsoft.com/office/drawing/2014/main" id="{9396385B-E0D0-4A1E-81C5-F567FCC1769B}"/>
              </a:ext>
            </a:extLst>
          </p:cNvPr>
          <p:cNvSpPr/>
          <p:nvPr/>
        </p:nvSpPr>
        <p:spPr>
          <a:xfrm>
            <a:off x="-2655589" y="5377335"/>
            <a:ext cx="2149502" cy="1141396"/>
          </a:xfrm>
          <a:prstGeom prst="wave">
            <a:avLst>
              <a:gd name="adj1" fmla="val 5697"/>
              <a:gd name="adj2" fmla="val 0"/>
            </a:avLst>
          </a:prstGeom>
          <a:solidFill>
            <a:srgbClr val="D4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Mô phỏng, đánh giá</a:t>
            </a:r>
          </a:p>
        </p:txBody>
      </p:sp>
      <p:sp>
        <p:nvSpPr>
          <p:cNvPr id="19" name="Google Shape;514;p62">
            <a:extLst>
              <a:ext uri="{FF2B5EF4-FFF2-40B4-BE49-F238E27FC236}">
                <a16:creationId xmlns:a16="http://schemas.microsoft.com/office/drawing/2014/main" id="{D28733DE-B2A5-429F-AA70-34EAC4DAA111}"/>
              </a:ext>
            </a:extLst>
          </p:cNvPr>
          <p:cNvSpPr txBox="1">
            <a:spLocks/>
          </p:cNvSpPr>
          <p:nvPr/>
        </p:nvSpPr>
        <p:spPr>
          <a:xfrm>
            <a:off x="7603917" y="5143500"/>
            <a:ext cx="1139156" cy="868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Vidaloka"/>
              <a:buNone/>
              <a:defRPr sz="38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5400" dirty="0">
                <a:latin typeface="Algerian" panose="04020705040A02060702" pitchFamily="82" charset="0"/>
              </a:rPr>
              <a:t>05</a:t>
            </a:r>
            <a:endParaRPr lang="en" sz="5400" dirty="0">
              <a:latin typeface="Algerian" panose="04020705040A02060702" pitchFamily="82" charset="0"/>
            </a:endParaRPr>
          </a:p>
        </p:txBody>
      </p:sp>
      <p:sp>
        <p:nvSpPr>
          <p:cNvPr id="20" name="Google Shape;516;p62">
            <a:extLst>
              <a:ext uri="{FF2B5EF4-FFF2-40B4-BE49-F238E27FC236}">
                <a16:creationId xmlns:a16="http://schemas.microsoft.com/office/drawing/2014/main" id="{BA191C41-9FB7-4472-8C9C-9050BA43E5CD}"/>
              </a:ext>
            </a:extLst>
          </p:cNvPr>
          <p:cNvSpPr txBox="1">
            <a:spLocks/>
          </p:cNvSpPr>
          <p:nvPr/>
        </p:nvSpPr>
        <p:spPr>
          <a:xfrm>
            <a:off x="-2104076" y="4835723"/>
            <a:ext cx="1139156" cy="823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Vidaloka"/>
              <a:buNone/>
              <a:defRPr sz="38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5400" dirty="0">
                <a:solidFill>
                  <a:schemeClr val="bg2"/>
                </a:solidFill>
                <a:latin typeface="Algerian" panose="04020705040A02060702" pitchFamily="82" charset="0"/>
              </a:rPr>
              <a:t>04</a:t>
            </a:r>
            <a:endParaRPr lang="en" sz="5400" dirty="0">
              <a:solidFill>
                <a:schemeClr val="bg2"/>
              </a:solidFill>
              <a:latin typeface="Algerian" panose="04020705040A02060702" pitchFamily="82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6FFC19A-2322-4449-BA59-16ECB2AB8777}"/>
              </a:ext>
            </a:extLst>
          </p:cNvPr>
          <p:cNvGrpSpPr/>
          <p:nvPr/>
        </p:nvGrpSpPr>
        <p:grpSpPr>
          <a:xfrm>
            <a:off x="593161" y="1331289"/>
            <a:ext cx="7819320" cy="379078"/>
            <a:chOff x="273494" y="1107989"/>
            <a:chExt cx="8215373" cy="37907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922DBAC-53E1-40BF-B29E-47D71357D022}"/>
                </a:ext>
              </a:extLst>
            </p:cNvPr>
            <p:cNvSpPr txBox="1"/>
            <p:nvPr/>
          </p:nvSpPr>
          <p:spPr>
            <a:xfrm>
              <a:off x="273494" y="1107989"/>
              <a:ext cx="8215373" cy="379078"/>
            </a:xfrm>
            <a:prstGeom prst="rect">
              <a:avLst/>
            </a:prstGeom>
            <a:noFill/>
            <a:ln w="28575">
              <a:noFill/>
              <a:prstDash val="dash"/>
            </a:ln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vi-VN" dirty="0">
                  <a:solidFill>
                    <a:srgbClr val="673201"/>
                  </a:solidFill>
                  <a:latin typeface="Montserrat" charset="0"/>
                </a:rPr>
                <a:t>     Trong thời đại mạng di động tiên tiến, bảo mật thông tin là một thách thức lớn.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60F9140-6E81-4810-9C72-4ABEFC90F279}"/>
                </a:ext>
              </a:extLst>
            </p:cNvPr>
            <p:cNvSpPr/>
            <p:nvPr/>
          </p:nvSpPr>
          <p:spPr>
            <a:xfrm>
              <a:off x="275402" y="1147510"/>
              <a:ext cx="300037" cy="300037"/>
            </a:xfrm>
            <a:prstGeom prst="ellipse">
              <a:avLst/>
            </a:prstGeom>
            <a:solidFill>
              <a:schemeClr val="bg1">
                <a:lumMod val="90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b="1" dirty="0">
                  <a:ln w="22225">
                    <a:solidFill>
                      <a:srgbClr val="8B4202"/>
                    </a:solidFill>
                    <a:prstDash val="solid"/>
                  </a:ln>
                  <a:solidFill>
                    <a:srgbClr val="D4C7B6"/>
                  </a:solidFill>
                </a:rPr>
                <a:t>1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02700D0-9DBA-4E8E-BD93-9E8DFFD052F4}"/>
              </a:ext>
            </a:extLst>
          </p:cNvPr>
          <p:cNvGrpSpPr/>
          <p:nvPr/>
        </p:nvGrpSpPr>
        <p:grpSpPr>
          <a:xfrm>
            <a:off x="593159" y="1994734"/>
            <a:ext cx="7819320" cy="702244"/>
            <a:chOff x="1122449" y="2571750"/>
            <a:chExt cx="7819320" cy="70224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B302DD5-3470-419F-B594-2362CFAF3677}"/>
                </a:ext>
              </a:extLst>
            </p:cNvPr>
            <p:cNvSpPr txBox="1"/>
            <p:nvPr/>
          </p:nvSpPr>
          <p:spPr>
            <a:xfrm>
              <a:off x="1122449" y="2571750"/>
              <a:ext cx="7819320" cy="702244"/>
            </a:xfrm>
            <a:prstGeom prst="rect">
              <a:avLst/>
            </a:prstGeom>
            <a:noFill/>
            <a:ln w="28575">
              <a:noFill/>
              <a:prstDash val="dash"/>
            </a:ln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vi-VN" dirty="0">
                  <a:solidFill>
                    <a:srgbClr val="673201"/>
                  </a:solidFill>
                  <a:latin typeface="Montserrat" charset="0"/>
                </a:rPr>
                <a:t>      "RIS-Aided Physical Layer Security With Full-Duplex Jamming in Underlay D2D Networks" đề cập việc củng cố bảo mật tầng vật lý. 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2D72E3B-8FDF-478B-AF3A-2DFDB0FC9D40}"/>
                </a:ext>
              </a:extLst>
            </p:cNvPr>
            <p:cNvSpPr/>
            <p:nvPr/>
          </p:nvSpPr>
          <p:spPr>
            <a:xfrm>
              <a:off x="1124356" y="2622835"/>
              <a:ext cx="300037" cy="300037"/>
            </a:xfrm>
            <a:prstGeom prst="ellipse">
              <a:avLst/>
            </a:prstGeom>
            <a:solidFill>
              <a:schemeClr val="bg1">
                <a:lumMod val="90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b="1" dirty="0">
                  <a:ln w="22225">
                    <a:solidFill>
                      <a:srgbClr val="8B4202"/>
                    </a:solidFill>
                    <a:prstDash val="solid"/>
                  </a:ln>
                  <a:solidFill>
                    <a:srgbClr val="D4C7B6"/>
                  </a:solidFill>
                </a:rPr>
                <a:t>2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E4E86EB-855D-4A1B-966E-3CCB9A421115}"/>
              </a:ext>
            </a:extLst>
          </p:cNvPr>
          <p:cNvGrpSpPr/>
          <p:nvPr/>
        </p:nvGrpSpPr>
        <p:grpSpPr>
          <a:xfrm>
            <a:off x="593158" y="3001619"/>
            <a:ext cx="7819321" cy="702244"/>
            <a:chOff x="4022089" y="3629339"/>
            <a:chExt cx="7819321" cy="70224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4594ABA-E7BA-40C3-A88E-6C87844A34AF}"/>
                </a:ext>
              </a:extLst>
            </p:cNvPr>
            <p:cNvSpPr txBox="1"/>
            <p:nvPr/>
          </p:nvSpPr>
          <p:spPr>
            <a:xfrm>
              <a:off x="4022089" y="3629339"/>
              <a:ext cx="7819321" cy="702244"/>
            </a:xfrm>
            <a:prstGeom prst="rect">
              <a:avLst/>
            </a:prstGeom>
            <a:noFill/>
            <a:ln w="28575">
              <a:noFill/>
              <a:prstDash val="dash"/>
            </a:ln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vi-VN" dirty="0">
                  <a:solidFill>
                    <a:srgbClr val="673201"/>
                  </a:solidFill>
                  <a:latin typeface="Montserrat" charset="0"/>
                </a:rPr>
                <a:t>       Mạng D2D Underlay dù tối ưu hóa nguồn lực và hiệu suất nhưng gặp phải thách thức bảo mật phức tạp.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0884351-65E4-4D7C-BA82-498FEB24D5E7}"/>
                </a:ext>
              </a:extLst>
            </p:cNvPr>
            <p:cNvSpPr/>
            <p:nvPr/>
          </p:nvSpPr>
          <p:spPr>
            <a:xfrm>
              <a:off x="4044187" y="3686455"/>
              <a:ext cx="300037" cy="300037"/>
            </a:xfrm>
            <a:prstGeom prst="ellipse">
              <a:avLst/>
            </a:prstGeom>
            <a:solidFill>
              <a:schemeClr val="bg1">
                <a:lumMod val="90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b="1" dirty="0">
                  <a:ln w="22225">
                    <a:solidFill>
                      <a:srgbClr val="8B4202"/>
                    </a:solidFill>
                    <a:prstDash val="solid"/>
                  </a:ln>
                  <a:solidFill>
                    <a:srgbClr val="D4C7B6"/>
                  </a:solidFill>
                </a:rPr>
                <a:t>3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7709F5B-FC7F-4C82-84B9-3FA43DE98EEE}"/>
              </a:ext>
            </a:extLst>
          </p:cNvPr>
          <p:cNvGrpSpPr/>
          <p:nvPr/>
        </p:nvGrpSpPr>
        <p:grpSpPr>
          <a:xfrm>
            <a:off x="593159" y="3976266"/>
            <a:ext cx="7961561" cy="379078"/>
            <a:chOff x="5020346" y="2875592"/>
            <a:chExt cx="7961561" cy="37907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856A30E-D6FE-4A61-9992-0FD5E3148AE1}"/>
                </a:ext>
              </a:extLst>
            </p:cNvPr>
            <p:cNvSpPr txBox="1"/>
            <p:nvPr/>
          </p:nvSpPr>
          <p:spPr>
            <a:xfrm>
              <a:off x="5020346" y="2875592"/>
              <a:ext cx="7961561" cy="379078"/>
            </a:xfrm>
            <a:prstGeom prst="rect">
              <a:avLst/>
            </a:prstGeom>
            <a:noFill/>
            <a:ln w="28575">
              <a:noFill/>
              <a:prstDash val="dash"/>
            </a:ln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vi-VN" dirty="0">
                  <a:solidFill>
                    <a:srgbClr val="673201"/>
                  </a:solidFill>
                  <a:latin typeface="Montserrat" charset="0"/>
                </a:rPr>
                <a:t>      Phương pháp mới kết hợp RIS và Full-Duplex Jamming để tăng cường lớp bảo mật.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49E5AAB-1819-48D4-8250-E276F0A5D8B9}"/>
                </a:ext>
              </a:extLst>
            </p:cNvPr>
            <p:cNvSpPr/>
            <p:nvPr/>
          </p:nvSpPr>
          <p:spPr>
            <a:xfrm>
              <a:off x="5026302" y="2926677"/>
              <a:ext cx="300037" cy="300037"/>
            </a:xfrm>
            <a:prstGeom prst="ellipse">
              <a:avLst/>
            </a:prstGeom>
            <a:solidFill>
              <a:schemeClr val="bg1">
                <a:lumMod val="90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b="1" dirty="0">
                  <a:ln w="22225">
                    <a:solidFill>
                      <a:srgbClr val="8B4202"/>
                    </a:solidFill>
                    <a:prstDash val="solid"/>
                  </a:ln>
                  <a:solidFill>
                    <a:srgbClr val="D4C7B6"/>
                  </a:solidFill>
                </a:rPr>
                <a:t>4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Wave 8">
            <a:extLst>
              <a:ext uri="{FF2B5EF4-FFF2-40B4-BE49-F238E27FC236}">
                <a16:creationId xmlns:a16="http://schemas.microsoft.com/office/drawing/2014/main" id="{BB0E308C-9217-41B8-8103-54D4586C403C}"/>
              </a:ext>
            </a:extLst>
          </p:cNvPr>
          <p:cNvSpPr/>
          <p:nvPr/>
        </p:nvSpPr>
        <p:spPr>
          <a:xfrm>
            <a:off x="3683607" y="72990"/>
            <a:ext cx="1791361" cy="870044"/>
          </a:xfrm>
          <a:prstGeom prst="wave">
            <a:avLst>
              <a:gd name="adj1" fmla="val 5697"/>
              <a:gd name="adj2" fmla="val 0"/>
            </a:avLst>
          </a:prstGeom>
          <a:solidFill>
            <a:srgbClr val="D4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Cơ sở</a:t>
            </a:r>
          </a:p>
          <a:p>
            <a:pPr algn="ctr"/>
            <a:r>
              <a:rPr lang="vi-VN" sz="1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lý thuyết</a:t>
            </a:r>
          </a:p>
        </p:txBody>
      </p:sp>
      <p:sp>
        <p:nvSpPr>
          <p:cNvPr id="10" name="Google Shape;514;p62">
            <a:extLst>
              <a:ext uri="{FF2B5EF4-FFF2-40B4-BE49-F238E27FC236}">
                <a16:creationId xmlns:a16="http://schemas.microsoft.com/office/drawing/2014/main" id="{119EA1DA-7C1F-4210-A7E2-928F93781FDC}"/>
              </a:ext>
            </a:extLst>
          </p:cNvPr>
          <p:cNvSpPr txBox="1">
            <a:spLocks/>
          </p:cNvSpPr>
          <p:nvPr/>
        </p:nvSpPr>
        <p:spPr>
          <a:xfrm>
            <a:off x="4266567" y="-152470"/>
            <a:ext cx="610866" cy="4509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400" dirty="0">
                <a:latin typeface="Algerian" panose="04020705040A02060702" pitchFamily="82" charset="0"/>
              </a:rPr>
              <a:t>02</a:t>
            </a:r>
          </a:p>
        </p:txBody>
      </p:sp>
      <p:sp>
        <p:nvSpPr>
          <p:cNvPr id="12" name="Wave 11">
            <a:extLst>
              <a:ext uri="{FF2B5EF4-FFF2-40B4-BE49-F238E27FC236}">
                <a16:creationId xmlns:a16="http://schemas.microsoft.com/office/drawing/2014/main" id="{6A2A1924-FD57-4E9C-BFC6-6FA3765822BA}"/>
              </a:ext>
            </a:extLst>
          </p:cNvPr>
          <p:cNvSpPr/>
          <p:nvPr/>
        </p:nvSpPr>
        <p:spPr>
          <a:xfrm>
            <a:off x="3683608" y="-1127913"/>
            <a:ext cx="1791361" cy="866250"/>
          </a:xfrm>
          <a:prstGeom prst="wave">
            <a:avLst>
              <a:gd name="adj1" fmla="val 5697"/>
              <a:gd name="adj2" fmla="val 0"/>
            </a:avLst>
          </a:prstGeom>
          <a:solidFill>
            <a:srgbClr val="D4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Tổng quan</a:t>
            </a:r>
          </a:p>
        </p:txBody>
      </p:sp>
      <p:sp>
        <p:nvSpPr>
          <p:cNvPr id="13" name="Google Shape;516;p62">
            <a:extLst>
              <a:ext uri="{FF2B5EF4-FFF2-40B4-BE49-F238E27FC236}">
                <a16:creationId xmlns:a16="http://schemas.microsoft.com/office/drawing/2014/main" id="{90AB78CA-FC30-48E6-9BC7-8039CCE58EC5}"/>
              </a:ext>
            </a:extLst>
          </p:cNvPr>
          <p:cNvSpPr txBox="1">
            <a:spLocks/>
          </p:cNvSpPr>
          <p:nvPr/>
        </p:nvSpPr>
        <p:spPr>
          <a:xfrm>
            <a:off x="4253688" y="-1356282"/>
            <a:ext cx="668348" cy="5416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400" dirty="0">
                <a:solidFill>
                  <a:schemeClr val="bg2"/>
                </a:solidFill>
                <a:latin typeface="Algerian" panose="04020705040A02060702" pitchFamily="82" charset="0"/>
              </a:rPr>
              <a:t>01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A7A50E3-B677-4F4A-A996-799B77B0643F}"/>
              </a:ext>
            </a:extLst>
          </p:cNvPr>
          <p:cNvGrpSpPr/>
          <p:nvPr/>
        </p:nvGrpSpPr>
        <p:grpSpPr>
          <a:xfrm>
            <a:off x="-6589817" y="1034601"/>
            <a:ext cx="6437417" cy="947541"/>
            <a:chOff x="-351577" y="1004121"/>
            <a:chExt cx="5407587" cy="947541"/>
          </a:xfrm>
        </p:grpSpPr>
        <p:sp>
          <p:nvSpPr>
            <p:cNvPr id="19" name="Arrow: Pentagon 18">
              <a:extLst>
                <a:ext uri="{FF2B5EF4-FFF2-40B4-BE49-F238E27FC236}">
                  <a16:creationId xmlns:a16="http://schemas.microsoft.com/office/drawing/2014/main" id="{F4B55826-644C-458A-ACE0-F66C36D1C4DE}"/>
                </a:ext>
              </a:extLst>
            </p:cNvPr>
            <p:cNvSpPr/>
            <p:nvPr/>
          </p:nvSpPr>
          <p:spPr>
            <a:xfrm>
              <a:off x="52806" y="1004121"/>
              <a:ext cx="4972050" cy="947541"/>
            </a:xfrm>
            <a:prstGeom prst="homePlate">
              <a:avLst/>
            </a:prstGeom>
            <a:solidFill>
              <a:srgbClr val="D4C7B6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b="1">
                <a:solidFill>
                  <a:srgbClr val="8B4202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9606FB6-6185-4E92-B4B1-6C49668A25F8}"/>
                </a:ext>
              </a:extLst>
            </p:cNvPr>
            <p:cNvSpPr/>
            <p:nvPr/>
          </p:nvSpPr>
          <p:spPr>
            <a:xfrm>
              <a:off x="-351577" y="1216282"/>
              <a:ext cx="5407587" cy="523220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vi-VN" sz="2800" b="1" dirty="0">
                  <a:ln w="0">
                    <a:solidFill>
                      <a:srgbClr val="CC9900"/>
                    </a:solidFill>
                  </a:ln>
                  <a:solidFill>
                    <a:srgbClr val="8B4202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MẶT PHẢN XẠ THÔNG MINH</a:t>
              </a:r>
              <a:endParaRPr lang="en-US" sz="2800" b="1" dirty="0">
                <a:ln w="0">
                  <a:solidFill>
                    <a:srgbClr val="CC9900"/>
                  </a:solidFill>
                </a:ln>
                <a:solidFill>
                  <a:srgbClr val="8B4202"/>
                </a:solidFill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6DE4065-12B8-492C-BB74-5CD192F24FFD}"/>
              </a:ext>
            </a:extLst>
          </p:cNvPr>
          <p:cNvGrpSpPr/>
          <p:nvPr/>
        </p:nvGrpSpPr>
        <p:grpSpPr>
          <a:xfrm>
            <a:off x="9316720" y="1958219"/>
            <a:ext cx="6093993" cy="954107"/>
            <a:chOff x="3486150" y="1978539"/>
            <a:chExt cx="5737124" cy="954107"/>
          </a:xfrm>
        </p:grpSpPr>
        <p:sp>
          <p:nvSpPr>
            <p:cNvPr id="24" name="Arrow: Pentagon 23">
              <a:extLst>
                <a:ext uri="{FF2B5EF4-FFF2-40B4-BE49-F238E27FC236}">
                  <a16:creationId xmlns:a16="http://schemas.microsoft.com/office/drawing/2014/main" id="{4C3AD76F-D822-4E52-9717-E381B684C150}"/>
                </a:ext>
              </a:extLst>
            </p:cNvPr>
            <p:cNvSpPr/>
            <p:nvPr/>
          </p:nvSpPr>
          <p:spPr>
            <a:xfrm flipH="1">
              <a:off x="3486150" y="1978539"/>
              <a:ext cx="5657850" cy="947541"/>
            </a:xfrm>
            <a:prstGeom prst="homePlate">
              <a:avLst/>
            </a:prstGeom>
            <a:solidFill>
              <a:srgbClr val="D4C7B6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b="1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F88B3FE-CCB6-45F8-930F-5B8303FA06CB}"/>
                </a:ext>
              </a:extLst>
            </p:cNvPr>
            <p:cNvSpPr/>
            <p:nvPr/>
          </p:nvSpPr>
          <p:spPr>
            <a:xfrm>
              <a:off x="3815687" y="1978539"/>
              <a:ext cx="5407587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vi-VN" sz="2800" b="1" dirty="0">
                  <a:ln w="0">
                    <a:solidFill>
                      <a:srgbClr val="CC9900"/>
                    </a:solidFill>
                  </a:ln>
                  <a:solidFill>
                    <a:srgbClr val="8B4202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BẢO MẬT LỚP VẬT LÝ </a:t>
              </a:r>
            </a:p>
            <a:p>
              <a:pPr algn="ctr"/>
              <a:r>
                <a:rPr lang="vi-VN" sz="2800" b="1" dirty="0">
                  <a:ln w="0">
                    <a:solidFill>
                      <a:srgbClr val="CC9900"/>
                    </a:solidFill>
                  </a:ln>
                  <a:solidFill>
                    <a:srgbClr val="8B4202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VỚI FULL-DUPLEX JAMMING</a:t>
              </a:r>
              <a:endParaRPr lang="en-US" sz="2800" b="1" dirty="0">
                <a:ln w="0">
                  <a:solidFill>
                    <a:srgbClr val="CC9900"/>
                  </a:solidFill>
                </a:ln>
                <a:solidFill>
                  <a:srgbClr val="8B4202"/>
                </a:solidFill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1E4BBCB-F9EA-441D-B2BD-1BE8A2C9AB33}"/>
              </a:ext>
            </a:extLst>
          </p:cNvPr>
          <p:cNvGrpSpPr/>
          <p:nvPr/>
        </p:nvGrpSpPr>
        <p:grpSpPr>
          <a:xfrm>
            <a:off x="-6590491" y="2952807"/>
            <a:ext cx="6468571" cy="947541"/>
            <a:chOff x="-351577" y="1004121"/>
            <a:chExt cx="5407587" cy="947541"/>
          </a:xfrm>
        </p:grpSpPr>
        <p:sp>
          <p:nvSpPr>
            <p:cNvPr id="31" name="Arrow: Pentagon 30">
              <a:extLst>
                <a:ext uri="{FF2B5EF4-FFF2-40B4-BE49-F238E27FC236}">
                  <a16:creationId xmlns:a16="http://schemas.microsoft.com/office/drawing/2014/main" id="{C5542949-21F6-4DF4-8773-DF973F18EE38}"/>
                </a:ext>
              </a:extLst>
            </p:cNvPr>
            <p:cNvSpPr/>
            <p:nvPr/>
          </p:nvSpPr>
          <p:spPr>
            <a:xfrm>
              <a:off x="52806" y="1004121"/>
              <a:ext cx="4972050" cy="947541"/>
            </a:xfrm>
            <a:prstGeom prst="homePlate">
              <a:avLst/>
            </a:prstGeom>
            <a:solidFill>
              <a:srgbClr val="D4C7B6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b="1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F86C705-7934-4C38-AAA0-54D75C154A78}"/>
                </a:ext>
              </a:extLst>
            </p:cNvPr>
            <p:cNvSpPr/>
            <p:nvPr/>
          </p:nvSpPr>
          <p:spPr>
            <a:xfrm>
              <a:off x="-351577" y="1216282"/>
              <a:ext cx="5407587" cy="523220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vi-VN" sz="2800" b="1" dirty="0">
                  <a:ln w="0">
                    <a:solidFill>
                      <a:srgbClr val="CC9900"/>
                    </a:solidFill>
                  </a:ln>
                  <a:solidFill>
                    <a:srgbClr val="8B4202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MẠNG DẠNG NỀN</a:t>
              </a:r>
              <a:endParaRPr lang="en-US" sz="2800" b="1" dirty="0">
                <a:ln w="0">
                  <a:solidFill>
                    <a:srgbClr val="CC9900"/>
                  </a:solidFill>
                </a:ln>
                <a:solidFill>
                  <a:srgbClr val="8B4202"/>
                </a:solidFill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1D9F1A5D-0ED1-454F-9488-6513760DA2E5}"/>
              </a:ext>
            </a:extLst>
          </p:cNvPr>
          <p:cNvSpPr txBox="1"/>
          <p:nvPr/>
        </p:nvSpPr>
        <p:spPr>
          <a:xfrm>
            <a:off x="4426527" y="4835723"/>
            <a:ext cx="290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D09A960-9BB3-4E47-BBE1-3D6570AF448E}" type="slidenum">
              <a:rPr lang="vi-VN" smtClean="0"/>
              <a:t>4</a:t>
            </a:fld>
            <a:endParaRPr lang="vi-VN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9C7AC27-BA48-4678-9AD6-70CA75F04402}"/>
              </a:ext>
            </a:extLst>
          </p:cNvPr>
          <p:cNvGrpSpPr/>
          <p:nvPr/>
        </p:nvGrpSpPr>
        <p:grpSpPr>
          <a:xfrm>
            <a:off x="9316720" y="3794996"/>
            <a:ext cx="6093993" cy="947541"/>
            <a:chOff x="3486150" y="1978539"/>
            <a:chExt cx="5737124" cy="947541"/>
          </a:xfrm>
        </p:grpSpPr>
        <p:sp>
          <p:nvSpPr>
            <p:cNvPr id="34" name="Arrow: Pentagon 33">
              <a:extLst>
                <a:ext uri="{FF2B5EF4-FFF2-40B4-BE49-F238E27FC236}">
                  <a16:creationId xmlns:a16="http://schemas.microsoft.com/office/drawing/2014/main" id="{8A73598D-F86D-4FD2-888F-9ABF390734EB}"/>
                </a:ext>
              </a:extLst>
            </p:cNvPr>
            <p:cNvSpPr/>
            <p:nvPr/>
          </p:nvSpPr>
          <p:spPr>
            <a:xfrm flipH="1">
              <a:off x="3486150" y="1978539"/>
              <a:ext cx="5657850" cy="947541"/>
            </a:xfrm>
            <a:prstGeom prst="homePlate">
              <a:avLst/>
            </a:prstGeom>
            <a:solidFill>
              <a:srgbClr val="D4C7B6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b="1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1438BCB-2E0F-4C6C-9387-DEBE2F7D17DA}"/>
                </a:ext>
              </a:extLst>
            </p:cNvPr>
            <p:cNvSpPr/>
            <p:nvPr/>
          </p:nvSpPr>
          <p:spPr>
            <a:xfrm>
              <a:off x="3815687" y="2190699"/>
              <a:ext cx="540758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vi-VN" sz="2800" b="1" dirty="0">
                  <a:ln w="0">
                    <a:solidFill>
                      <a:srgbClr val="CC9900"/>
                    </a:solidFill>
                  </a:ln>
                  <a:solidFill>
                    <a:srgbClr val="8B4202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MẠNG D2D</a:t>
              </a:r>
              <a:endParaRPr lang="en-US" sz="2800" b="1" dirty="0">
                <a:ln w="0">
                  <a:solidFill>
                    <a:srgbClr val="CC9900"/>
                  </a:solidFill>
                </a:ln>
                <a:solidFill>
                  <a:srgbClr val="8B4202"/>
                </a:solidFill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1.23457E-7 L 0.66858 0.0089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437" y="4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48 3.20988E-6 L -0.67534 0.0037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41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6.17284E-7 L 0.66701 -0.00957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51" y="-4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7284E-6 L -0.67378 0.00555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698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514;p62">
            <a:extLst>
              <a:ext uri="{FF2B5EF4-FFF2-40B4-BE49-F238E27FC236}">
                <a16:creationId xmlns:a16="http://schemas.microsoft.com/office/drawing/2014/main" id="{2614E3A3-EC95-42D1-82D9-5D2B298D31B1}"/>
              </a:ext>
            </a:extLst>
          </p:cNvPr>
          <p:cNvSpPr txBox="1">
            <a:spLocks/>
          </p:cNvSpPr>
          <p:nvPr/>
        </p:nvSpPr>
        <p:spPr>
          <a:xfrm>
            <a:off x="0" y="-152471"/>
            <a:ext cx="610866" cy="4509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400" dirty="0">
                <a:latin typeface="Algerian" panose="04020705040A02060702" pitchFamily="82" charset="0"/>
              </a:rPr>
              <a:t>02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2A8138B3-C16B-4806-A102-B321BCE6CF8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2800" y="1241893"/>
            <a:ext cx="4629170" cy="262727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4C6C15F-F6A8-46FB-8C8B-C1B7FB26D607}"/>
              </a:ext>
            </a:extLst>
          </p:cNvPr>
          <p:cNvSpPr txBox="1"/>
          <p:nvPr/>
        </p:nvSpPr>
        <p:spPr>
          <a:xfrm>
            <a:off x="252800" y="3869168"/>
            <a:ext cx="4629170" cy="3790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i="1" dirty="0">
                <a:solidFill>
                  <a:srgbClr val="673201"/>
                </a:solidFill>
                <a:latin typeface="Montserrat" charset="0"/>
                <a:ea typeface="Cambria" panose="02040503050406030204" pitchFamily="18" charset="0"/>
              </a:rPr>
              <a:t>Minh họa khái niệm RIS</a:t>
            </a:r>
          </a:p>
        </p:txBody>
      </p:sp>
      <p:sp>
        <p:nvSpPr>
          <p:cNvPr id="37" name="Wave 36">
            <a:extLst>
              <a:ext uri="{FF2B5EF4-FFF2-40B4-BE49-F238E27FC236}">
                <a16:creationId xmlns:a16="http://schemas.microsoft.com/office/drawing/2014/main" id="{FF99FB3E-D78C-40E6-84CB-951A22F77FA8}"/>
              </a:ext>
            </a:extLst>
          </p:cNvPr>
          <p:cNvSpPr/>
          <p:nvPr/>
        </p:nvSpPr>
        <p:spPr>
          <a:xfrm>
            <a:off x="510916" y="-13855"/>
            <a:ext cx="1892848" cy="284231"/>
          </a:xfrm>
          <a:prstGeom prst="wave">
            <a:avLst>
              <a:gd name="adj1" fmla="val 5697"/>
              <a:gd name="adj2" fmla="val 0"/>
            </a:avLst>
          </a:prstGeom>
          <a:solidFill>
            <a:srgbClr val="D4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Cơ sở lý thuyết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57348CB-CE41-46D7-9C20-468ED998D1AD}"/>
              </a:ext>
            </a:extLst>
          </p:cNvPr>
          <p:cNvSpPr txBox="1"/>
          <p:nvPr/>
        </p:nvSpPr>
        <p:spPr>
          <a:xfrm>
            <a:off x="3027218" y="270376"/>
            <a:ext cx="3089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 sz="1800" dirty="0">
                <a:solidFill>
                  <a:srgbClr val="6732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MẶT PHẢN XẠ THÔNG MINH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2099F64-61C4-409D-8290-38F1D545ACF8}"/>
              </a:ext>
            </a:extLst>
          </p:cNvPr>
          <p:cNvSpPr txBox="1"/>
          <p:nvPr/>
        </p:nvSpPr>
        <p:spPr>
          <a:xfrm>
            <a:off x="5192960" y="1082078"/>
            <a:ext cx="3698240" cy="3262432"/>
          </a:xfrm>
          <a:prstGeom prst="rect">
            <a:avLst/>
          </a:prstGeom>
          <a:noFill/>
          <a:ln w="28575">
            <a:solidFill>
              <a:srgbClr val="8B4202"/>
            </a:solidFill>
            <a:prstDash val="dash"/>
          </a:ln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vi-VN" sz="1600" dirty="0">
                <a:solidFill>
                  <a:srgbClr val="673201"/>
                </a:solidFill>
                <a:latin typeface="Montserrat" charset="0"/>
              </a:rPr>
              <a:t>Điều chỉnh độ phản xạ để tối ưu hóa truyền tải tín hiệu không dây.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vi-VN" sz="1600" dirty="0">
                <a:solidFill>
                  <a:srgbClr val="673201"/>
                </a:solidFill>
                <a:latin typeface="Montserrat" charset="0"/>
              </a:rPr>
              <a:t>Sử dụng điều khiển điện tử, tương tác với sóng radio và cải thiện chất lượng truyền tải không dây.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vi-VN" sz="1600" dirty="0">
                <a:solidFill>
                  <a:srgbClr val="673201"/>
                </a:solidFill>
                <a:latin typeface="Montserrat" charset="0"/>
              </a:rPr>
              <a:t>Tiềm năng cải thiện mạng di động và Wi-Fi trong đô thị, tòa nhà, phương tiện.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vi-VN" sz="1600" dirty="0">
                <a:solidFill>
                  <a:srgbClr val="673201"/>
                </a:solidFill>
                <a:latin typeface="Montserrat" charset="0"/>
              </a:rPr>
              <a:t>Anten, cảm biến và hệ thống điều khiển để tối ưu hóa hiệu suất truyền tải không dây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C1B3BC-3AD6-4A0A-82D6-51C9FCC3973F}"/>
              </a:ext>
            </a:extLst>
          </p:cNvPr>
          <p:cNvSpPr txBox="1"/>
          <p:nvPr/>
        </p:nvSpPr>
        <p:spPr>
          <a:xfrm>
            <a:off x="4426525" y="4835723"/>
            <a:ext cx="290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D09A960-9BB3-4E47-BBE1-3D6570AF448E}" type="slidenum">
              <a:rPr lang="vi-VN" smtClean="0"/>
              <a:t>5</a:t>
            </a:fld>
            <a:endParaRPr lang="vi-VN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514;p62">
            <a:extLst>
              <a:ext uri="{FF2B5EF4-FFF2-40B4-BE49-F238E27FC236}">
                <a16:creationId xmlns:a16="http://schemas.microsoft.com/office/drawing/2014/main" id="{D8A2E08A-C215-4B81-A69E-F296B8228583}"/>
              </a:ext>
            </a:extLst>
          </p:cNvPr>
          <p:cNvSpPr txBox="1">
            <a:spLocks/>
          </p:cNvSpPr>
          <p:nvPr/>
        </p:nvSpPr>
        <p:spPr>
          <a:xfrm>
            <a:off x="0" y="-152471"/>
            <a:ext cx="610866" cy="4509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400" dirty="0">
                <a:latin typeface="Algerian" panose="04020705040A02060702" pitchFamily="82" charset="0"/>
              </a:rPr>
              <a:t>02</a:t>
            </a:r>
          </a:p>
        </p:txBody>
      </p:sp>
      <p:sp>
        <p:nvSpPr>
          <p:cNvPr id="18" name="Wave 17">
            <a:extLst>
              <a:ext uri="{FF2B5EF4-FFF2-40B4-BE49-F238E27FC236}">
                <a16:creationId xmlns:a16="http://schemas.microsoft.com/office/drawing/2014/main" id="{578981B4-7D5C-47FE-B21B-19252CF6A4D7}"/>
              </a:ext>
            </a:extLst>
          </p:cNvPr>
          <p:cNvSpPr/>
          <p:nvPr/>
        </p:nvSpPr>
        <p:spPr>
          <a:xfrm>
            <a:off x="510916" y="-13855"/>
            <a:ext cx="1892848" cy="284231"/>
          </a:xfrm>
          <a:prstGeom prst="wave">
            <a:avLst>
              <a:gd name="adj1" fmla="val 5697"/>
              <a:gd name="adj2" fmla="val 0"/>
            </a:avLst>
          </a:prstGeom>
          <a:solidFill>
            <a:srgbClr val="D4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Cơ sở lý thuyết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1E0EB8-EFB5-4AB2-8B59-C69718ECD33D}"/>
              </a:ext>
            </a:extLst>
          </p:cNvPr>
          <p:cNvSpPr txBox="1"/>
          <p:nvPr/>
        </p:nvSpPr>
        <p:spPr>
          <a:xfrm>
            <a:off x="1813329" y="302260"/>
            <a:ext cx="5517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 sz="1800" dirty="0">
                <a:solidFill>
                  <a:srgbClr val="6732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BẢO MẬT LỚP VẬT LÝ VỚI FULL-DUPLEX JAMMING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60D059-44F8-4C4F-AA8D-CFFCF581B9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53" b="-1"/>
          <a:stretch/>
        </p:blipFill>
        <p:spPr>
          <a:xfrm>
            <a:off x="970280" y="1741066"/>
            <a:ext cx="7203440" cy="209002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C4CFC61-523B-4813-820E-F9206007CDF0}"/>
              </a:ext>
            </a:extLst>
          </p:cNvPr>
          <p:cNvSpPr txBox="1"/>
          <p:nvPr/>
        </p:nvSpPr>
        <p:spPr>
          <a:xfrm>
            <a:off x="970280" y="4010243"/>
            <a:ext cx="72034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</a:pPr>
            <a:r>
              <a:rPr lang="vi-VN" sz="1600" b="0" i="0" dirty="0">
                <a:solidFill>
                  <a:srgbClr val="673201"/>
                </a:solidFill>
                <a:effectLst/>
                <a:latin typeface="Montserrat" charset="0"/>
              </a:rPr>
              <a:t>Full-Duplex Jamming là kỹ thuật tấn công mạng tạo nhiễu và giảm hiệu suất hệ thống truyền thông bằng cách truyền tải tín hiệu đồng thời với tín hiệu gốc.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14D194-F410-4A4C-8252-CD239BD090CF}"/>
              </a:ext>
            </a:extLst>
          </p:cNvPr>
          <p:cNvSpPr txBox="1"/>
          <p:nvPr/>
        </p:nvSpPr>
        <p:spPr>
          <a:xfrm>
            <a:off x="970280" y="944719"/>
            <a:ext cx="72034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</a:pPr>
            <a:r>
              <a:rPr lang="vi-VN" sz="1600" b="0" i="0" dirty="0">
                <a:solidFill>
                  <a:srgbClr val="673201"/>
                </a:solidFill>
                <a:effectLst/>
                <a:latin typeface="Montserrat" charset="0"/>
              </a:rPr>
              <a:t>Bảo mật lớp vật lý nhấn mạnh vào việc ngăn chặn truy cập trái phép và bảo vệ thông tin ở cấp độ vật lý của hạ tầng và thiết bị.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103A1A-F0BB-4E5F-91BC-62BCA21294C2}"/>
              </a:ext>
            </a:extLst>
          </p:cNvPr>
          <p:cNvSpPr txBox="1"/>
          <p:nvPr/>
        </p:nvSpPr>
        <p:spPr>
          <a:xfrm>
            <a:off x="4426525" y="4835723"/>
            <a:ext cx="290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D09A960-9BB3-4E47-BBE1-3D6570AF448E}" type="slidenum">
              <a:rPr lang="vi-VN" smtClean="0"/>
              <a:t>6</a:t>
            </a:fld>
            <a:endParaRPr lang="vi-V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514;p62">
            <a:extLst>
              <a:ext uri="{FF2B5EF4-FFF2-40B4-BE49-F238E27FC236}">
                <a16:creationId xmlns:a16="http://schemas.microsoft.com/office/drawing/2014/main" id="{64BCE6D2-AB24-440A-9112-7DDF6F5113D0}"/>
              </a:ext>
            </a:extLst>
          </p:cNvPr>
          <p:cNvSpPr txBox="1">
            <a:spLocks/>
          </p:cNvSpPr>
          <p:nvPr/>
        </p:nvSpPr>
        <p:spPr>
          <a:xfrm>
            <a:off x="0" y="-152471"/>
            <a:ext cx="610866" cy="4509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400" dirty="0">
                <a:latin typeface="Algerian" panose="04020705040A02060702" pitchFamily="82" charset="0"/>
              </a:rPr>
              <a:t>02</a:t>
            </a:r>
          </a:p>
        </p:txBody>
      </p:sp>
      <p:sp>
        <p:nvSpPr>
          <p:cNvPr id="71" name="Wave 70">
            <a:extLst>
              <a:ext uri="{FF2B5EF4-FFF2-40B4-BE49-F238E27FC236}">
                <a16:creationId xmlns:a16="http://schemas.microsoft.com/office/drawing/2014/main" id="{B3BB638E-93CE-4F66-A929-A80B74AEC60C}"/>
              </a:ext>
            </a:extLst>
          </p:cNvPr>
          <p:cNvSpPr/>
          <p:nvPr/>
        </p:nvSpPr>
        <p:spPr>
          <a:xfrm>
            <a:off x="510916" y="-13855"/>
            <a:ext cx="1892848" cy="284231"/>
          </a:xfrm>
          <a:prstGeom prst="wave">
            <a:avLst>
              <a:gd name="adj1" fmla="val 5697"/>
              <a:gd name="adj2" fmla="val 0"/>
            </a:avLst>
          </a:prstGeom>
          <a:solidFill>
            <a:srgbClr val="D4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Cơ sở lý thuyết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F0C7FC4-00CD-4945-B8E9-9BEDC2EA4A41}"/>
              </a:ext>
            </a:extLst>
          </p:cNvPr>
          <p:cNvSpPr txBox="1"/>
          <p:nvPr/>
        </p:nvSpPr>
        <p:spPr>
          <a:xfrm>
            <a:off x="3385704" y="297169"/>
            <a:ext cx="23725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 sz="1800" dirty="0">
                <a:solidFill>
                  <a:srgbClr val="6732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MẠNG DẠNG NỀN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0F27A21-67B1-4263-9A43-1911CD1C381F}"/>
              </a:ext>
            </a:extLst>
          </p:cNvPr>
          <p:cNvSpPr txBox="1"/>
          <p:nvPr/>
        </p:nvSpPr>
        <p:spPr>
          <a:xfrm>
            <a:off x="264793" y="805076"/>
            <a:ext cx="414464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</a:pPr>
            <a:r>
              <a:rPr lang="vi-VN" sz="1600" dirty="0">
                <a:solidFill>
                  <a:srgbClr val="673201"/>
                </a:solidFill>
                <a:latin typeface="Montserrat" charset="0"/>
              </a:rPr>
              <a:t>T</a:t>
            </a:r>
            <a:r>
              <a:rPr lang="vi-VN" sz="1600" b="0" i="0" dirty="0">
                <a:solidFill>
                  <a:srgbClr val="673201"/>
                </a:solidFill>
                <a:effectLst/>
                <a:latin typeface="Montserrat" charset="0"/>
              </a:rPr>
              <a:t>ận dụng khoảng trống tần số không sử dụng để tối ưu hóa truyền thông và giảm xung đột tín hiệu.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0ADF232-A360-4E2F-B090-5102ABE021D1}"/>
              </a:ext>
            </a:extLst>
          </p:cNvPr>
          <p:cNvSpPr txBox="1"/>
          <p:nvPr/>
        </p:nvSpPr>
        <p:spPr>
          <a:xfrm>
            <a:off x="4724402" y="764748"/>
            <a:ext cx="42468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</a:pPr>
            <a:r>
              <a:rPr lang="vi-VN" sz="1600" b="0" i="0" dirty="0">
                <a:solidFill>
                  <a:srgbClr val="673201"/>
                </a:solidFill>
                <a:effectLst/>
                <a:latin typeface="Montserrat" charset="0"/>
              </a:rPr>
              <a:t>Giảm phụ thuộc vào cơ sở hạ tầng, tăng hiệu suất kết nối trực tiếp giữa các thiết bị trong môi trường mật độ cao.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771815E6-DC1F-47D6-9DB0-B3358B37FB0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74952" y="1786206"/>
            <a:ext cx="4144647" cy="2520846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01A1F0B7-6B45-44D7-B648-610D8F567A4E}"/>
              </a:ext>
            </a:extLst>
          </p:cNvPr>
          <p:cNvSpPr txBox="1"/>
          <p:nvPr/>
        </p:nvSpPr>
        <p:spPr>
          <a:xfrm>
            <a:off x="95233" y="4244816"/>
            <a:ext cx="46291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 i="1" dirty="0">
                <a:solidFill>
                  <a:srgbClr val="673201"/>
                </a:solidFill>
                <a:latin typeface="Montserrat" charset="0"/>
                <a:ea typeface="Cambria" panose="02040503050406030204" pitchFamily="18" charset="0"/>
              </a:rPr>
              <a:t>Chia sẻ phổ tần </a:t>
            </a:r>
          </a:p>
          <a:p>
            <a:pPr algn="ctr"/>
            <a:r>
              <a:rPr lang="vi-VN" i="1" dirty="0">
                <a:solidFill>
                  <a:srgbClr val="673201"/>
                </a:solidFill>
                <a:latin typeface="Montserrat" charset="0"/>
                <a:ea typeface="Cambria" panose="02040503050406030204" pitchFamily="18" charset="0"/>
              </a:rPr>
              <a:t>trong mạng nền vô tuyến nhận thức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2D8076B-83BE-4644-984E-2097AD38B88E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4571998" y="805075"/>
            <a:ext cx="2" cy="4030648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>
            <a:extLst>
              <a:ext uri="{FF2B5EF4-FFF2-40B4-BE49-F238E27FC236}">
                <a16:creationId xmlns:a16="http://schemas.microsoft.com/office/drawing/2014/main" id="{B8E63AEC-CDE0-4A0C-ABE4-675DA66B682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724402" y="1786206"/>
            <a:ext cx="4144629" cy="2520846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2654838D-0C87-43FC-9A1C-F02A691D992E}"/>
              </a:ext>
            </a:extLst>
          </p:cNvPr>
          <p:cNvSpPr txBox="1"/>
          <p:nvPr/>
        </p:nvSpPr>
        <p:spPr>
          <a:xfrm>
            <a:off x="4572000" y="4356348"/>
            <a:ext cx="42970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 i="1" dirty="0">
                <a:solidFill>
                  <a:srgbClr val="673201"/>
                </a:solidFill>
                <a:latin typeface="Montserrat" charset="0"/>
                <a:ea typeface="Cambria" panose="02040503050406030204" pitchFamily="18" charset="0"/>
              </a:rPr>
              <a:t>Chia sẻ phổ tần </a:t>
            </a:r>
          </a:p>
          <a:p>
            <a:pPr algn="ctr"/>
            <a:r>
              <a:rPr lang="vi-VN" i="1" dirty="0">
                <a:solidFill>
                  <a:srgbClr val="673201"/>
                </a:solidFill>
                <a:latin typeface="Montserrat" charset="0"/>
                <a:ea typeface="Cambria" panose="02040503050406030204" pitchFamily="18" charset="0"/>
              </a:rPr>
              <a:t>trong mạng D2D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FD76DB-878D-4AFC-8F78-A7BF930C7A58}"/>
              </a:ext>
            </a:extLst>
          </p:cNvPr>
          <p:cNvSpPr txBox="1"/>
          <p:nvPr/>
        </p:nvSpPr>
        <p:spPr>
          <a:xfrm>
            <a:off x="4426525" y="4835723"/>
            <a:ext cx="290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D09A960-9BB3-4E47-BBE1-3D6570AF448E}" type="slidenum">
              <a:rPr lang="vi-VN" smtClean="0"/>
              <a:t>7</a:t>
            </a:fld>
            <a:endParaRPr lang="vi-V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514;p62">
            <a:extLst>
              <a:ext uri="{FF2B5EF4-FFF2-40B4-BE49-F238E27FC236}">
                <a16:creationId xmlns:a16="http://schemas.microsoft.com/office/drawing/2014/main" id="{47DFD5F9-4F69-4087-A3EC-D3D960C6028E}"/>
              </a:ext>
            </a:extLst>
          </p:cNvPr>
          <p:cNvSpPr txBox="1">
            <a:spLocks/>
          </p:cNvSpPr>
          <p:nvPr/>
        </p:nvSpPr>
        <p:spPr>
          <a:xfrm>
            <a:off x="0" y="-152471"/>
            <a:ext cx="610866" cy="4509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400" dirty="0">
                <a:latin typeface="Algerian" panose="04020705040A02060702" pitchFamily="82" charset="0"/>
              </a:rPr>
              <a:t>02</a:t>
            </a:r>
          </a:p>
        </p:txBody>
      </p:sp>
      <p:sp>
        <p:nvSpPr>
          <p:cNvPr id="36" name="Wave 35">
            <a:extLst>
              <a:ext uri="{FF2B5EF4-FFF2-40B4-BE49-F238E27FC236}">
                <a16:creationId xmlns:a16="http://schemas.microsoft.com/office/drawing/2014/main" id="{F85B3C5A-D22F-47D0-B0E7-6E3F39040325}"/>
              </a:ext>
            </a:extLst>
          </p:cNvPr>
          <p:cNvSpPr/>
          <p:nvPr/>
        </p:nvSpPr>
        <p:spPr>
          <a:xfrm>
            <a:off x="510916" y="-13855"/>
            <a:ext cx="1892848" cy="284231"/>
          </a:xfrm>
          <a:prstGeom prst="wave">
            <a:avLst>
              <a:gd name="adj1" fmla="val 5697"/>
              <a:gd name="adj2" fmla="val 0"/>
            </a:avLst>
          </a:prstGeom>
          <a:solidFill>
            <a:srgbClr val="D4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Cơ sở lý thuyết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5F56FDF-0029-4F47-A364-73C940F7CB9F}"/>
              </a:ext>
            </a:extLst>
          </p:cNvPr>
          <p:cNvSpPr txBox="1"/>
          <p:nvPr/>
        </p:nvSpPr>
        <p:spPr>
          <a:xfrm>
            <a:off x="3385704" y="297169"/>
            <a:ext cx="23725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 sz="1800" dirty="0">
                <a:solidFill>
                  <a:srgbClr val="6732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MẠNG D2D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114061-FC4A-4339-9CB4-0D8E622642BA}"/>
              </a:ext>
            </a:extLst>
          </p:cNvPr>
          <p:cNvSpPr txBox="1"/>
          <p:nvPr/>
        </p:nvSpPr>
        <p:spPr>
          <a:xfrm>
            <a:off x="233440" y="3704134"/>
            <a:ext cx="86771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vi-VN" sz="1600" dirty="0">
                <a:solidFill>
                  <a:srgbClr val="673201"/>
                </a:solidFill>
                <a:latin typeface="Montserrat" charset="0"/>
              </a:rPr>
              <a:t>K</a:t>
            </a:r>
            <a:r>
              <a:rPr lang="vi-VN" sz="1600" b="0" i="0" dirty="0">
                <a:solidFill>
                  <a:srgbClr val="673201"/>
                </a:solidFill>
                <a:effectLst/>
                <a:latin typeface="Montserrat" charset="0"/>
              </a:rPr>
              <a:t>ết nối trực tiếp giữa thiết bị di động, loại bỏ trung tâm điều khiển, tối ưu hóa hiệu suất mạng thông qua truyền thông trực tiếp</a:t>
            </a:r>
            <a:endParaRPr lang="vi-VN" sz="1600" dirty="0">
              <a:solidFill>
                <a:srgbClr val="673201"/>
              </a:solidFill>
              <a:latin typeface="Montserrat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010CCE-3037-4BF1-87B8-FFF0056DAE44}"/>
              </a:ext>
            </a:extLst>
          </p:cNvPr>
          <p:cNvSpPr txBox="1"/>
          <p:nvPr/>
        </p:nvSpPr>
        <p:spPr>
          <a:xfrm>
            <a:off x="233441" y="4238109"/>
            <a:ext cx="80571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vi-VN" sz="1600" dirty="0">
                <a:solidFill>
                  <a:srgbClr val="673201"/>
                </a:solidFill>
                <a:latin typeface="Montserrat" charset="0"/>
              </a:rPr>
              <a:t>Hai chế độ chính - trực tiếp và thông qua cơ sở hạ tầng mạng di động - cung cấp lựa chọn linh hoạt cho việc quản lý tài nguyên và giảm độ trễ.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EAC4A22-B2DD-4DB5-8CF8-BE495F0FC1B7}"/>
              </a:ext>
            </a:extLst>
          </p:cNvPr>
          <p:cNvSpPr txBox="1"/>
          <p:nvPr/>
        </p:nvSpPr>
        <p:spPr>
          <a:xfrm>
            <a:off x="6328811" y="1427779"/>
            <a:ext cx="253007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vi-VN" sz="1600" dirty="0">
                <a:solidFill>
                  <a:srgbClr val="673201"/>
                </a:solidFill>
                <a:latin typeface="Montserrat" charset="0"/>
              </a:rPr>
              <a:t>Thiết bị người dùng (</a:t>
            </a:r>
            <a:r>
              <a:rPr lang="en-US" sz="1600" dirty="0">
                <a:solidFill>
                  <a:srgbClr val="673201"/>
                </a:solidFill>
                <a:latin typeface="Montserrat" charset="0"/>
              </a:rPr>
              <a:t>User Equipment)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vi-VN" sz="1600" dirty="0">
                <a:solidFill>
                  <a:srgbClr val="673201"/>
                </a:solidFill>
                <a:latin typeface="Montserrat" charset="0"/>
              </a:rPr>
              <a:t>Trạm cơ sở (</a:t>
            </a:r>
            <a:r>
              <a:rPr lang="en-US" sz="1600" dirty="0">
                <a:solidFill>
                  <a:srgbClr val="673201"/>
                </a:solidFill>
                <a:latin typeface="Montserrat" charset="0"/>
              </a:rPr>
              <a:t>Base Stations)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vi-VN" sz="1600" dirty="0">
                <a:solidFill>
                  <a:srgbClr val="673201"/>
                </a:solidFill>
                <a:latin typeface="Montserrat" charset="0"/>
              </a:rPr>
              <a:t>Nút chuyển tiếp (</a:t>
            </a:r>
            <a:r>
              <a:rPr lang="en-US" sz="1600" dirty="0">
                <a:solidFill>
                  <a:srgbClr val="673201"/>
                </a:solidFill>
                <a:latin typeface="Montserrat" charset="0"/>
              </a:rPr>
              <a:t>Relay Nodes )</a:t>
            </a:r>
            <a:endParaRPr lang="vi-VN" sz="1600" dirty="0">
              <a:solidFill>
                <a:srgbClr val="673201"/>
              </a:solidFill>
              <a:latin typeface="Montserrat" charset="0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6BA9C9DD-9A9B-4130-9780-86CED1A602C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85112" y="763219"/>
            <a:ext cx="5729607" cy="2553999"/>
          </a:xfrm>
          <a:prstGeom prst="rect">
            <a:avLst/>
          </a:prstGeom>
        </p:spPr>
      </p:pic>
      <p:sp>
        <p:nvSpPr>
          <p:cNvPr id="45" name="Wave 44">
            <a:extLst>
              <a:ext uri="{FF2B5EF4-FFF2-40B4-BE49-F238E27FC236}">
                <a16:creationId xmlns:a16="http://schemas.microsoft.com/office/drawing/2014/main" id="{7E1EF966-B4C9-4CF6-8665-EA85094D11E1}"/>
              </a:ext>
            </a:extLst>
          </p:cNvPr>
          <p:cNvSpPr/>
          <p:nvPr/>
        </p:nvSpPr>
        <p:spPr>
          <a:xfrm>
            <a:off x="790388" y="5502247"/>
            <a:ext cx="1791361" cy="870044"/>
          </a:xfrm>
          <a:prstGeom prst="wave">
            <a:avLst>
              <a:gd name="adj1" fmla="val 5697"/>
              <a:gd name="adj2" fmla="val 0"/>
            </a:avLst>
          </a:prstGeom>
          <a:solidFill>
            <a:srgbClr val="D4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Mô hình hệ thống</a:t>
            </a:r>
          </a:p>
        </p:txBody>
      </p:sp>
      <p:sp>
        <p:nvSpPr>
          <p:cNvPr id="46" name="Google Shape;514;p62">
            <a:extLst>
              <a:ext uri="{FF2B5EF4-FFF2-40B4-BE49-F238E27FC236}">
                <a16:creationId xmlns:a16="http://schemas.microsoft.com/office/drawing/2014/main" id="{8F071958-31EA-472F-913F-135969363232}"/>
              </a:ext>
            </a:extLst>
          </p:cNvPr>
          <p:cNvSpPr txBox="1">
            <a:spLocks/>
          </p:cNvSpPr>
          <p:nvPr/>
        </p:nvSpPr>
        <p:spPr>
          <a:xfrm>
            <a:off x="1373348" y="5276787"/>
            <a:ext cx="610866" cy="4509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vi-VN" sz="2400" dirty="0">
                <a:latin typeface="Algerian" panose="04020705040A02060702" pitchFamily="82" charset="0"/>
              </a:rPr>
              <a:t>03</a:t>
            </a:r>
            <a:endParaRPr lang="en" sz="2400" dirty="0">
              <a:latin typeface="Algerian" panose="04020705040A02060702" pitchFamily="8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4D4911-1C1D-4B2A-8530-288F88CDBC09}"/>
              </a:ext>
            </a:extLst>
          </p:cNvPr>
          <p:cNvSpPr txBox="1"/>
          <p:nvPr/>
        </p:nvSpPr>
        <p:spPr>
          <a:xfrm>
            <a:off x="4426525" y="4835723"/>
            <a:ext cx="290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D09A960-9BB3-4E47-BBE1-3D6570AF448E}" type="slidenum">
              <a:rPr lang="vi-VN" smtClean="0"/>
              <a:t>8</a:t>
            </a:fld>
            <a:endParaRPr lang="vi-V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199087F-DEEC-4DB4-B899-9F45542D62B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441539" y="286556"/>
            <a:ext cx="3925326" cy="4578338"/>
          </a:xfrm>
          <a:prstGeom prst="rect">
            <a:avLst/>
          </a:prstGeom>
        </p:spPr>
      </p:pic>
      <p:sp>
        <p:nvSpPr>
          <p:cNvPr id="10" name="Wave 9">
            <a:extLst>
              <a:ext uri="{FF2B5EF4-FFF2-40B4-BE49-F238E27FC236}">
                <a16:creationId xmlns:a16="http://schemas.microsoft.com/office/drawing/2014/main" id="{24F2D4B1-B55D-4D03-B783-7967B16A7E86}"/>
              </a:ext>
            </a:extLst>
          </p:cNvPr>
          <p:cNvSpPr/>
          <p:nvPr/>
        </p:nvSpPr>
        <p:spPr>
          <a:xfrm>
            <a:off x="790388" y="122967"/>
            <a:ext cx="1791361" cy="870044"/>
          </a:xfrm>
          <a:prstGeom prst="wave">
            <a:avLst>
              <a:gd name="adj1" fmla="val 5697"/>
              <a:gd name="adj2" fmla="val 0"/>
            </a:avLst>
          </a:prstGeom>
          <a:solidFill>
            <a:srgbClr val="D4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Mô hình hệ thống</a:t>
            </a:r>
          </a:p>
        </p:txBody>
      </p:sp>
      <p:sp>
        <p:nvSpPr>
          <p:cNvPr id="11" name="Google Shape;514;p62">
            <a:extLst>
              <a:ext uri="{FF2B5EF4-FFF2-40B4-BE49-F238E27FC236}">
                <a16:creationId xmlns:a16="http://schemas.microsoft.com/office/drawing/2014/main" id="{71D3C0CF-AAB2-44AB-8BE6-795C0285D7CE}"/>
              </a:ext>
            </a:extLst>
          </p:cNvPr>
          <p:cNvSpPr txBox="1">
            <a:spLocks/>
          </p:cNvSpPr>
          <p:nvPr/>
        </p:nvSpPr>
        <p:spPr>
          <a:xfrm>
            <a:off x="1373348" y="-102493"/>
            <a:ext cx="610866" cy="4509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vi-VN" sz="2400" dirty="0">
                <a:latin typeface="Algerian" panose="04020705040A02060702" pitchFamily="82" charset="0"/>
              </a:rPr>
              <a:t>03</a:t>
            </a:r>
            <a:endParaRPr lang="en" sz="2400" dirty="0">
              <a:latin typeface="Algerian" panose="04020705040A020607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68C95A-4FD7-4FB9-BAF4-17ADAEFA0F73}"/>
              </a:ext>
            </a:extLst>
          </p:cNvPr>
          <p:cNvSpPr txBox="1"/>
          <p:nvPr/>
        </p:nvSpPr>
        <p:spPr>
          <a:xfrm>
            <a:off x="4426525" y="4835723"/>
            <a:ext cx="290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D09A960-9BB3-4E47-BBE1-3D6570AF448E}" type="slidenum">
              <a:rPr lang="vi-VN" smtClean="0"/>
              <a:t>9</a:t>
            </a:fld>
            <a:endParaRPr lang="vi-VN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1586</Words>
  <Application>Microsoft Office PowerPoint</Application>
  <PresentationFormat>On-screen Show (16:9)</PresentationFormat>
  <Paragraphs>165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Algerian</vt:lpstr>
      <vt:lpstr>Vidaloka</vt:lpstr>
      <vt:lpstr>Cambria</vt:lpstr>
      <vt:lpstr>Crimson Text</vt:lpstr>
      <vt:lpstr>Montserrat</vt:lpstr>
      <vt:lpstr>Cambria Math</vt:lpstr>
      <vt:lpstr>Arial</vt:lpstr>
      <vt:lpstr>Merriweather Light</vt:lpstr>
      <vt:lpstr>Minimalist Business Slides XL by Slidesgo</vt:lpstr>
      <vt:lpstr>Báo cáo  BẢO MẬT LỚP VẬT LÝ HỖ TRỢ BỞI RIS  VỚI GÂY NHIỄU SONG CÔNG TOÀN PHẦN  TRONG MẠNG D2D UNDERLAY</vt:lpstr>
      <vt:lpstr>02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 Business Slides</dc:title>
  <cp:lastModifiedBy>Bảo Tính</cp:lastModifiedBy>
  <cp:revision>34</cp:revision>
  <dcterms:modified xsi:type="dcterms:W3CDTF">2023-12-28T10:51:03Z</dcterms:modified>
</cp:coreProperties>
</file>