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61" r:id="rId4"/>
    <p:sldId id="262" r:id="rId5"/>
    <p:sldId id="272" r:id="rId6"/>
    <p:sldId id="263" r:id="rId7"/>
    <p:sldId id="273" r:id="rId8"/>
    <p:sldId id="264" r:id="rId9"/>
    <p:sldId id="265" r:id="rId10"/>
    <p:sldId id="288" r:id="rId11"/>
    <p:sldId id="274" r:id="rId12"/>
    <p:sldId id="266" r:id="rId13"/>
    <p:sldId id="289" r:id="rId14"/>
    <p:sldId id="267" r:id="rId15"/>
    <p:sldId id="268" r:id="rId16"/>
    <p:sldId id="276" r:id="rId17"/>
    <p:sldId id="269" r:id="rId18"/>
    <p:sldId id="277" r:id="rId19"/>
    <p:sldId id="290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7/4/12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7/4/12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Class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UI - </a:t>
            </a:r>
            <a:r>
              <a:rPr lang="en-US" dirty="0" smtClean="0"/>
              <a:t>Interactions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droppable(</a:t>
            </a:r>
            <a:r>
              <a:rPr lang="en-US" dirty="0"/>
              <a:t>{ </a:t>
            </a:r>
            <a:r>
              <a:rPr lang="en-US" dirty="0" smtClean="0"/>
              <a:t>tolerance</a:t>
            </a:r>
            <a:r>
              <a:rPr lang="en-US" dirty="0" smtClean="0"/>
              <a:t> </a:t>
            </a:r>
            <a:r>
              <a:rPr lang="en-US" dirty="0"/>
              <a:t>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Fit – When a </a:t>
            </a:r>
            <a:r>
              <a:rPr lang="en-US" dirty="0" err="1" smtClean="0"/>
              <a:t>draggable</a:t>
            </a:r>
            <a:r>
              <a:rPr lang="en-US" dirty="0" smtClean="0"/>
              <a:t> element overlaps the droppable entirely</a:t>
            </a:r>
            <a:endParaRPr lang="en-US" dirty="0"/>
          </a:p>
          <a:p>
            <a:r>
              <a:rPr lang="en-US" dirty="0" smtClean="0"/>
              <a:t>Intersect – When a </a:t>
            </a:r>
            <a:r>
              <a:rPr lang="en-US" dirty="0" err="1" smtClean="0"/>
              <a:t>draggable</a:t>
            </a:r>
            <a:r>
              <a:rPr lang="en-US" dirty="0" smtClean="0"/>
              <a:t> element overlaps the droppable at least 50%</a:t>
            </a:r>
            <a:endParaRPr lang="en-US" dirty="0"/>
          </a:p>
          <a:p>
            <a:r>
              <a:rPr lang="en-US" dirty="0" smtClean="0"/>
              <a:t>Pointer – When a mouse pointer overlaps the droppable</a:t>
            </a:r>
            <a:endParaRPr lang="en-US" dirty="0"/>
          </a:p>
          <a:p>
            <a:r>
              <a:rPr lang="en-US" dirty="0" smtClean="0"/>
              <a:t>Touch – When a </a:t>
            </a:r>
            <a:r>
              <a:rPr lang="en-US" dirty="0" err="1" smtClean="0"/>
              <a:t>draggable</a:t>
            </a:r>
            <a:r>
              <a:rPr lang="en-US" dirty="0" smtClean="0"/>
              <a:t> element overlaps the droppable any amount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/demos/droppable/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1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Droppable </a:t>
            </a:r>
            <a:r>
              <a:rPr lang="en-US" dirty="0" smtClean="0"/>
              <a:t>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over </a:t>
            </a:r>
            <a:r>
              <a:rPr lang="en-US" dirty="0" smtClean="0"/>
              <a:t>– </a:t>
            </a:r>
            <a:r>
              <a:rPr lang="en-US" dirty="0" smtClean="0"/>
              <a:t>When a </a:t>
            </a:r>
            <a:r>
              <a:rPr lang="en-US" dirty="0" err="1" smtClean="0"/>
              <a:t>draggable</a:t>
            </a:r>
            <a:r>
              <a:rPr lang="en-US" dirty="0" smtClean="0"/>
              <a:t> element is dragged over a </a:t>
            </a:r>
            <a:r>
              <a:rPr lang="en-US" dirty="0"/>
              <a:t>droppable element, this is triggered</a:t>
            </a:r>
            <a:endParaRPr lang="en-US" dirty="0" smtClean="0"/>
          </a:p>
          <a:p>
            <a:r>
              <a:rPr lang="en-US" dirty="0" smtClean="0"/>
              <a:t>out – When a </a:t>
            </a:r>
            <a:r>
              <a:rPr lang="en-US" dirty="0" err="1" smtClean="0"/>
              <a:t>draggable</a:t>
            </a:r>
            <a:r>
              <a:rPr lang="en-US" dirty="0" smtClean="0"/>
              <a:t> element is dragged out of a droppable element, this is triggered</a:t>
            </a:r>
          </a:p>
          <a:p>
            <a:r>
              <a:rPr lang="en-US" dirty="0" smtClean="0"/>
              <a:t>drop – When a </a:t>
            </a:r>
            <a:r>
              <a:rPr lang="en-US" dirty="0" err="1" smtClean="0"/>
              <a:t>draggable</a:t>
            </a:r>
            <a:r>
              <a:rPr lang="en-US" dirty="0" smtClean="0"/>
              <a:t> element is dropped into a droppable element, this is triggered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Methods</a:t>
            </a:r>
            <a:r>
              <a:rPr lang="en-US" dirty="0" smtClean="0"/>
              <a:t>: destroy, disable, etc…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/demos/droppable/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8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droppable(</a:t>
            </a:r>
            <a:r>
              <a:rPr lang="en-US" dirty="0" smtClean="0"/>
              <a:t>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div class=“</a:t>
            </a:r>
            <a:r>
              <a:rPr lang="en-US" sz="2400" dirty="0" err="1"/>
              <a:t>draggable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   &lt;p&gt;Drag me around!&lt;/p&gt;</a:t>
            </a:r>
          </a:p>
          <a:p>
            <a:pPr marL="0" indent="0">
              <a:buNone/>
            </a:pPr>
            <a:r>
              <a:rPr lang="en-US" sz="2400" dirty="0"/>
              <a:t>  &lt;/div&gt;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div class=“</a:t>
            </a:r>
            <a:r>
              <a:rPr lang="en-US" sz="2400" dirty="0" smtClean="0"/>
              <a:t>droppable”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&lt;p&gt;Drag me around!&lt;/p&gt;</a:t>
            </a:r>
          </a:p>
          <a:p>
            <a:pPr marL="0" indent="0">
              <a:buNone/>
            </a:pPr>
            <a:r>
              <a:rPr lang="en-US" sz="2400" dirty="0"/>
              <a:t>  &lt;/div&gt;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$(‘.</a:t>
            </a:r>
            <a:r>
              <a:rPr lang="en-US" sz="2000" dirty="0" err="1"/>
              <a:t>draggable</a:t>
            </a:r>
            <a:r>
              <a:rPr lang="en-US" sz="2000" dirty="0"/>
              <a:t>’).</a:t>
            </a:r>
            <a:r>
              <a:rPr lang="en-US" sz="2000" dirty="0" err="1"/>
              <a:t>draggable</a:t>
            </a:r>
            <a:r>
              <a:rPr lang="en-US" sz="2000" dirty="0"/>
              <a:t>({</a:t>
            </a:r>
          </a:p>
          <a:p>
            <a:pPr marL="0" indent="0">
              <a:buNone/>
            </a:pPr>
            <a:r>
              <a:rPr lang="en-US" sz="2000" dirty="0"/>
              <a:t>  snap: </a:t>
            </a:r>
            <a:r>
              <a:rPr lang="en-US" sz="2000" dirty="0" smtClean="0"/>
              <a:t>true,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scope: ‘example’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})</a:t>
            </a: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$</a:t>
            </a:r>
            <a:r>
              <a:rPr lang="en-US" sz="2000" dirty="0" smtClean="0"/>
              <a:t>(‘</a:t>
            </a:r>
            <a:r>
              <a:rPr lang="en-US" sz="2000" dirty="0" smtClean="0"/>
              <a:t>.</a:t>
            </a:r>
            <a:r>
              <a:rPr lang="en-US" sz="2000" dirty="0" smtClean="0"/>
              <a:t>droppable</a:t>
            </a:r>
            <a:r>
              <a:rPr lang="en-US" sz="2000" dirty="0" smtClean="0"/>
              <a:t>’</a:t>
            </a:r>
            <a:r>
              <a:rPr lang="en-US" sz="2000" dirty="0" smtClean="0"/>
              <a:t>)</a:t>
            </a:r>
            <a:r>
              <a:rPr lang="en-US" sz="2000" dirty="0" smtClean="0"/>
              <a:t>.droppable(</a:t>
            </a:r>
            <a:r>
              <a:rPr lang="en-US" sz="20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scope: </a:t>
            </a:r>
            <a:r>
              <a:rPr lang="en-US" sz="2000" dirty="0" smtClean="0"/>
              <a:t>‘example’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988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Droppable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div class=“</a:t>
            </a:r>
            <a:r>
              <a:rPr lang="en-US" sz="2400" dirty="0" err="1"/>
              <a:t>draggable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r>
              <a:rPr lang="en-US" sz="2400" dirty="0"/>
              <a:t>   &lt;p&gt;Drag me around!&lt;/p&gt;</a:t>
            </a:r>
          </a:p>
          <a:p>
            <a:pPr marL="0" indent="0">
              <a:buNone/>
            </a:pPr>
            <a:r>
              <a:rPr lang="en-US" sz="2400" dirty="0"/>
              <a:t>  &lt;/div&gt;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div class=“</a:t>
            </a:r>
            <a:r>
              <a:rPr lang="en-US" sz="2400" dirty="0" smtClean="0"/>
              <a:t>droppable”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&lt;p&gt;Drag me around!&lt;/p&gt;</a:t>
            </a:r>
          </a:p>
          <a:p>
            <a:pPr marL="0" indent="0">
              <a:buNone/>
            </a:pPr>
            <a:r>
              <a:rPr lang="en-US" sz="2400" dirty="0"/>
              <a:t>  &lt;/div&gt;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$(‘.</a:t>
            </a:r>
            <a:r>
              <a:rPr lang="en-US" sz="2000" dirty="0" err="1"/>
              <a:t>draggable</a:t>
            </a:r>
            <a:r>
              <a:rPr lang="en-US" sz="2000" dirty="0"/>
              <a:t>’).</a:t>
            </a:r>
            <a:r>
              <a:rPr lang="en-US" sz="2000" dirty="0" err="1"/>
              <a:t>draggable</a:t>
            </a:r>
            <a:r>
              <a:rPr lang="en-US" sz="2000" dirty="0"/>
              <a:t>({</a:t>
            </a:r>
          </a:p>
          <a:p>
            <a:pPr marL="0" indent="0">
              <a:buNone/>
            </a:pPr>
            <a:r>
              <a:rPr lang="en-US" sz="2000" dirty="0"/>
              <a:t>  snap: </a:t>
            </a:r>
            <a:r>
              <a:rPr lang="en-US" sz="2000" dirty="0" smtClean="0"/>
              <a:t>true,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scope: ‘example’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})</a:t>
            </a: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$</a:t>
            </a:r>
            <a:r>
              <a:rPr lang="en-US" sz="2000" dirty="0" smtClean="0"/>
              <a:t>(‘</a:t>
            </a:r>
            <a:r>
              <a:rPr lang="en-US" sz="2000" dirty="0" smtClean="0"/>
              <a:t>.</a:t>
            </a:r>
            <a:r>
              <a:rPr lang="en-US" sz="2000" dirty="0" smtClean="0"/>
              <a:t>droppable</a:t>
            </a:r>
            <a:r>
              <a:rPr lang="en-US" sz="2000" dirty="0" smtClean="0"/>
              <a:t>’</a:t>
            </a:r>
            <a:r>
              <a:rPr lang="en-US" sz="2000" dirty="0" smtClean="0"/>
              <a:t>)</a:t>
            </a:r>
            <a:r>
              <a:rPr lang="en-US" sz="2000" dirty="0" smtClean="0"/>
              <a:t>.droppable(</a:t>
            </a:r>
            <a:r>
              <a:rPr lang="en-US" sz="20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scope: </a:t>
            </a:r>
            <a:r>
              <a:rPr lang="en-US" sz="2000" dirty="0" smtClean="0"/>
              <a:t>‘example’,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drop: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console.log</a:t>
            </a:r>
            <a:r>
              <a:rPr lang="en-US" sz="2000" dirty="0" smtClean="0"/>
              <a:t>(“Elvis has landed.”);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611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Gives you the capability </a:t>
            </a:r>
            <a:r>
              <a:rPr lang="en-US" dirty="0" smtClean="0"/>
              <a:t>to </a:t>
            </a:r>
            <a:r>
              <a:rPr lang="en-US" dirty="0" smtClean="0"/>
              <a:t>sort lists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Creates </a:t>
            </a:r>
            <a:r>
              <a:rPr lang="en-US" dirty="0" smtClean="0"/>
              <a:t>sortable list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smtClean="0"/>
              <a:t>(selector)</a:t>
            </a:r>
            <a:r>
              <a:rPr lang="en-US" dirty="0" smtClean="0"/>
              <a:t>.</a:t>
            </a:r>
            <a:r>
              <a:rPr lang="en-US" dirty="0" smtClean="0"/>
              <a:t>sortable</a:t>
            </a:r>
            <a:r>
              <a:rPr lang="en-US" dirty="0" smtClean="0"/>
              <a:t>(</a:t>
            </a:r>
            <a:r>
              <a:rPr lang="en-US" dirty="0" smtClean="0"/>
              <a:t>{ settings })</a:t>
            </a:r>
          </a:p>
        </p:txBody>
      </p:sp>
    </p:spTree>
    <p:extLst>
      <p:ext uri="{BB962C8B-B14F-4D97-AF65-F5344CB8AC3E}">
        <p14:creationId xmlns:p14="http://schemas.microsoft.com/office/powerpoint/2010/main" val="320308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sortable</a:t>
            </a:r>
            <a:r>
              <a:rPr lang="en-US" dirty="0" smtClean="0"/>
              <a:t>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axis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defines which axis the sortable elements can be sorted (‘x’/’y’)</a:t>
            </a:r>
            <a:endParaRPr lang="en-US" dirty="0" smtClean="0"/>
          </a:p>
          <a:p>
            <a:r>
              <a:rPr lang="en-US" dirty="0" smtClean="0"/>
              <a:t>items</a:t>
            </a:r>
            <a:r>
              <a:rPr lang="en-US" dirty="0" smtClean="0"/>
              <a:t> – specifies which items in your list will be sortable ( selector )</a:t>
            </a:r>
            <a:endParaRPr lang="en-US" dirty="0" smtClean="0"/>
          </a:p>
          <a:p>
            <a:r>
              <a:rPr lang="en-US" dirty="0" smtClean="0"/>
              <a:t>tolerance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how the reordering behaves </a:t>
            </a:r>
            <a:r>
              <a:rPr lang="en-US" dirty="0" smtClean="0"/>
              <a:t>( </a:t>
            </a:r>
            <a:r>
              <a:rPr lang="en-US" dirty="0" smtClean="0"/>
              <a:t>intersect/pointer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/demos/sortable/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6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Sortable Events</a:t>
            </a:r>
            <a:r>
              <a:rPr lang="en-US" dirty="0" smtClean="0"/>
              <a:t>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Events: </a:t>
            </a:r>
            <a:r>
              <a:rPr lang="en-US" dirty="0" smtClean="0"/>
              <a:t>start, sort, over, out, </a:t>
            </a:r>
            <a:r>
              <a:rPr lang="en-US" dirty="0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Sort is triggered when an element is sorted</a:t>
            </a:r>
            <a:endParaRPr lang="en-US" dirty="0" smtClean="0"/>
          </a:p>
          <a:p>
            <a:r>
              <a:rPr lang="en-US" dirty="0" smtClean="0"/>
              <a:t>Methods: destroy, disable, </a:t>
            </a:r>
            <a:r>
              <a:rPr lang="en-US" dirty="0" smtClean="0"/>
              <a:t>enable, refresh, </a:t>
            </a:r>
            <a:r>
              <a:rPr lang="en-US" dirty="0" smtClean="0"/>
              <a:t>etc… </a:t>
            </a:r>
            <a:endParaRPr lang="en-US" dirty="0" smtClean="0"/>
          </a:p>
          <a:p>
            <a:pPr lvl="1"/>
            <a:r>
              <a:rPr lang="en-US" dirty="0" smtClean="0"/>
              <a:t>Refresh will refresh the list, causing new elements to be sortable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/demos/sortable/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0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sortable</a:t>
            </a:r>
            <a:r>
              <a:rPr lang="en-US" dirty="0" smtClean="0"/>
              <a:t>(</a:t>
            </a:r>
            <a:r>
              <a:rPr lang="en-US" dirty="0" smtClean="0"/>
              <a:t>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ul</a:t>
            </a:r>
            <a:r>
              <a:rPr lang="en-US" sz="2400" dirty="0" smtClean="0"/>
              <a:t> class=“sortable”&gt;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&lt;li</a:t>
            </a:r>
            <a:r>
              <a:rPr lang="en-US" sz="2400" dirty="0" smtClean="0"/>
              <a:t>&gt;1/1/2012&lt;</a:t>
            </a:r>
            <a:r>
              <a:rPr lang="en-US" sz="2400" dirty="0" smtClean="0"/>
              <a:t>/li&gt;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&lt;li</a:t>
            </a:r>
            <a:r>
              <a:rPr lang="en-US" sz="2400" dirty="0" smtClean="0"/>
              <a:t>&gt;1/1/2011&lt;</a:t>
            </a:r>
            <a:r>
              <a:rPr lang="en-US" sz="2400" dirty="0"/>
              <a:t>/li&gt;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&lt;li&gt;1/1/</a:t>
            </a:r>
            <a:r>
              <a:rPr lang="en-US" sz="2400" dirty="0" smtClean="0"/>
              <a:t>2009&lt;</a:t>
            </a:r>
            <a:r>
              <a:rPr lang="en-US" sz="2400" dirty="0"/>
              <a:t>/li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&lt;li&gt;1/1/</a:t>
            </a:r>
            <a:r>
              <a:rPr lang="en-US" sz="2400" dirty="0" smtClean="0"/>
              <a:t>2010&lt;</a:t>
            </a:r>
            <a:r>
              <a:rPr lang="en-US" sz="2400" dirty="0"/>
              <a:t>/li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smtClean="0"/>
              <a:t>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</a:t>
            </a:r>
            <a:r>
              <a:rPr lang="en-US" sz="2000" dirty="0" smtClean="0"/>
              <a:t>‘.sortable’</a:t>
            </a:r>
            <a:r>
              <a:rPr lang="en-US" sz="2000" dirty="0" smtClean="0"/>
              <a:t>)</a:t>
            </a:r>
            <a:r>
              <a:rPr lang="en-US" sz="2000" dirty="0" smtClean="0"/>
              <a:t>.</a:t>
            </a:r>
            <a:r>
              <a:rPr lang="en-US" sz="2000" dirty="0" smtClean="0"/>
              <a:t>sortable</a:t>
            </a:r>
            <a:r>
              <a:rPr lang="en-US" sz="2000" dirty="0" smtClean="0"/>
              <a:t>(</a:t>
            </a:r>
            <a:r>
              <a:rPr lang="en-US" sz="20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items: ‘li’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60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Sortable</a:t>
            </a:r>
            <a:r>
              <a:rPr lang="en-US" dirty="0" smtClean="0"/>
              <a:t> </a:t>
            </a:r>
            <a:r>
              <a:rPr lang="en-US" dirty="0" smtClean="0"/>
              <a:t>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ul</a:t>
            </a:r>
            <a:r>
              <a:rPr lang="en-US" sz="2400" dirty="0"/>
              <a:t> class=“sortable”&gt;</a:t>
            </a:r>
          </a:p>
          <a:p>
            <a:pPr marL="0" indent="0">
              <a:buNone/>
            </a:pPr>
            <a:r>
              <a:rPr lang="en-US" sz="2400" dirty="0"/>
              <a:t>   &lt;li&gt;1/1/2012&lt;/li&gt;</a:t>
            </a:r>
          </a:p>
          <a:p>
            <a:pPr marL="0" indent="0">
              <a:buNone/>
            </a:pPr>
            <a:r>
              <a:rPr lang="en-US" sz="2400" dirty="0"/>
              <a:t>   &lt;li&gt;1/1/2011&lt;/li&gt;</a:t>
            </a:r>
          </a:p>
          <a:p>
            <a:pPr marL="0" indent="0">
              <a:buNone/>
            </a:pPr>
            <a:r>
              <a:rPr lang="en-US" sz="2400" dirty="0"/>
              <a:t>   &lt;li&gt;1/1/2009&lt;/li&gt;</a:t>
            </a:r>
          </a:p>
          <a:p>
            <a:pPr marL="0" indent="0">
              <a:buNone/>
            </a:pPr>
            <a:r>
              <a:rPr lang="en-US" sz="2400" dirty="0"/>
              <a:t>   &lt;li&gt;1/1/2010&lt;/li&gt;</a:t>
            </a:r>
          </a:p>
          <a:p>
            <a:pPr marL="0" indent="0">
              <a:buNone/>
            </a:pPr>
            <a:r>
              <a:rPr lang="en-US" sz="2400" dirty="0"/>
              <a:t>  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$(‘.sortable’).sortable({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sort: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When an element is sorted, this event is triggered.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$(‘.sortable’).sortable(‘refresh’)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 CSS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Includes a bunch of CSS classes that take care of a bunch of user interface needs</a:t>
            </a:r>
          </a:p>
          <a:p>
            <a:pPr lvl="1"/>
            <a:r>
              <a:rPr lang="en-US" dirty="0" smtClean="0"/>
              <a:t>Layout helpers – Classes to be added that fix some issues with CSS, such as list styles, padding, </a:t>
            </a:r>
            <a:r>
              <a:rPr lang="en-US" dirty="0" err="1" smtClean="0"/>
              <a:t>ifram</a:t>
            </a:r>
            <a:r>
              <a:rPr lang="en-US" dirty="0" err="1" smtClean="0"/>
              <a:t>e</a:t>
            </a:r>
            <a:r>
              <a:rPr lang="en-US" dirty="0" smtClean="0"/>
              <a:t> fixes and more</a:t>
            </a:r>
            <a:endParaRPr lang="en-US" dirty="0" smtClean="0"/>
          </a:p>
          <a:p>
            <a:pPr lvl="1"/>
            <a:r>
              <a:rPr lang="en-US" dirty="0" smtClean="0"/>
              <a:t>Widget containers</a:t>
            </a:r>
          </a:p>
          <a:p>
            <a:pPr lvl="1"/>
            <a:r>
              <a:rPr lang="en-US" dirty="0" smtClean="0"/>
              <a:t>Interaction states – Classes to be added when events are triggered</a:t>
            </a:r>
          </a:p>
          <a:p>
            <a:pPr lvl="1"/>
            <a:r>
              <a:rPr lang="en-US" dirty="0" smtClean="0"/>
              <a:t>Interaction cues – Same thing as interaction states</a:t>
            </a:r>
          </a:p>
          <a:p>
            <a:pPr lvl="1"/>
            <a:r>
              <a:rPr lang="en-US" dirty="0" smtClean="0"/>
              <a:t>Icons – Icon images to be added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/docs/Theming/API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 smtClean="0"/>
              <a:t>UI Class - </a:t>
            </a:r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endParaRPr lang="en-US" dirty="0" smtClean="0"/>
          </a:p>
          <a:p>
            <a:r>
              <a:rPr lang="en-US" dirty="0" smtClean="0"/>
              <a:t>Droppable</a:t>
            </a:r>
            <a:endParaRPr lang="en-US" dirty="0" smtClean="0"/>
          </a:p>
          <a:p>
            <a:r>
              <a:rPr lang="en-US" dirty="0" smtClean="0"/>
              <a:t>Sortable</a:t>
            </a:r>
          </a:p>
          <a:p>
            <a:r>
              <a:rPr lang="en-US" dirty="0" smtClean="0"/>
              <a:t>UI CSS Framework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119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ui</a:t>
            </a:r>
            <a:r>
              <a:rPr lang="en-US" dirty="0" smtClean="0"/>
              <a:t>-icon</a:t>
            </a:r>
          </a:p>
          <a:p>
            <a:pPr lvl="1"/>
            <a:r>
              <a:rPr lang="en-US" dirty="0" smtClean="0"/>
              <a:t>Base class when using any </a:t>
            </a:r>
            <a:r>
              <a:rPr lang="en-US" dirty="0" err="1" smtClean="0"/>
              <a:t>jQuery</a:t>
            </a:r>
            <a:r>
              <a:rPr lang="en-US" dirty="0" smtClean="0"/>
              <a:t> UI icons</a:t>
            </a:r>
          </a:p>
          <a:p>
            <a:pPr lvl="1"/>
            <a:r>
              <a:rPr lang="en-US" dirty="0" smtClean="0"/>
              <a:t>Sets dimensions to 16px by 16px.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ui</a:t>
            </a:r>
            <a:r>
              <a:rPr lang="en-US" dirty="0" smtClean="0"/>
              <a:t>-icon, you follow up with more classes describing the icons such as: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ui</a:t>
            </a:r>
            <a:r>
              <a:rPr lang="en-US" dirty="0"/>
              <a:t>-icon</a:t>
            </a:r>
            <a:r>
              <a:rPr lang="en-US" dirty="0" smtClean="0"/>
              <a:t>-{</a:t>
            </a:r>
            <a:r>
              <a:rPr lang="en-US" dirty="0"/>
              <a:t>icon type}-{icon sub description}-{direction}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/docs/Theming/API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92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jQuery</a:t>
            </a:r>
            <a:r>
              <a:rPr lang="en-US" dirty="0" smtClean="0"/>
              <a:t> UI CSS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74024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span class=“</a:t>
            </a:r>
            <a:r>
              <a:rPr lang="en-US" sz="2400" dirty="0" err="1"/>
              <a:t>ui</a:t>
            </a:r>
            <a:r>
              <a:rPr lang="en-US" sz="2400" dirty="0"/>
              <a:t>-icon ui-icon-carat-2-n-</a:t>
            </a:r>
            <a:r>
              <a:rPr lang="en-US" sz="2400" dirty="0" smtClean="0"/>
              <a:t>s”&gt;&lt;/span&gt;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&lt;li class=“</a:t>
            </a:r>
            <a:r>
              <a:rPr lang="en-US" sz="2400" dirty="0" err="1" smtClean="0"/>
              <a:t>ui</a:t>
            </a:r>
            <a:r>
              <a:rPr lang="en-US" sz="2400" dirty="0" smtClean="0"/>
              <a:t>-state-highlight”&gt;1/1/2012&lt;/li&gt;</a:t>
            </a:r>
            <a:endParaRPr lang="en-US" sz="2400" dirty="0" smtClean="0"/>
          </a:p>
        </p:txBody>
      </p:sp>
      <p:pic>
        <p:nvPicPr>
          <p:cNvPr id="5" name="Picture 4" descr="Screen Shot 2012-07-05 at 1.4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79" y="1417638"/>
            <a:ext cx="821471" cy="953968"/>
          </a:xfrm>
          <a:prstGeom prst="rect">
            <a:avLst/>
          </a:prstGeom>
        </p:spPr>
      </p:pic>
      <p:pic>
        <p:nvPicPr>
          <p:cNvPr id="6" name="Picture 5" descr="Screen Shot 2012-07-05 at 1.4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4" y="3171606"/>
            <a:ext cx="8244825" cy="4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4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Draggable</a:t>
            </a:r>
            <a:r>
              <a:rPr lang="en-US" dirty="0" smtClean="0"/>
              <a:t> DOM objects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Creates </a:t>
            </a:r>
            <a:r>
              <a:rPr lang="en-US" dirty="0" err="1" smtClean="0"/>
              <a:t>Draggable</a:t>
            </a:r>
            <a:r>
              <a:rPr lang="en-US" dirty="0" smtClean="0"/>
              <a:t> object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$(selector).</a:t>
            </a:r>
            <a:r>
              <a:rPr lang="en-US" dirty="0" err="1" smtClean="0"/>
              <a:t>draggable</a:t>
            </a:r>
            <a:r>
              <a:rPr lang="en-US" dirty="0" smtClean="0"/>
              <a:t>(</a:t>
            </a:r>
            <a:r>
              <a:rPr lang="en-US" dirty="0" smtClean="0"/>
              <a:t>{ settings }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8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$(selector).</a:t>
            </a:r>
            <a:r>
              <a:rPr lang="en-US" dirty="0" err="1" smtClean="0"/>
              <a:t>draggable</a:t>
            </a:r>
            <a:r>
              <a:rPr lang="en-US" dirty="0" smtClean="0"/>
              <a:t>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appendTo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This is the helper container for the </a:t>
            </a:r>
            <a:r>
              <a:rPr lang="en-US" dirty="0" err="1" smtClean="0"/>
              <a:t>draggable</a:t>
            </a:r>
            <a:r>
              <a:rPr lang="en-US" dirty="0" smtClean="0"/>
              <a:t> object. (selector)</a:t>
            </a:r>
          </a:p>
          <a:p>
            <a:r>
              <a:rPr lang="en-US" dirty="0"/>
              <a:t>r</a:t>
            </a:r>
            <a:r>
              <a:rPr lang="en-US" dirty="0" smtClean="0"/>
              <a:t>evert – Whether the object returns to the start position when dropped (true/false/string)</a:t>
            </a:r>
          </a:p>
          <a:p>
            <a:r>
              <a:rPr lang="en-US" dirty="0"/>
              <a:t>s</a:t>
            </a:r>
            <a:r>
              <a:rPr lang="en-US" dirty="0" smtClean="0"/>
              <a:t>cope -  Groups sets of </a:t>
            </a:r>
            <a:r>
              <a:rPr lang="en-US" dirty="0" err="1" smtClean="0"/>
              <a:t>draggable</a:t>
            </a:r>
            <a:r>
              <a:rPr lang="en-US" dirty="0" smtClean="0"/>
              <a:t> and droppable elements. You can only drop the </a:t>
            </a:r>
            <a:r>
              <a:rPr lang="en-US" dirty="0" err="1" smtClean="0"/>
              <a:t>draggable</a:t>
            </a:r>
            <a:r>
              <a:rPr lang="en-US" dirty="0" smtClean="0"/>
              <a:t> elements on other droppable elements with the same scope ( string )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nap – </a:t>
            </a:r>
            <a:r>
              <a:rPr lang="en-US" dirty="0" err="1" smtClean="0"/>
              <a:t>draggable</a:t>
            </a:r>
            <a:r>
              <a:rPr lang="en-US" dirty="0" smtClean="0"/>
              <a:t> elements will be snapped to edges of the container elements ( true/false )</a:t>
            </a:r>
          </a:p>
          <a:p>
            <a:r>
              <a:rPr lang="en-US" dirty="0"/>
              <a:t>c</a:t>
            </a:r>
            <a:r>
              <a:rPr lang="en-US" dirty="0" smtClean="0"/>
              <a:t>ontainment – This restricts the </a:t>
            </a:r>
            <a:r>
              <a:rPr lang="en-US" dirty="0" err="1" smtClean="0"/>
              <a:t>draggable</a:t>
            </a:r>
            <a:r>
              <a:rPr lang="en-US" dirty="0" smtClean="0"/>
              <a:t> elements only to the container ( selector 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</a:t>
            </a:r>
            <a:r>
              <a:rPr lang="en-US" dirty="0" err="1"/>
              <a:t>draggable</a:t>
            </a: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Draggable</a:t>
            </a:r>
            <a:r>
              <a:rPr lang="en-US" dirty="0" smtClean="0"/>
              <a:t> </a:t>
            </a:r>
            <a:r>
              <a:rPr lang="en-US" dirty="0" smtClean="0"/>
              <a:t>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Events are bound to your selectors and (just like in previous classes) are called when certain things happen</a:t>
            </a:r>
          </a:p>
          <a:p>
            <a:r>
              <a:rPr lang="en-US" dirty="0" smtClean="0"/>
              <a:t> create, </a:t>
            </a:r>
            <a:r>
              <a:rPr lang="en-US" dirty="0" smtClean="0"/>
              <a:t>start, drag, stop</a:t>
            </a:r>
          </a:p>
          <a:p>
            <a:r>
              <a:rPr lang="en-US" dirty="0" smtClean="0"/>
              <a:t>All of these are callback methods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reate: function(event, </a:t>
            </a:r>
            <a:r>
              <a:rPr lang="en-US" dirty="0" err="1" smtClean="0"/>
              <a:t>ui</a:t>
            </a:r>
            <a:r>
              <a:rPr lang="en-US" dirty="0" smtClean="0"/>
              <a:t>) {  }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will return an event and a </a:t>
            </a:r>
            <a:r>
              <a:rPr lang="en-US" dirty="0" err="1" smtClean="0"/>
              <a:t>ui</a:t>
            </a:r>
            <a:r>
              <a:rPr lang="en-US" dirty="0" smtClean="0"/>
              <a:t> element as the parameters for all </a:t>
            </a:r>
            <a:r>
              <a:rPr lang="en-US" dirty="0" err="1" smtClean="0"/>
              <a:t>draggable</a:t>
            </a:r>
            <a:r>
              <a:rPr lang="en-US" dirty="0" smtClean="0"/>
              <a:t> events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Methods you call on your </a:t>
            </a:r>
            <a:r>
              <a:rPr lang="en-US" dirty="0" err="1" smtClean="0"/>
              <a:t>draggable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destroy</a:t>
            </a:r>
            <a:r>
              <a:rPr lang="en-US" dirty="0" smtClean="0"/>
              <a:t>, disable, enable, etc.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</a:t>
            </a:r>
            <a:r>
              <a:rPr lang="en-US" dirty="0" err="1"/>
              <a:t>draggable</a:t>
            </a: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9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$(selector).</a:t>
            </a:r>
            <a:r>
              <a:rPr lang="en-US" dirty="0" err="1" smtClean="0"/>
              <a:t>draggable</a:t>
            </a:r>
            <a:r>
              <a:rPr lang="en-US" dirty="0" smtClean="0"/>
              <a:t>(</a:t>
            </a:r>
            <a:r>
              <a:rPr lang="en-US" dirty="0" smtClean="0"/>
              <a:t>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div class=“</a:t>
            </a:r>
            <a:r>
              <a:rPr lang="en-US" sz="2000" dirty="0" smtClean="0"/>
              <a:t>example”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&lt;div class=“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”&gt;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&lt;p&gt;Drag me around!&lt;/</a:t>
            </a:r>
            <a:r>
              <a:rPr lang="en-US" sz="2000" dirty="0"/>
              <a:t>p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/</a:t>
            </a:r>
            <a:r>
              <a:rPr lang="en-US" sz="2000" dirty="0" smtClean="0"/>
              <a:t>div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</a:t>
            </a:r>
            <a:r>
              <a:rPr lang="en-US" sz="2000" dirty="0" smtClean="0"/>
              <a:t>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’</a:t>
            </a:r>
            <a:r>
              <a:rPr lang="en-US" sz="2000" dirty="0" smtClean="0"/>
              <a:t>).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(</a:t>
            </a:r>
            <a:r>
              <a:rPr lang="en-US" sz="20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snap</a:t>
            </a:r>
            <a:r>
              <a:rPr lang="en-US" sz="2000" dirty="0" smtClean="0"/>
              <a:t>: true,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appendTo</a:t>
            </a:r>
            <a:r>
              <a:rPr lang="en-US" sz="2000" dirty="0" smtClean="0"/>
              <a:t>: “.example”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469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Draggable</a:t>
            </a:r>
            <a:r>
              <a:rPr lang="en-US" dirty="0" smtClean="0"/>
              <a:t> </a:t>
            </a:r>
            <a:r>
              <a:rPr lang="en-US" dirty="0" smtClean="0"/>
              <a:t>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&lt;div </a:t>
            </a:r>
            <a:r>
              <a:rPr lang="en-US" sz="2000" dirty="0"/>
              <a:t>class=“example”&gt;</a:t>
            </a:r>
          </a:p>
          <a:p>
            <a:pPr marL="0" indent="0">
              <a:buNone/>
            </a:pPr>
            <a:r>
              <a:rPr lang="en-US" sz="2000" dirty="0"/>
              <a:t>  &lt;div class=“</a:t>
            </a:r>
            <a:r>
              <a:rPr lang="en-US" sz="2000" dirty="0" err="1"/>
              <a:t>draggable</a:t>
            </a:r>
            <a:r>
              <a:rPr lang="en-US" sz="2000" dirty="0"/>
              <a:t>”&gt;</a:t>
            </a:r>
          </a:p>
          <a:p>
            <a:pPr marL="0" indent="0">
              <a:buNone/>
            </a:pPr>
            <a:r>
              <a:rPr lang="en-US" sz="2000" dirty="0"/>
              <a:t>   &lt;p&gt;Drag me around!&lt;/p&gt;</a:t>
            </a:r>
          </a:p>
          <a:p>
            <a:pPr marL="0" indent="0">
              <a:buNone/>
            </a:pPr>
            <a:r>
              <a:rPr lang="en-US" sz="2000" dirty="0"/>
              <a:t>  &lt;/div&gt;</a:t>
            </a:r>
          </a:p>
          <a:p>
            <a:pPr marL="0" indent="0">
              <a:buNone/>
            </a:pPr>
            <a:r>
              <a:rPr lang="en-US" sz="2000" dirty="0"/>
              <a:t>&lt;/div&gt;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0541" y="1600200"/>
            <a:ext cx="47733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</a:t>
            </a:r>
            <a:r>
              <a:rPr lang="en-US" sz="2000" dirty="0" smtClean="0"/>
              <a:t>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’</a:t>
            </a:r>
            <a:r>
              <a:rPr lang="en-US" sz="2000" dirty="0" smtClean="0"/>
              <a:t>).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({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stop: </a:t>
            </a:r>
            <a:r>
              <a:rPr lang="en-US" sz="2000" dirty="0" smtClean="0"/>
              <a:t>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Do stuff here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When the </a:t>
            </a:r>
            <a:r>
              <a:rPr lang="en-US" sz="2000" dirty="0" smtClean="0"/>
              <a:t>object is dropped</a:t>
            </a:r>
            <a:r>
              <a:rPr lang="en-US" sz="2000" dirty="0" smtClean="0"/>
              <a:t>, </a:t>
            </a:r>
            <a:r>
              <a:rPr lang="en-US" sz="2000" dirty="0" smtClean="0"/>
              <a:t>the code inside the callback method will run.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$(‘</a:t>
            </a:r>
            <a:r>
              <a:rPr lang="en-US" sz="2000" dirty="0" smtClean="0"/>
              <a:t>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’</a:t>
            </a:r>
            <a:r>
              <a:rPr lang="en-US" sz="2000" dirty="0"/>
              <a:t>)</a:t>
            </a:r>
            <a:r>
              <a:rPr lang="en-US" sz="2000" dirty="0" smtClean="0"/>
              <a:t>.</a:t>
            </a:r>
            <a:r>
              <a:rPr lang="en-US" sz="2000" dirty="0" err="1" smtClean="0"/>
              <a:t>draggable</a:t>
            </a:r>
            <a:r>
              <a:rPr lang="en-US" sz="2000" dirty="0" smtClean="0"/>
              <a:t>(‘destroy</a:t>
            </a:r>
            <a:r>
              <a:rPr lang="en-US" sz="2000" dirty="0" smtClean="0"/>
              <a:t>’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7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</a:t>
            </a:r>
            <a:r>
              <a:rPr lang="en-US" dirty="0" smtClean="0"/>
              <a:t>drop </a:t>
            </a:r>
            <a:r>
              <a:rPr lang="en-US" dirty="0" err="1" smtClean="0"/>
              <a:t>draggable</a:t>
            </a:r>
            <a:r>
              <a:rPr lang="en-US" dirty="0" smtClean="0"/>
              <a:t> elements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Creates </a:t>
            </a:r>
            <a:r>
              <a:rPr lang="en-US" dirty="0" smtClean="0"/>
              <a:t>a droppable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droppable</a:t>
            </a:r>
            <a:r>
              <a:rPr lang="en-US" dirty="0" smtClean="0"/>
              <a:t>(</a:t>
            </a:r>
            <a:r>
              <a:rPr lang="en-US" dirty="0" smtClean="0"/>
              <a:t>{ settings })</a:t>
            </a:r>
          </a:p>
        </p:txBody>
      </p:sp>
    </p:spTree>
    <p:extLst>
      <p:ext uri="{BB962C8B-B14F-4D97-AF65-F5344CB8AC3E}">
        <p14:creationId xmlns:p14="http://schemas.microsoft.com/office/powerpoint/2010/main" val="307566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smtClean="0"/>
              <a:t>droppable(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scope -  Groups sets of </a:t>
            </a:r>
            <a:r>
              <a:rPr lang="en-US" dirty="0" err="1"/>
              <a:t>draggable</a:t>
            </a:r>
            <a:r>
              <a:rPr lang="en-US" dirty="0"/>
              <a:t> and droppable elements. You can only drop the </a:t>
            </a:r>
            <a:r>
              <a:rPr lang="en-US" dirty="0" err="1"/>
              <a:t>draggable</a:t>
            </a:r>
            <a:r>
              <a:rPr lang="en-US" dirty="0"/>
              <a:t> elements on other droppable elements with the same scope ( string 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accept – Similar to scope. </a:t>
            </a:r>
            <a:r>
              <a:rPr lang="en-US" dirty="0" err="1"/>
              <a:t>D</a:t>
            </a:r>
            <a:r>
              <a:rPr lang="en-US" dirty="0" err="1" smtClean="0"/>
              <a:t>raggable</a:t>
            </a:r>
            <a:r>
              <a:rPr lang="en-US" dirty="0" smtClean="0"/>
              <a:t> elements that match the selector are allowed to be dropped here. ( selector ) </a:t>
            </a:r>
          </a:p>
          <a:p>
            <a:r>
              <a:rPr lang="en-US" dirty="0" smtClean="0"/>
              <a:t>tolerance </a:t>
            </a:r>
            <a:r>
              <a:rPr lang="en-US" dirty="0" smtClean="0"/>
              <a:t>– </a:t>
            </a:r>
            <a:r>
              <a:rPr lang="en-US" dirty="0" smtClean="0"/>
              <a:t>Specifies the </a:t>
            </a:r>
            <a:r>
              <a:rPr lang="en-US" dirty="0" smtClean="0"/>
              <a:t>mode to use</a:t>
            </a:r>
            <a:r>
              <a:rPr lang="en-US" dirty="0" smtClean="0"/>
              <a:t> for testing whether a </a:t>
            </a:r>
            <a:r>
              <a:rPr lang="en-US" dirty="0" err="1" smtClean="0"/>
              <a:t>draggable</a:t>
            </a:r>
            <a:r>
              <a:rPr lang="en-US" dirty="0" smtClean="0"/>
              <a:t> element is ‘over’ a droppable ( fit/intersect/pointer/touch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/demos/droppable/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7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9438</TotalTime>
  <Words>1462</Words>
  <Application>Microsoft Macintosh PowerPoint</Application>
  <PresentationFormat>On-screen Show (4:3)</PresentationFormat>
  <Paragraphs>176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jQuery – Class 8</vt:lpstr>
      <vt:lpstr>Second UI Class - Interactions</vt:lpstr>
      <vt:lpstr>Draggable</vt:lpstr>
      <vt:lpstr>$(selector).draggable({ settings })</vt:lpstr>
      <vt:lpstr>Draggable Events/Methods</vt:lpstr>
      <vt:lpstr>$(selector).draggable({ settings })</vt:lpstr>
      <vt:lpstr>Draggable Events/Methods</vt:lpstr>
      <vt:lpstr>Droppable</vt:lpstr>
      <vt:lpstr>$(selector).droppable({ settings })</vt:lpstr>
      <vt:lpstr>$(selector).droppable({ tolerance })</vt:lpstr>
      <vt:lpstr>Droppable Events/Methods</vt:lpstr>
      <vt:lpstr>$(selector).droppable({ settings })</vt:lpstr>
      <vt:lpstr>Droppable Events</vt:lpstr>
      <vt:lpstr>Sortable</vt:lpstr>
      <vt:lpstr>$(selector).sortable({ settings })</vt:lpstr>
      <vt:lpstr>Sortable Events/Methods</vt:lpstr>
      <vt:lpstr>$(selector).sortable({ settings })</vt:lpstr>
      <vt:lpstr>Sortable Events/Methods</vt:lpstr>
      <vt:lpstr>jQuery UI CSS Framework</vt:lpstr>
      <vt:lpstr>Icons</vt:lpstr>
      <vt:lpstr>jQuery UI CSS Framework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Nick Bucciarelli</cp:lastModifiedBy>
  <cp:revision>410</cp:revision>
  <dcterms:created xsi:type="dcterms:W3CDTF">2012-05-22T17:20:12Z</dcterms:created>
  <dcterms:modified xsi:type="dcterms:W3CDTF">2012-07-05T18:02:06Z</dcterms:modified>
</cp:coreProperties>
</file>