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2" r:id="rId4"/>
    <p:sldId id="261" r:id="rId5"/>
    <p:sldId id="277" r:id="rId6"/>
    <p:sldId id="265" r:id="rId7"/>
    <p:sldId id="266" r:id="rId8"/>
    <p:sldId id="267" r:id="rId9"/>
    <p:sldId id="279" r:id="rId10"/>
    <p:sldId id="274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3789B5C-FF3E-469D-9F68-8A462F5BD5F3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F6A2-A2CA-43D4-8FFF-F142718D04E7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39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9B5C-FF3E-469D-9F68-8A462F5BD5F3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F6A2-A2CA-43D4-8FFF-F142718D04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830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9B5C-FF3E-469D-9F68-8A462F5BD5F3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F6A2-A2CA-43D4-8FFF-F142718D04E7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81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9B5C-FF3E-469D-9F68-8A462F5BD5F3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F6A2-A2CA-43D4-8FFF-F142718D04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468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9B5C-FF3E-469D-9F68-8A462F5BD5F3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F6A2-A2CA-43D4-8FFF-F142718D04E7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61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9B5C-FF3E-469D-9F68-8A462F5BD5F3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F6A2-A2CA-43D4-8FFF-F142718D04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400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9B5C-FF3E-469D-9F68-8A462F5BD5F3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F6A2-A2CA-43D4-8FFF-F142718D04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638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9B5C-FF3E-469D-9F68-8A462F5BD5F3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F6A2-A2CA-43D4-8FFF-F142718D04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548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9B5C-FF3E-469D-9F68-8A462F5BD5F3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F6A2-A2CA-43D4-8FFF-F142718D04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961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9B5C-FF3E-469D-9F68-8A462F5BD5F3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F6A2-A2CA-43D4-8FFF-F142718D04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451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9B5C-FF3E-469D-9F68-8A462F5BD5F3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F6A2-A2CA-43D4-8FFF-F142718D04E7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16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3789B5C-FF3E-469D-9F68-8A462F5BD5F3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7BFF6A2-A2CA-43D4-8FFF-F142718D04E7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58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ue-sky - Image Journal">
            <a:extLst>
              <a:ext uri="{FF2B5EF4-FFF2-40B4-BE49-F238E27FC236}">
                <a16:creationId xmlns:a16="http://schemas.microsoft.com/office/drawing/2014/main" id="{4914ABEF-02CF-4745-9B90-160EC37DB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78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570195-FC1A-421C-9D35-1E59B6FB1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0340" y="2440029"/>
            <a:ext cx="6693763" cy="1463040"/>
          </a:xfrm>
        </p:spPr>
        <p:txBody>
          <a:bodyPr>
            <a:noAutofit/>
          </a:bodyPr>
          <a:lstStyle/>
          <a:p>
            <a:r>
              <a:rPr lang="en-CA" sz="7200" dirty="0"/>
              <a:t>Why is the Sky Blue?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6F679-3690-4860-803A-648CC3D54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861" y="3413464"/>
            <a:ext cx="2124722" cy="1463040"/>
          </a:xfrm>
        </p:spPr>
        <p:txBody>
          <a:bodyPr/>
          <a:lstStyle/>
          <a:p>
            <a:r>
              <a:rPr lang="en-CA" dirty="0"/>
              <a:t>By: Nick Buccongello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8C89E-6D4E-4B93-BAF0-D567B90D79A7}"/>
              </a:ext>
            </a:extLst>
          </p:cNvPr>
          <p:cNvSpPr txBox="1"/>
          <p:nvPr/>
        </p:nvSpPr>
        <p:spPr>
          <a:xfrm>
            <a:off x="9012314" y="6580872"/>
            <a:ext cx="33113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Image: https://imagejournal.org/2008/03/17/north-and-south/blue-sky/</a:t>
            </a:r>
          </a:p>
        </p:txBody>
      </p:sp>
    </p:spTree>
    <p:extLst>
      <p:ext uri="{BB962C8B-B14F-4D97-AF65-F5344CB8AC3E}">
        <p14:creationId xmlns:p14="http://schemas.microsoft.com/office/powerpoint/2010/main" val="101528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003C3-CB4E-426E-A478-B83364D88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Chappuis</a:t>
            </a:r>
            <a:r>
              <a:rPr lang="en-CA" dirty="0"/>
              <a:t> Absorption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E85CB-CBD9-4187-A264-EC3FD9A2B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533" y="1841382"/>
            <a:ext cx="4938522" cy="4023360"/>
          </a:xfrm>
        </p:spPr>
        <p:txBody>
          <a:bodyPr/>
          <a:lstStyle/>
          <a:p>
            <a:r>
              <a:rPr lang="en-CA" dirty="0"/>
              <a:t>- Causes “blue hour” before sunrise and      after sunset</a:t>
            </a:r>
          </a:p>
          <a:p>
            <a:r>
              <a:rPr lang="en-CA" dirty="0"/>
              <a:t>- Ozone </a:t>
            </a:r>
            <a:r>
              <a:rPr lang="en-CA" dirty="0" err="1"/>
              <a:t>Chappuis</a:t>
            </a:r>
            <a:r>
              <a:rPr lang="en-CA" dirty="0"/>
              <a:t> bands absorb light between 500-700 (nm)</a:t>
            </a:r>
          </a:p>
          <a:p>
            <a:r>
              <a:rPr lang="en-CA" dirty="0"/>
              <a:t>- Caused by photodissociation of ozone molecules</a:t>
            </a:r>
          </a:p>
          <a:p>
            <a:r>
              <a:rPr lang="en-CA" dirty="0"/>
              <a:t>- Negligible effects at midday</a:t>
            </a:r>
          </a:p>
        </p:txBody>
      </p:sp>
      <p:pic>
        <p:nvPicPr>
          <p:cNvPr id="2052" name="Picture 4" descr="Blue Sky">
            <a:extLst>
              <a:ext uri="{FF2B5EF4-FFF2-40B4-BE49-F238E27FC236}">
                <a16:creationId xmlns:a16="http://schemas.microsoft.com/office/drawing/2014/main" id="{39170730-C3A7-4872-8EEB-FA23F0C96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164" y="1745942"/>
            <a:ext cx="6080125" cy="421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DC690B-05FE-49B3-877A-F71EC68583FC}"/>
              </a:ext>
            </a:extLst>
          </p:cNvPr>
          <p:cNvSpPr txBox="1"/>
          <p:nvPr/>
        </p:nvSpPr>
        <p:spPr>
          <a:xfrm>
            <a:off x="9728724" y="6642556"/>
            <a:ext cx="2463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Image: http://www.travel-photos.net/about/blue_sky/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47E29-1ED6-43BC-9C3B-6EEB5135E8BE}"/>
              </a:ext>
            </a:extLst>
          </p:cNvPr>
          <p:cNvSpPr txBox="1"/>
          <p:nvPr/>
        </p:nvSpPr>
        <p:spPr>
          <a:xfrm>
            <a:off x="4225826" y="6642556"/>
            <a:ext cx="56341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E. O. </a:t>
            </a:r>
            <a:r>
              <a:rPr lang="en-US" sz="800" dirty="0" err="1"/>
              <a:t>Hulburt</a:t>
            </a:r>
            <a:r>
              <a:rPr lang="en-US" sz="800" dirty="0"/>
              <a:t>, "Explanation of the Brightness and Color of the Sky, Particularly the Twilight Sky," J. Opt. Soc. Am. 43, 113-118 (1953)</a:t>
            </a:r>
            <a:endParaRPr lang="en-CA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C669C2-1044-4373-B50B-A35F127A9C03}"/>
              </a:ext>
            </a:extLst>
          </p:cNvPr>
          <p:cNvSpPr txBox="1"/>
          <p:nvPr/>
        </p:nvSpPr>
        <p:spPr>
          <a:xfrm>
            <a:off x="5884164" y="6318029"/>
            <a:ext cx="6445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>
                <a:effectLst/>
              </a:rPr>
              <a:t>Shaw, G. E. (1979). Atmospheric Ozone: Determination by </a:t>
            </a:r>
            <a:r>
              <a:rPr lang="en-US" sz="800" b="0" i="0" dirty="0" err="1">
                <a:effectLst/>
              </a:rPr>
              <a:t>Chappuis</a:t>
            </a:r>
            <a:r>
              <a:rPr lang="en-US" sz="800" b="0" i="0" dirty="0">
                <a:effectLst/>
              </a:rPr>
              <a:t>-Band Absorption, </a:t>
            </a:r>
            <a:r>
              <a:rPr lang="en-US" sz="800" b="0" i="1" dirty="0">
                <a:effectLst/>
              </a:rPr>
              <a:t>Journal of Applied Meteorology and Climatology</a:t>
            </a:r>
            <a:r>
              <a:rPr lang="en-US" sz="800" b="0" i="0" dirty="0">
                <a:effectLst/>
              </a:rPr>
              <a:t>, </a:t>
            </a:r>
            <a:r>
              <a:rPr lang="en-US" sz="800" b="0" i="1" dirty="0">
                <a:effectLst/>
              </a:rPr>
              <a:t>18</a:t>
            </a:r>
            <a:r>
              <a:rPr lang="en-US" sz="800" b="0" i="0" dirty="0">
                <a:effectLst/>
              </a:rPr>
              <a:t>(10), 1335-1339. Retrieved Nov 9, 2021, from https://journals.ametsoc.org/view/journals/apme/18/10/1520-0450_1979_018_1335_aodbcb_2_0_co_2.xml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3391367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AA924-5E3E-4ED6-A92E-4AEA3D5B1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is Mars’ Sky 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BF59E-6DA9-4D25-9176-1B8C2F1C9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sz="2500" dirty="0"/>
              <a:t>- Mars’ Atmosphere is less than 1% of Earth’s atmosphere by volume</a:t>
            </a:r>
          </a:p>
          <a:p>
            <a:r>
              <a:rPr lang="en-CA" sz="2500" dirty="0"/>
              <a:t>- Very little Rayleigh scattering 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A07CE-7087-4A5A-8C6E-C02B189B4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84832"/>
            <a:ext cx="9753600" cy="2438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B03B37-5FBE-432E-9320-77DF7DC09599}"/>
              </a:ext>
            </a:extLst>
          </p:cNvPr>
          <p:cNvSpPr txBox="1"/>
          <p:nvPr/>
        </p:nvSpPr>
        <p:spPr>
          <a:xfrm>
            <a:off x="0" y="6642556"/>
            <a:ext cx="35909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Image: https://mars.nasa.gov/MPF/science/clouds.html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03A025-05E0-41E4-9CA9-9B10E64B9BC2}"/>
              </a:ext>
            </a:extLst>
          </p:cNvPr>
          <p:cNvSpPr txBox="1"/>
          <p:nvPr/>
        </p:nvSpPr>
        <p:spPr>
          <a:xfrm>
            <a:off x="3648722" y="6642556"/>
            <a:ext cx="9753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Image: https://www.esa.int/ESA_Multimedia/Images/2018/04/Comparing_the_atmospheres_of_Mars_and_Earth#:~:text=Mars%20is%20about%20half%20the,rich%20in%20nitrogen%20and%20oxygen.</a:t>
            </a:r>
          </a:p>
        </p:txBody>
      </p:sp>
    </p:spTree>
    <p:extLst>
      <p:ext uri="{BB962C8B-B14F-4D97-AF65-F5344CB8AC3E}">
        <p14:creationId xmlns:p14="http://schemas.microsoft.com/office/powerpoint/2010/main" val="371286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FB98-DE5E-4E14-8FD6-CFDCA2DB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is Mars’ Sky 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F0C61-9B76-4A2C-91E7-0FE340F3E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45" y="2179468"/>
            <a:ext cx="9720073" cy="4023360"/>
          </a:xfrm>
        </p:spPr>
        <p:txBody>
          <a:bodyPr>
            <a:normAutofit/>
          </a:bodyPr>
          <a:lstStyle/>
          <a:p>
            <a:r>
              <a:rPr lang="en-CA" sz="2500" dirty="0"/>
              <a:t>- Dust storms and dust devils lift 2e+11 kg of dust into the atmosphere every year</a:t>
            </a:r>
          </a:p>
          <a:p>
            <a:r>
              <a:rPr lang="en-CA" sz="2500" dirty="0"/>
              <a:t>- Mie scattering is prevalent</a:t>
            </a:r>
          </a:p>
          <a:p>
            <a:r>
              <a:rPr lang="en-CA" sz="2500" dirty="0"/>
              <a:t>- Iron-oxide is present in the dust, </a:t>
            </a:r>
            <a:br>
              <a:rPr lang="en-CA" sz="2500" dirty="0"/>
            </a:br>
            <a:r>
              <a:rPr lang="en-CA" sz="2500" dirty="0"/>
              <a:t>  contributing to red colour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09F02-5E0B-4B92-8E93-C959A4E4E3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20" b="27062"/>
          <a:stretch/>
        </p:blipFill>
        <p:spPr>
          <a:xfrm>
            <a:off x="6631619" y="3001217"/>
            <a:ext cx="5230710" cy="33893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626049-D357-4923-9AEF-5198A238B01A}"/>
              </a:ext>
            </a:extLst>
          </p:cNvPr>
          <p:cNvSpPr txBox="1"/>
          <p:nvPr/>
        </p:nvSpPr>
        <p:spPr>
          <a:xfrm>
            <a:off x="7625918" y="6642556"/>
            <a:ext cx="4909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Image: https://www.nasa.gov/feature/goddard/2018/curiosity-photos-show-martian-dust-storm-growing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5944F-034C-430F-B021-988A126ED8B4}"/>
              </a:ext>
            </a:extLst>
          </p:cNvPr>
          <p:cNvSpPr txBox="1"/>
          <p:nvPr/>
        </p:nvSpPr>
        <p:spPr>
          <a:xfrm>
            <a:off x="310718" y="6471821"/>
            <a:ext cx="1642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https://marsed.asu.edu/mep/dust</a:t>
            </a:r>
          </a:p>
        </p:txBody>
      </p:sp>
    </p:spTree>
    <p:extLst>
      <p:ext uri="{BB962C8B-B14F-4D97-AF65-F5344CB8AC3E}">
        <p14:creationId xmlns:p14="http://schemas.microsoft.com/office/powerpoint/2010/main" val="3586790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1500-E512-4624-85A8-C752F46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20BF85-100E-4919-944A-D6493D3535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84832"/>
                <a:ext cx="10515600" cy="5401830"/>
              </a:xfrm>
            </p:spPr>
            <p:txBody>
              <a:bodyPr>
                <a:normAutofit/>
              </a:bodyPr>
              <a:lstStyle/>
              <a:p>
                <a:r>
                  <a:rPr lang="en-CA" dirty="0"/>
                  <a:t>- Sunlight scatters when it comes in contact with the atmosphere through Rayleigh and Mie scattering</a:t>
                </a:r>
              </a:p>
              <a:p>
                <a:r>
                  <a:rPr lang="en-CA" dirty="0"/>
                  <a:t>- Rayleigh scattering intensity is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dirty="0"/>
                  <a:t> so blue light is predominant</a:t>
                </a:r>
              </a:p>
              <a:p>
                <a:r>
                  <a:rPr lang="en-CA" dirty="0"/>
                  <a:t>- At sunset, blue light is scattered away and depleted, while most of the red light remains</a:t>
                </a:r>
              </a:p>
              <a:p>
                <a:r>
                  <a:rPr lang="en-CA" dirty="0"/>
                  <a:t>- </a:t>
                </a:r>
                <a:r>
                  <a:rPr lang="en-CA" dirty="0" err="1"/>
                  <a:t>Chappuis</a:t>
                </a:r>
                <a:r>
                  <a:rPr lang="en-CA" dirty="0"/>
                  <a:t> Absorption in the Ozone layer causes a “blue hour” before sunrise and after sunset</a:t>
                </a:r>
              </a:p>
              <a:p>
                <a:r>
                  <a:rPr lang="en-CA" dirty="0"/>
                  <a:t>- Mars’ thin, dusty atmosphere causes very little Rayleigh scattering and a lot of Mei scattering</a:t>
                </a:r>
              </a:p>
              <a:p>
                <a:r>
                  <a:rPr lang="en-CA" dirty="0"/>
                  <a:t>- Red Iron Oxide dust also contributes to the red sky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20BF85-100E-4919-944A-D6493D3535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84832"/>
                <a:ext cx="10515600" cy="5401830"/>
              </a:xfrm>
              <a:blipFill>
                <a:blip r:embed="rId2"/>
                <a:stretch>
                  <a:fillRect l="-348" t="-135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19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89487-A374-4551-8086-1D393CDE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Is the Sky Blue?</a:t>
            </a:r>
          </a:p>
        </p:txBody>
      </p:sp>
      <p:pic>
        <p:nvPicPr>
          <p:cNvPr id="3074" name="Picture 2" descr="HD wallpaper: silhouette of hills during golden hours, sunset, red, sky,  fiery | Wallpaper Flare">
            <a:extLst>
              <a:ext uri="{FF2B5EF4-FFF2-40B4-BE49-F238E27FC236}">
                <a16:creationId xmlns:a16="http://schemas.microsoft.com/office/drawing/2014/main" id="{4D4AB8EF-E6FB-4764-834B-D7665D535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32" y="2028037"/>
            <a:ext cx="5521960" cy="355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ody of water under blue sky during daytime photo – Free Nida Image on  Unsplash">
            <a:extLst>
              <a:ext uri="{FF2B5EF4-FFF2-40B4-BE49-F238E27FC236}">
                <a16:creationId xmlns:a16="http://schemas.microsoft.com/office/drawing/2014/main" id="{700E8FB2-A2C7-49D1-80B6-96E94298E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310" y="2028036"/>
            <a:ext cx="5521960" cy="355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5E7D0F-37D8-4BCB-94FA-AA5CEA4221AA}"/>
              </a:ext>
            </a:extLst>
          </p:cNvPr>
          <p:cNvSpPr txBox="1"/>
          <p:nvPr/>
        </p:nvSpPr>
        <p:spPr>
          <a:xfrm>
            <a:off x="9858652" y="6642556"/>
            <a:ext cx="24058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Image: https://unsplash.com/photos/JxGwZlL4yU4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951EEA-7F20-4221-9A5C-35351926149C}"/>
              </a:ext>
            </a:extLst>
          </p:cNvPr>
          <p:cNvSpPr txBox="1"/>
          <p:nvPr/>
        </p:nvSpPr>
        <p:spPr>
          <a:xfrm>
            <a:off x="0" y="6642556"/>
            <a:ext cx="51194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Image: https://www.wallpaperflare.com/silhouette-of-hills-during-golden-hours-sunset-red-sky-fiery-wallpaper-zglxz</a:t>
            </a:r>
          </a:p>
        </p:txBody>
      </p:sp>
    </p:spTree>
    <p:extLst>
      <p:ext uri="{BB962C8B-B14F-4D97-AF65-F5344CB8AC3E}">
        <p14:creationId xmlns:p14="http://schemas.microsoft.com/office/powerpoint/2010/main" val="11976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EDE82-2AF1-4FA3-B42D-8D373F85E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Light Scattering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344C2-14B3-4979-AF0A-4B5BD46B9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b="0" i="0" dirty="0">
                <a:solidFill>
                  <a:srgbClr val="1A1A1A"/>
                </a:solidFill>
                <a:effectLst/>
              </a:rPr>
              <a:t>- Charged particle interacts with EM wave</a:t>
            </a:r>
          </a:p>
          <a:p>
            <a:r>
              <a:rPr lang="en-US" sz="2500" dirty="0">
                <a:solidFill>
                  <a:srgbClr val="1A1A1A"/>
                </a:solidFill>
              </a:rPr>
              <a:t>- Particle</a:t>
            </a:r>
            <a:r>
              <a:rPr lang="en-US" sz="2500" b="0" i="0" dirty="0">
                <a:solidFill>
                  <a:srgbClr val="1A1A1A"/>
                </a:solidFill>
                <a:effectLst/>
              </a:rPr>
              <a:t> experiences a force to change its motion </a:t>
            </a:r>
            <a:r>
              <a:rPr lang="en-US" sz="2500" dirty="0">
                <a:solidFill>
                  <a:srgbClr val="1A1A1A"/>
                </a:solidFill>
              </a:rPr>
              <a:t>according to EM wave frequency</a:t>
            </a:r>
          </a:p>
          <a:p>
            <a:r>
              <a:rPr lang="en-US" sz="2500" b="0" i="0" dirty="0">
                <a:solidFill>
                  <a:srgbClr val="1A1A1A"/>
                </a:solidFill>
                <a:effectLst/>
              </a:rPr>
              <a:t>- Particle becomes a source of EM radiation of the same frequency</a:t>
            </a:r>
            <a:endParaRPr lang="en-CA" sz="2500" b="0" i="0" dirty="0">
              <a:solidFill>
                <a:srgbClr val="1A1A1A"/>
              </a:solidFill>
              <a:effectLst/>
            </a:endParaRPr>
          </a:p>
          <a:p>
            <a:r>
              <a:rPr lang="en-CA" sz="2500" dirty="0">
                <a:solidFill>
                  <a:srgbClr val="1A1A1A"/>
                </a:solidFill>
              </a:rPr>
              <a:t>- Incident light scattered in all directions</a:t>
            </a:r>
            <a:endParaRPr lang="en-US" sz="2500" b="0" i="0" dirty="0">
              <a:solidFill>
                <a:srgbClr val="1A1A1A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95A97-17C1-4928-8F75-D731D9BB0A36}"/>
              </a:ext>
            </a:extLst>
          </p:cNvPr>
          <p:cNvSpPr txBox="1"/>
          <p:nvPr/>
        </p:nvSpPr>
        <p:spPr>
          <a:xfrm>
            <a:off x="7460942" y="6642556"/>
            <a:ext cx="4731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https://www.britannica.com/science/electromagnetic-radiation/Continuous-spectra-of-electromagnetic-radiation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4C111C02-1A1A-4D6F-91E4-3225B6C74602}"/>
              </a:ext>
            </a:extLst>
          </p:cNvPr>
          <p:cNvSpPr/>
          <p:nvPr/>
        </p:nvSpPr>
        <p:spPr>
          <a:xfrm>
            <a:off x="4711917" y="5597687"/>
            <a:ext cx="301841" cy="25745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906105-957F-44C7-8BB7-60CC51B3CF50}"/>
              </a:ext>
            </a:extLst>
          </p:cNvPr>
          <p:cNvCxnSpPr>
            <a:cxnSpLocks/>
          </p:cNvCxnSpPr>
          <p:nvPr/>
        </p:nvCxnSpPr>
        <p:spPr>
          <a:xfrm flipH="1">
            <a:off x="4370219" y="5922847"/>
            <a:ext cx="275208" cy="333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8A7541-3FCA-4402-8FC7-82B9C075E411}"/>
              </a:ext>
            </a:extLst>
          </p:cNvPr>
          <p:cNvCxnSpPr>
            <a:cxnSpLocks/>
          </p:cNvCxnSpPr>
          <p:nvPr/>
        </p:nvCxnSpPr>
        <p:spPr>
          <a:xfrm flipV="1">
            <a:off x="5210850" y="5711914"/>
            <a:ext cx="4222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6324E7-72B3-4A52-A1CC-BB62243450B1}"/>
              </a:ext>
            </a:extLst>
          </p:cNvPr>
          <p:cNvCxnSpPr>
            <a:cxnSpLocks/>
          </p:cNvCxnSpPr>
          <p:nvPr/>
        </p:nvCxnSpPr>
        <p:spPr>
          <a:xfrm flipH="1">
            <a:off x="4151236" y="5711914"/>
            <a:ext cx="437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2389F4-EE3D-4B98-AC0F-19B8D80EF422}"/>
              </a:ext>
            </a:extLst>
          </p:cNvPr>
          <p:cNvCxnSpPr>
            <a:cxnSpLocks/>
          </p:cNvCxnSpPr>
          <p:nvPr/>
        </p:nvCxnSpPr>
        <p:spPr>
          <a:xfrm flipV="1">
            <a:off x="4834078" y="5047157"/>
            <a:ext cx="0" cy="398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CC5306-1C4C-48B4-945E-E64E44E8E24A}"/>
              </a:ext>
            </a:extLst>
          </p:cNvPr>
          <p:cNvCxnSpPr>
            <a:cxnSpLocks/>
          </p:cNvCxnSpPr>
          <p:nvPr/>
        </p:nvCxnSpPr>
        <p:spPr>
          <a:xfrm flipV="1">
            <a:off x="5045017" y="5148564"/>
            <a:ext cx="170896" cy="366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DC8B0F-62BD-4E89-8E5F-B4EB5D994DFD}"/>
              </a:ext>
            </a:extLst>
          </p:cNvPr>
          <p:cNvCxnSpPr>
            <a:cxnSpLocks/>
          </p:cNvCxnSpPr>
          <p:nvPr/>
        </p:nvCxnSpPr>
        <p:spPr>
          <a:xfrm flipH="1" flipV="1">
            <a:off x="4446513" y="5170239"/>
            <a:ext cx="202707" cy="337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F4F508-B188-45A1-878B-4C2070397BF8}"/>
              </a:ext>
            </a:extLst>
          </p:cNvPr>
          <p:cNvCxnSpPr>
            <a:cxnSpLocks/>
          </p:cNvCxnSpPr>
          <p:nvPr/>
        </p:nvCxnSpPr>
        <p:spPr>
          <a:xfrm>
            <a:off x="5118535" y="5922847"/>
            <a:ext cx="268550" cy="39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21DB51-F1EA-44A0-96D5-975A6B690E6D}"/>
              </a:ext>
            </a:extLst>
          </p:cNvPr>
          <p:cNvCxnSpPr>
            <a:cxnSpLocks/>
          </p:cNvCxnSpPr>
          <p:nvPr/>
        </p:nvCxnSpPr>
        <p:spPr>
          <a:xfrm>
            <a:off x="4862837" y="5988289"/>
            <a:ext cx="0" cy="47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789191F-5C17-4B9B-B62F-18B128F2448E}"/>
              </a:ext>
            </a:extLst>
          </p:cNvPr>
          <p:cNvCxnSpPr>
            <a:cxnSpLocks/>
          </p:cNvCxnSpPr>
          <p:nvPr/>
        </p:nvCxnSpPr>
        <p:spPr>
          <a:xfrm flipV="1">
            <a:off x="1784577" y="5711915"/>
            <a:ext cx="1846555" cy="28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41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6777A-B301-4118-99DC-BC3EA6130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Rayleigh </a:t>
            </a:r>
            <a:r>
              <a:rPr lang="en-CA" dirty="0" err="1"/>
              <a:t>SCattering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3691B8-85B9-4AE6-AC13-82EC2A44EB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92366"/>
                <a:ext cx="10515600" cy="57616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CA" u="sng" dirty="0"/>
              </a:p>
              <a:p>
                <a:r>
                  <a:rPr lang="en-CA" sz="2500" dirty="0"/>
                  <a:t>-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(1+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sz="1400" dirty="0"/>
                  <a:t>    (N = # of scatterers, </a:t>
                </a:r>
                <a:r>
                  <a:rPr lang="el-GR" sz="1400" dirty="0"/>
                  <a:t>α</a:t>
                </a:r>
                <a:r>
                  <a:rPr lang="en-CA" sz="1400" dirty="0"/>
                  <a:t> = polarizability, R = distance from scatterer,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sz="1400" dirty="0"/>
                  <a:t>= Incident Light intensity)</a:t>
                </a:r>
              </a:p>
              <a:p>
                <a:r>
                  <a:rPr lang="en-CA" sz="2500" dirty="0"/>
                  <a:t>- Occurs in smaller particles (</a:t>
                </a:r>
                <a:r>
                  <a:rPr lang="en-CA" sz="2500" dirty="0" err="1"/>
                  <a:t>ie</a:t>
                </a:r>
                <a:r>
                  <a:rPr lang="en-CA" sz="2500" dirty="0"/>
                  <a:t>. gas molecules)</a:t>
                </a:r>
              </a:p>
              <a:p>
                <a:r>
                  <a:rPr lang="en-CA" sz="2500" dirty="0"/>
                  <a:t>- Predominantly scatters blue light</a:t>
                </a:r>
              </a:p>
              <a:p>
                <a:r>
                  <a:rPr lang="en-CA" sz="2500" dirty="0"/>
                  <a:t>- Scattering in all directions</a:t>
                </a:r>
              </a:p>
              <a:p>
                <a:r>
                  <a:rPr lang="en-CA" sz="2500" dirty="0"/>
                  <a:t>- I </a:t>
                </a:r>
                <a:r>
                  <a:rPr lang="el-GR" sz="2500" dirty="0">
                    <a:cs typeface="Calibri" panose="020F0502020204030204" pitchFamily="34" charset="0"/>
                  </a:rPr>
                  <a:t>α</a:t>
                </a:r>
                <a:r>
                  <a:rPr lang="en-CA" sz="2500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5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CA" sz="25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CA" sz="25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5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CA" sz="25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CA" sz="2500" b="0" dirty="0">
                  <a:cs typeface="Calibri" panose="020F0502020204030204" pitchFamily="34" charset="0"/>
                </a:endParaRPr>
              </a:p>
              <a:p>
                <a:r>
                  <a:rPr lang="en-CA" sz="2500" dirty="0"/>
                  <a:t>- Blue light is scattered 9.8x more than red </a:t>
                </a:r>
              </a:p>
              <a:p>
                <a:endParaRPr lang="en-CA" sz="25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3691B8-85B9-4AE6-AC13-82EC2A44EB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92366"/>
                <a:ext cx="10515600" cy="5761606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5455AD9-AE77-493E-B391-59D04AFC4C83}"/>
              </a:ext>
            </a:extLst>
          </p:cNvPr>
          <p:cNvSpPr txBox="1"/>
          <p:nvPr/>
        </p:nvSpPr>
        <p:spPr>
          <a:xfrm>
            <a:off x="9350687" y="6637938"/>
            <a:ext cx="31604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http://hyperphysics.phy-astr.gsu.edu/hbase/atmos/blusky.html#c3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56B7B3-AAF7-420B-A716-32443BD9A15E}"/>
              </a:ext>
            </a:extLst>
          </p:cNvPr>
          <p:cNvSpPr txBox="1"/>
          <p:nvPr/>
        </p:nvSpPr>
        <p:spPr>
          <a:xfrm>
            <a:off x="6316355" y="6642556"/>
            <a:ext cx="3160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https://www.sciencedirect.com/topics/engineering/mie-scattering-theory</a:t>
            </a:r>
          </a:p>
        </p:txBody>
      </p:sp>
      <p:pic>
        <p:nvPicPr>
          <p:cNvPr id="1028" name="Picture 4" descr="Light scattering | PhysicsOpenLab">
            <a:extLst>
              <a:ext uri="{FF2B5EF4-FFF2-40B4-BE49-F238E27FC236}">
                <a16:creationId xmlns:a16="http://schemas.microsoft.com/office/drawing/2014/main" id="{3DAFD55E-5C6D-440D-8E06-9F42B93FA9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" t="18145" r="74212" b="24016"/>
          <a:stretch/>
        </p:blipFill>
        <p:spPr bwMode="auto">
          <a:xfrm>
            <a:off x="8629875" y="4031592"/>
            <a:ext cx="2723925" cy="178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BBD5FB-7FD3-4FC6-BECE-1FD156482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276" y="4767066"/>
            <a:ext cx="1932599" cy="158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25E3B2-4254-4524-9AFD-E2AB756E15A8}"/>
              </a:ext>
            </a:extLst>
          </p:cNvPr>
          <p:cNvSpPr txBox="1"/>
          <p:nvPr/>
        </p:nvSpPr>
        <p:spPr>
          <a:xfrm>
            <a:off x="3538541" y="6633319"/>
            <a:ext cx="29533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Images: https://physicsopenlab.org/2019/07/10/light-scattering/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7A27E-0300-41E5-BF23-C3B516CC7EE7}"/>
              </a:ext>
            </a:extLst>
          </p:cNvPr>
          <p:cNvSpPr txBox="1"/>
          <p:nvPr/>
        </p:nvSpPr>
        <p:spPr>
          <a:xfrm>
            <a:off x="8901177" y="3689662"/>
            <a:ext cx="4457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rgbClr val="00B0F0"/>
                </a:solidFill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7279C-F491-474C-81CE-8493FB10C30C}"/>
              </a:ext>
            </a:extLst>
          </p:cNvPr>
          <p:cNvSpPr txBox="1"/>
          <p:nvPr/>
        </p:nvSpPr>
        <p:spPr>
          <a:xfrm>
            <a:off x="11135681" y="3848589"/>
            <a:ext cx="64872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500" dirty="0">
                <a:solidFill>
                  <a:srgbClr val="00B0F0"/>
                </a:solidFill>
              </a:rPr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EC292D-DAAD-41F4-9155-6F327E976F4A}"/>
              </a:ext>
            </a:extLst>
          </p:cNvPr>
          <p:cNvSpPr txBox="1"/>
          <p:nvPr/>
        </p:nvSpPr>
        <p:spPr>
          <a:xfrm>
            <a:off x="10801927" y="5504274"/>
            <a:ext cx="616554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500" dirty="0">
                <a:solidFill>
                  <a:srgbClr val="00B0F0"/>
                </a:solidFill>
              </a:rPr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207E1D-FBC4-45EB-8EF5-D822862AA1BC}"/>
              </a:ext>
            </a:extLst>
          </p:cNvPr>
          <p:cNvSpPr txBox="1"/>
          <p:nvPr/>
        </p:nvSpPr>
        <p:spPr>
          <a:xfrm>
            <a:off x="8901177" y="5378623"/>
            <a:ext cx="67878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500" dirty="0">
                <a:solidFill>
                  <a:srgbClr val="00B0F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2148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F9510-6657-4F99-8301-1A717C12A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Mei Scattering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34B2A0-6042-4C47-A00E-1FED0D6D53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sz="2500" dirty="0"/>
                  <a:t> - </a:t>
                </a:r>
              </a:p>
              <a:p>
                <a:r>
                  <a:rPr lang="en-CA" sz="2500" dirty="0"/>
                  <a:t>- Generalized solutions according to Maxwell Equations</a:t>
                </a:r>
              </a:p>
              <a:p>
                <a:r>
                  <a:rPr lang="en-CA" sz="2500" dirty="0"/>
                  <a:t>- Occurs in larger particles (</a:t>
                </a:r>
                <a:r>
                  <a:rPr lang="en-CA" sz="2500" dirty="0" err="1"/>
                  <a:t>ie</a:t>
                </a:r>
                <a:r>
                  <a:rPr lang="en-CA" sz="2500" dirty="0"/>
                  <a:t>. dust particles, rain drops)</a:t>
                </a:r>
              </a:p>
              <a:p>
                <a:r>
                  <a:rPr lang="en-CA" sz="2500" dirty="0"/>
                  <a:t>- Predominantly scatters red light</a:t>
                </a:r>
              </a:p>
              <a:p>
                <a:r>
                  <a:rPr lang="en-CA" sz="2500" dirty="0"/>
                  <a:t>- Large amount of white light passes through</a:t>
                </a:r>
              </a:p>
              <a:p>
                <a:r>
                  <a:rPr lang="en-CA" sz="2500" dirty="0"/>
                  <a:t>- I </a:t>
                </a:r>
                <a:r>
                  <a:rPr lang="el-GR" sz="2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α</a:t>
                </a:r>
                <a:r>
                  <a:rPr lang="en-CA" sz="2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5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5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λ</m:t>
                        </m:r>
                      </m:e>
                      <m:sup>
                        <m:r>
                          <a:rPr lang="en-CA" sz="25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CA" sz="25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34B2A0-6042-4C47-A00E-1FED0D6D53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7" t="-21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3EE902E-8DB9-4B48-A3A3-ED61AC468F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989" b="23228"/>
          <a:stretch/>
        </p:blipFill>
        <p:spPr>
          <a:xfrm>
            <a:off x="1296949" y="2276981"/>
            <a:ext cx="4458971" cy="4747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536E22-44B5-41C5-8010-97382900A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573" y="4865489"/>
            <a:ext cx="3273836" cy="15546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E68977-ED66-4978-8517-11C78C250DFF}"/>
              </a:ext>
            </a:extLst>
          </p:cNvPr>
          <p:cNvSpPr txBox="1"/>
          <p:nvPr/>
        </p:nvSpPr>
        <p:spPr>
          <a:xfrm>
            <a:off x="8458705" y="4429343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500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E7066D-AAC6-4DA4-BD77-E6BF3AA02031}"/>
              </a:ext>
            </a:extLst>
          </p:cNvPr>
          <p:cNvSpPr txBox="1"/>
          <p:nvPr/>
        </p:nvSpPr>
        <p:spPr>
          <a:xfrm>
            <a:off x="7604482" y="4990300"/>
            <a:ext cx="737985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500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4FD23E-82F6-42EB-9B94-C71918867499}"/>
              </a:ext>
            </a:extLst>
          </p:cNvPr>
          <p:cNvSpPr txBox="1"/>
          <p:nvPr/>
        </p:nvSpPr>
        <p:spPr>
          <a:xfrm>
            <a:off x="8086983" y="6070833"/>
            <a:ext cx="737985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500" dirty="0">
                <a:solidFill>
                  <a:srgbClr val="FF0000"/>
                </a:solidFill>
              </a:rPr>
              <a:t>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23D4B-B5F7-4D3E-9225-7AE206D95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5920" y="5491999"/>
            <a:ext cx="1932599" cy="1585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65DDF0D-F8D4-498D-8E96-FDE219FF2E2B}"/>
              </a:ext>
            </a:extLst>
          </p:cNvPr>
          <p:cNvSpPr txBox="1"/>
          <p:nvPr/>
        </p:nvSpPr>
        <p:spPr>
          <a:xfrm>
            <a:off x="10850513" y="4792681"/>
            <a:ext cx="117874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500" dirty="0"/>
              <a:t>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00FA9D-9750-4E46-AC47-C3D8401D6F4D}"/>
              </a:ext>
            </a:extLst>
          </p:cNvPr>
          <p:cNvSpPr txBox="1"/>
          <p:nvPr/>
        </p:nvSpPr>
        <p:spPr>
          <a:xfrm>
            <a:off x="10810611" y="5943050"/>
            <a:ext cx="56110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500" dirty="0"/>
              <a:t>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10D5B0-0CD1-4075-8476-2158A610E3AD}"/>
              </a:ext>
            </a:extLst>
          </p:cNvPr>
          <p:cNvSpPr txBox="1"/>
          <p:nvPr/>
        </p:nvSpPr>
        <p:spPr>
          <a:xfrm>
            <a:off x="4064000" y="6649578"/>
            <a:ext cx="83496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>
                <a:effectLst/>
                <a:latin typeface="Source Sans Pro" panose="020B0604020202020204" pitchFamily="34" charset="0"/>
              </a:rPr>
              <a:t>Lockwood D.J. (2016) Rayleigh and Mie Scattering. In: Luo M.R. (eds) Encyclopedia of Color Science and Technology. Springer, New York, NY. https://doi.org/10.1007/978-1-4419-8071-7_218</a:t>
            </a:r>
            <a:endParaRPr lang="en-CA" sz="8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9327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1A40-35C8-4B14-9E37-94582113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is the Sky Blue?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28CB00-F864-4ACE-BDCD-AB5BB1A9D3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35433"/>
                <a:ext cx="9720073" cy="4023360"/>
              </a:xfrm>
            </p:spPr>
            <p:txBody>
              <a:bodyPr/>
              <a:lstStyle/>
              <a:p>
                <a:r>
                  <a:rPr lang="en-CA" sz="2500" dirty="0"/>
                  <a:t>- Sunlight reaches atmosphere </a:t>
                </a:r>
                <a:br>
                  <a:rPr lang="en-CA" sz="2500" dirty="0"/>
                </a:br>
                <a:r>
                  <a:rPr lang="en-CA" sz="2500" dirty="0"/>
                  <a:t>  and is scattered </a:t>
                </a:r>
              </a:p>
              <a:p>
                <a:r>
                  <a:rPr lang="en-CA" sz="2500" dirty="0"/>
                  <a:t>- I </a:t>
                </a:r>
                <a:r>
                  <a:rPr lang="el-GR" sz="2500" dirty="0"/>
                  <a:t>α</a:t>
                </a:r>
                <a:r>
                  <a:rPr lang="en-CA" sz="25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CA" sz="25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500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CA" sz="25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sz="2500" dirty="0"/>
                  <a:t> so Rayleigh dominates</a:t>
                </a:r>
              </a:p>
              <a:p>
                <a:pPr marL="0" indent="0">
                  <a:buNone/>
                </a:pPr>
                <a:r>
                  <a:rPr lang="en-CA" sz="2500" dirty="0"/>
                  <a:t> </a:t>
                </a:r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28CB00-F864-4ACE-BDCD-AB5BB1A9D3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35433"/>
                <a:ext cx="9720073" cy="4023360"/>
              </a:xfrm>
              <a:blipFill>
                <a:blip r:embed="rId2"/>
                <a:stretch>
                  <a:fillRect l="-564" t="-227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8B44C25-18CD-491A-AEB0-12CA2681B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742" y="498629"/>
            <a:ext cx="5569258" cy="38650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765242-523C-4074-83C8-2E82FB0029DA}"/>
              </a:ext>
            </a:extLst>
          </p:cNvPr>
          <p:cNvSpPr txBox="1"/>
          <p:nvPr/>
        </p:nvSpPr>
        <p:spPr>
          <a:xfrm>
            <a:off x="10301796" y="6642556"/>
            <a:ext cx="2104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https://spaceplace.nasa.gov/blue-sky/en/</a:t>
            </a:r>
          </a:p>
        </p:txBody>
      </p:sp>
      <p:pic>
        <p:nvPicPr>
          <p:cNvPr id="1028" name="Picture 4" descr="visible-light-spectrum | EYE Hortilux">
            <a:extLst>
              <a:ext uri="{FF2B5EF4-FFF2-40B4-BE49-F238E27FC236}">
                <a16:creationId xmlns:a16="http://schemas.microsoft.com/office/drawing/2014/main" id="{6A84CAEC-0AC2-4DFB-9E58-200443ECC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37" y="4547936"/>
            <a:ext cx="6672309" cy="196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475A33-E737-4E1A-9E72-4E57CAED1EC3}"/>
              </a:ext>
            </a:extLst>
          </p:cNvPr>
          <p:cNvSpPr txBox="1"/>
          <p:nvPr/>
        </p:nvSpPr>
        <p:spPr>
          <a:xfrm>
            <a:off x="0" y="6642556"/>
            <a:ext cx="6367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https://eyehortilux.com/grow-lighting-guide/measuring-light-for-plant-growth/evaluating-quality-grow-light-using-spectrum/visible-light-spectrum/</a:t>
            </a:r>
          </a:p>
        </p:txBody>
      </p:sp>
    </p:spTree>
    <p:extLst>
      <p:ext uri="{BB962C8B-B14F-4D97-AF65-F5344CB8AC3E}">
        <p14:creationId xmlns:p14="http://schemas.microsoft.com/office/powerpoint/2010/main" val="350256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CE4C-9CCB-4B61-B930-F3C482F2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is the Sky Not Purple?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603EC-C3FC-49B7-BCEC-2C56E6CD0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526" y="1930894"/>
            <a:ext cx="9720073" cy="4023360"/>
          </a:xfrm>
        </p:spPr>
        <p:txBody>
          <a:bodyPr>
            <a:normAutofit/>
          </a:bodyPr>
          <a:lstStyle/>
          <a:p>
            <a:r>
              <a:rPr lang="en-CA" sz="2500" dirty="0"/>
              <a:t>- Sunlight contains more blue light than any other colour</a:t>
            </a:r>
          </a:p>
          <a:p>
            <a:r>
              <a:rPr lang="en-CA" sz="2500" dirty="0"/>
              <a:t>- Sun is not a perfect black body (T = 5700 K)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964782-ABD7-45B3-BE7E-41A9E8D70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34" y="3265764"/>
            <a:ext cx="5452066" cy="3177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0C4575-0118-4913-BE2A-A1675958D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393" y="3265764"/>
            <a:ext cx="5647997" cy="32917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BE28C5-AA9A-4043-9687-9752CE3A6B42}"/>
              </a:ext>
            </a:extLst>
          </p:cNvPr>
          <p:cNvSpPr txBox="1"/>
          <p:nvPr/>
        </p:nvSpPr>
        <p:spPr>
          <a:xfrm>
            <a:off x="0" y="6642556"/>
            <a:ext cx="3203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https://www.nrel.gov/grid/solar-resource/spectra-astm-e490.html</a:t>
            </a:r>
          </a:p>
        </p:txBody>
      </p:sp>
    </p:spTree>
    <p:extLst>
      <p:ext uri="{BB962C8B-B14F-4D97-AF65-F5344CB8AC3E}">
        <p14:creationId xmlns:p14="http://schemas.microsoft.com/office/powerpoint/2010/main" val="3593868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A6DC9-F591-4059-B662-DCF9E1B7D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is the Sky Red at Sunset?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7404E3-DBD5-4105-984C-2238C0BA6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755" y="1581350"/>
            <a:ext cx="4929918" cy="491446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7DB8086-C01F-45CC-BC80-E7A873FEEE89}"/>
              </a:ext>
            </a:extLst>
          </p:cNvPr>
          <p:cNvSpPr/>
          <p:nvPr/>
        </p:nvSpPr>
        <p:spPr>
          <a:xfrm>
            <a:off x="6440178" y="2287799"/>
            <a:ext cx="1959244" cy="23357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6DC2EA-EEAD-45F0-8050-A7C8CF7A9C76}"/>
              </a:ext>
            </a:extLst>
          </p:cNvPr>
          <p:cNvSpPr/>
          <p:nvPr/>
        </p:nvSpPr>
        <p:spPr>
          <a:xfrm>
            <a:off x="5539259" y="3787933"/>
            <a:ext cx="1959244" cy="23357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799911E-E232-45D7-AEF6-717733D238CE}"/>
              </a:ext>
            </a:extLst>
          </p:cNvPr>
          <p:cNvSpPr/>
          <p:nvPr/>
        </p:nvSpPr>
        <p:spPr>
          <a:xfrm>
            <a:off x="6429856" y="5581188"/>
            <a:ext cx="1959245" cy="23357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86DA0F-3B54-4366-80F5-893539701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952" y="2143490"/>
            <a:ext cx="3685524" cy="37901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C34BE3-89A7-4EAE-8667-D615055636AF}"/>
              </a:ext>
            </a:extLst>
          </p:cNvPr>
          <p:cNvSpPr txBox="1"/>
          <p:nvPr/>
        </p:nvSpPr>
        <p:spPr>
          <a:xfrm>
            <a:off x="10164932" y="6624544"/>
            <a:ext cx="2112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https://www.pikpng.com/transpng/iiiwmmh/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81CAE9B-C3DD-4685-9F57-0BEC532CCD6C}"/>
              </a:ext>
            </a:extLst>
          </p:cNvPr>
          <p:cNvSpPr/>
          <p:nvPr/>
        </p:nvSpPr>
        <p:spPr>
          <a:xfrm>
            <a:off x="7466433" y="2297093"/>
            <a:ext cx="932990" cy="2096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90E4601-B242-4BC6-8CE2-2018F71A8786}"/>
              </a:ext>
            </a:extLst>
          </p:cNvPr>
          <p:cNvSpPr/>
          <p:nvPr/>
        </p:nvSpPr>
        <p:spPr>
          <a:xfrm>
            <a:off x="7456111" y="5601751"/>
            <a:ext cx="932990" cy="2096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FAF57B3-6996-4335-9563-EC8FD6999992}"/>
              </a:ext>
            </a:extLst>
          </p:cNvPr>
          <p:cNvSpPr/>
          <p:nvPr/>
        </p:nvSpPr>
        <p:spPr>
          <a:xfrm>
            <a:off x="7050558" y="3789249"/>
            <a:ext cx="439474" cy="233571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6E1476-F026-4DA2-A045-8E26EE8485CA}"/>
              </a:ext>
            </a:extLst>
          </p:cNvPr>
          <p:cNvSpPr txBox="1"/>
          <p:nvPr/>
        </p:nvSpPr>
        <p:spPr>
          <a:xfrm>
            <a:off x="434892" y="2244094"/>
            <a:ext cx="4929918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500" dirty="0"/>
              <a:t>- Sunlight travels a longer distance through the atmosphere </a:t>
            </a:r>
          </a:p>
          <a:p>
            <a:r>
              <a:rPr lang="en-CA" sz="2500" dirty="0"/>
              <a:t>- Therefore, more opportunities for light to scatter</a:t>
            </a:r>
          </a:p>
          <a:p>
            <a:r>
              <a:rPr lang="en-CA" sz="2500" dirty="0"/>
              <a:t>- Strong Rayleigh scattering depletes blue light</a:t>
            </a:r>
          </a:p>
          <a:p>
            <a:r>
              <a:rPr lang="en-CA" sz="2500" dirty="0"/>
              <a:t>- Weak Mei scattering allows red light to remain</a:t>
            </a:r>
          </a:p>
          <a:p>
            <a:endParaRPr lang="en-CA" sz="2500" dirty="0"/>
          </a:p>
        </p:txBody>
      </p:sp>
    </p:spTree>
    <p:extLst>
      <p:ext uri="{BB962C8B-B14F-4D97-AF65-F5344CB8AC3E}">
        <p14:creationId xmlns:p14="http://schemas.microsoft.com/office/powerpoint/2010/main" val="1592666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89487-A374-4551-8086-1D393CDE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Sky at Sunset</a:t>
            </a:r>
          </a:p>
        </p:txBody>
      </p:sp>
      <p:pic>
        <p:nvPicPr>
          <p:cNvPr id="3074" name="Picture 2" descr="HD wallpaper: silhouette of hills during golden hours, sunset, red, sky,  fiery | Wallpaper Flare">
            <a:extLst>
              <a:ext uri="{FF2B5EF4-FFF2-40B4-BE49-F238E27FC236}">
                <a16:creationId xmlns:a16="http://schemas.microsoft.com/office/drawing/2014/main" id="{4D4AB8EF-E6FB-4764-834B-D7665D535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32" y="2028037"/>
            <a:ext cx="5521960" cy="355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ody of water under blue sky during daytime photo – Free Nida Image on  Unsplash">
            <a:extLst>
              <a:ext uri="{FF2B5EF4-FFF2-40B4-BE49-F238E27FC236}">
                <a16:creationId xmlns:a16="http://schemas.microsoft.com/office/drawing/2014/main" id="{700E8FB2-A2C7-49D1-80B6-96E94298E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310" y="2028036"/>
            <a:ext cx="5521960" cy="355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5E7D0F-37D8-4BCB-94FA-AA5CEA4221AA}"/>
              </a:ext>
            </a:extLst>
          </p:cNvPr>
          <p:cNvSpPr txBox="1"/>
          <p:nvPr/>
        </p:nvSpPr>
        <p:spPr>
          <a:xfrm>
            <a:off x="9858652" y="6642556"/>
            <a:ext cx="24058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Image: https://unsplash.com/photos/JxGwZlL4yU4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951EEA-7F20-4221-9A5C-35351926149C}"/>
              </a:ext>
            </a:extLst>
          </p:cNvPr>
          <p:cNvSpPr txBox="1"/>
          <p:nvPr/>
        </p:nvSpPr>
        <p:spPr>
          <a:xfrm>
            <a:off x="0" y="6642556"/>
            <a:ext cx="51194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Image: https://www.wallpaperflare.com/silhouette-of-hills-during-golden-hours-sunset-red-sky-fiery-wallpaper-zglxz</a:t>
            </a:r>
          </a:p>
        </p:txBody>
      </p:sp>
    </p:spTree>
    <p:extLst>
      <p:ext uri="{BB962C8B-B14F-4D97-AF65-F5344CB8AC3E}">
        <p14:creationId xmlns:p14="http://schemas.microsoft.com/office/powerpoint/2010/main" val="715502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1450</TotalTime>
  <Words>904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Cambria Math</vt:lpstr>
      <vt:lpstr>Source Sans Pro</vt:lpstr>
      <vt:lpstr>Tw Cen MT</vt:lpstr>
      <vt:lpstr>Tw Cen MT Condensed</vt:lpstr>
      <vt:lpstr>Wingdings 3</vt:lpstr>
      <vt:lpstr>Integral</vt:lpstr>
      <vt:lpstr>Why is the Sky Blue?</vt:lpstr>
      <vt:lpstr>Is the Sky Blue?</vt:lpstr>
      <vt:lpstr>Light Scattering</vt:lpstr>
      <vt:lpstr>Rayleigh SCattering</vt:lpstr>
      <vt:lpstr>Mei Scattering</vt:lpstr>
      <vt:lpstr>Why is the Sky Blue?</vt:lpstr>
      <vt:lpstr>Why is the Sky Not Purple?</vt:lpstr>
      <vt:lpstr>Why is the Sky Red at Sunset?</vt:lpstr>
      <vt:lpstr>The Sky at Sunset</vt:lpstr>
      <vt:lpstr>Chappuis Absorption</vt:lpstr>
      <vt:lpstr>Why is Mars’ Sky Red?</vt:lpstr>
      <vt:lpstr>Why is Mars’ Sky Red?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is the Sky Blue?</dc:title>
  <dc:creator>Nicolas Buccongello</dc:creator>
  <cp:lastModifiedBy>Nicolas Buccongello</cp:lastModifiedBy>
  <cp:revision>76</cp:revision>
  <dcterms:created xsi:type="dcterms:W3CDTF">2021-11-03T17:39:35Z</dcterms:created>
  <dcterms:modified xsi:type="dcterms:W3CDTF">2021-11-10T02:40:13Z</dcterms:modified>
</cp:coreProperties>
</file>