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7" r:id="rId8"/>
    <p:sldId id="268" r:id="rId9"/>
    <p:sldId id="27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5/4/2024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11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97534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768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2310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42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31760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4298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048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8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35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22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353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49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66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206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757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889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5/4/2024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0679998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2F22-96C0-242D-E965-13C08641F320}"/>
              </a:ext>
            </a:extLst>
          </p:cNvPr>
          <p:cNvSpPr>
            <a:spLocks noGrp="1"/>
          </p:cNvSpPr>
          <p:nvPr>
            <p:ph type="ctrTitle"/>
          </p:nvPr>
        </p:nvSpPr>
        <p:spPr>
          <a:xfrm>
            <a:off x="2600912" y="2088528"/>
            <a:ext cx="6470692" cy="1340472"/>
          </a:xfrm>
        </p:spPr>
        <p:txBody>
          <a:bodyPr>
            <a:normAutofit/>
          </a:bodyPr>
          <a:lstStyle/>
          <a:p>
            <a:r>
              <a:rPr lang="en-US" sz="3200" b="1" dirty="0">
                <a:solidFill>
                  <a:schemeClr val="tx1"/>
                </a:solidFill>
              </a:rPr>
              <a:t>BUSINESS CASE FOR UKAS BANK</a:t>
            </a:r>
          </a:p>
        </p:txBody>
      </p:sp>
      <p:sp>
        <p:nvSpPr>
          <p:cNvPr id="3" name="Subtitle 2">
            <a:extLst>
              <a:ext uri="{FF2B5EF4-FFF2-40B4-BE49-F238E27FC236}">
                <a16:creationId xmlns:a16="http://schemas.microsoft.com/office/drawing/2014/main" id="{37053F8F-59DB-9A76-5CAD-8F804A2FB9BF}"/>
              </a:ext>
            </a:extLst>
          </p:cNvPr>
          <p:cNvSpPr>
            <a:spLocks noGrp="1"/>
          </p:cNvSpPr>
          <p:nvPr>
            <p:ph type="subTitle" idx="1"/>
          </p:nvPr>
        </p:nvSpPr>
        <p:spPr>
          <a:xfrm>
            <a:off x="5233186" y="4534245"/>
            <a:ext cx="6470693" cy="605256"/>
          </a:xfrm>
        </p:spPr>
        <p:txBody>
          <a:bodyPr>
            <a:normAutofit/>
          </a:bodyPr>
          <a:lstStyle/>
          <a:p>
            <a:r>
              <a:rPr lang="en-US" b="1" dirty="0"/>
              <a:t>By Nneka Ukachukwu</a:t>
            </a:r>
          </a:p>
        </p:txBody>
      </p:sp>
    </p:spTree>
    <p:extLst>
      <p:ext uri="{BB962C8B-B14F-4D97-AF65-F5344CB8AC3E}">
        <p14:creationId xmlns:p14="http://schemas.microsoft.com/office/powerpoint/2010/main" val="23640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589BA-9369-81C4-F082-A128A6BDD01F}"/>
              </a:ext>
            </a:extLst>
          </p:cNvPr>
          <p:cNvSpPr>
            <a:spLocks noGrp="1"/>
          </p:cNvSpPr>
          <p:nvPr>
            <p:ph type="title" idx="4294967295"/>
          </p:nvPr>
        </p:nvSpPr>
        <p:spPr>
          <a:xfrm>
            <a:off x="857956" y="2540000"/>
            <a:ext cx="10058400" cy="1450975"/>
          </a:xfrm>
        </p:spPr>
        <p:txBody>
          <a:bodyPr/>
          <a:lstStyle/>
          <a:p>
            <a:pPr algn="ctr"/>
            <a:r>
              <a:rPr lang="en-US" b="1" dirty="0">
                <a:ea typeface="Verdana" panose="020B0604030504040204" pitchFamily="34" charset="0"/>
              </a:rPr>
              <a:t>THANK YOU</a:t>
            </a:r>
          </a:p>
        </p:txBody>
      </p:sp>
    </p:spTree>
    <p:extLst>
      <p:ext uri="{BB962C8B-B14F-4D97-AF65-F5344CB8AC3E}">
        <p14:creationId xmlns:p14="http://schemas.microsoft.com/office/powerpoint/2010/main" val="139029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2AE6301-29C8-B862-521C-83A77AB3A5CA}"/>
              </a:ext>
            </a:extLst>
          </p:cNvPr>
          <p:cNvGraphicFramePr>
            <a:graphicFrameLocks noGrp="1"/>
          </p:cNvGraphicFramePr>
          <p:nvPr>
            <p:extLst>
              <p:ext uri="{D42A27DB-BD31-4B8C-83A1-F6EECF244321}">
                <p14:modId xmlns:p14="http://schemas.microsoft.com/office/powerpoint/2010/main" val="2299026948"/>
              </p:ext>
            </p:extLst>
          </p:nvPr>
        </p:nvGraphicFramePr>
        <p:xfrm>
          <a:off x="927651" y="1021080"/>
          <a:ext cx="10270435" cy="3901440"/>
        </p:xfrm>
        <a:graphic>
          <a:graphicData uri="http://schemas.openxmlformats.org/drawingml/2006/table">
            <a:tbl>
              <a:tblPr firstRow="1" bandRow="1">
                <a:tableStyleId>{5C22544A-7EE6-4342-B048-85BDC9FD1C3A}</a:tableStyleId>
              </a:tblPr>
              <a:tblGrid>
                <a:gridCol w="2508550">
                  <a:extLst>
                    <a:ext uri="{9D8B030D-6E8A-4147-A177-3AD203B41FA5}">
                      <a16:colId xmlns:a16="http://schemas.microsoft.com/office/drawing/2014/main" val="3955377490"/>
                    </a:ext>
                  </a:extLst>
                </a:gridCol>
                <a:gridCol w="2587295">
                  <a:extLst>
                    <a:ext uri="{9D8B030D-6E8A-4147-A177-3AD203B41FA5}">
                      <a16:colId xmlns:a16="http://schemas.microsoft.com/office/drawing/2014/main" val="1104773578"/>
                    </a:ext>
                  </a:extLst>
                </a:gridCol>
                <a:gridCol w="2587295">
                  <a:extLst>
                    <a:ext uri="{9D8B030D-6E8A-4147-A177-3AD203B41FA5}">
                      <a16:colId xmlns:a16="http://schemas.microsoft.com/office/drawing/2014/main" val="2753847096"/>
                    </a:ext>
                  </a:extLst>
                </a:gridCol>
                <a:gridCol w="2587295">
                  <a:extLst>
                    <a:ext uri="{9D8B030D-6E8A-4147-A177-3AD203B41FA5}">
                      <a16:colId xmlns:a16="http://schemas.microsoft.com/office/drawing/2014/main" val="2639479882"/>
                    </a:ext>
                  </a:extLst>
                </a:gridCol>
              </a:tblGrid>
              <a:tr h="0">
                <a:tc>
                  <a:txBody>
                    <a:bodyPr/>
                    <a:lstStyle/>
                    <a:p>
                      <a:r>
                        <a:rPr lang="en-US" sz="2000" b="1" dirty="0">
                          <a:latin typeface="+mn-lt"/>
                          <a:ea typeface="Verdana" panose="020B0604030504040204" pitchFamily="34" charset="0"/>
                        </a:rPr>
                        <a:t>SUBMITTED TO</a:t>
                      </a:r>
                    </a:p>
                  </a:txBody>
                  <a:tcPr/>
                </a:tc>
                <a:tc>
                  <a:txBody>
                    <a:bodyPr/>
                    <a:lstStyle/>
                    <a:p>
                      <a:r>
                        <a:rPr lang="en-US" sz="2000" b="1" dirty="0">
                          <a:latin typeface="+mn-lt"/>
                          <a:ea typeface="Verdana" panose="020B0604030504040204" pitchFamily="34" charset="0"/>
                        </a:rPr>
                        <a:t>MD/CEO UKAS Bank</a:t>
                      </a:r>
                    </a:p>
                  </a:txBody>
                  <a:tcPr/>
                </a:tc>
                <a:tc>
                  <a:txBody>
                    <a:bodyPr/>
                    <a:lstStyle/>
                    <a:p>
                      <a:r>
                        <a:rPr lang="en-US" sz="2000" b="1" dirty="0">
                          <a:latin typeface="+mn-lt"/>
                          <a:ea typeface="Verdana" panose="020B0604030504040204" pitchFamily="34" charset="0"/>
                        </a:rPr>
                        <a:t>SUBMITTED BY</a:t>
                      </a:r>
                    </a:p>
                  </a:txBody>
                  <a:tcPr/>
                </a:tc>
                <a:tc>
                  <a:txBody>
                    <a:bodyPr/>
                    <a:lstStyle/>
                    <a:p>
                      <a:r>
                        <a:rPr lang="en-US" sz="2000" b="1" dirty="0">
                          <a:latin typeface="+mn-lt"/>
                          <a:ea typeface="Verdana" panose="020B0604030504040204" pitchFamily="34" charset="0"/>
                        </a:rPr>
                        <a:t>B.A NNEKA UKACHUKWU</a:t>
                      </a:r>
                    </a:p>
                  </a:txBody>
                  <a:tcPr/>
                </a:tc>
                <a:extLst>
                  <a:ext uri="{0D108BD9-81ED-4DB2-BD59-A6C34878D82A}">
                    <a16:rowId xmlns:a16="http://schemas.microsoft.com/office/drawing/2014/main" val="4125802321"/>
                  </a:ext>
                </a:extLst>
              </a:tr>
              <a:tr h="370840">
                <a:tc>
                  <a:txBody>
                    <a:bodyPr/>
                    <a:lstStyle/>
                    <a:p>
                      <a:r>
                        <a:rPr lang="en-US" sz="2000" b="1" dirty="0">
                          <a:latin typeface="+mn-lt"/>
                          <a:ea typeface="Verdana" panose="020B0604030504040204" pitchFamily="34" charset="0"/>
                        </a:rPr>
                        <a:t>TO THE ATTENTION OF</a:t>
                      </a:r>
                    </a:p>
                  </a:txBody>
                  <a:tcPr/>
                </a:tc>
                <a:tc>
                  <a:txBody>
                    <a:bodyPr/>
                    <a:lstStyle/>
                    <a:p>
                      <a:r>
                        <a:rPr lang="en-US" sz="2000" b="0" dirty="0">
                          <a:latin typeface="+mn-lt"/>
                          <a:ea typeface="Verdana" panose="020B0604030504040204" pitchFamily="34" charset="0"/>
                        </a:rPr>
                        <a:t>Director, Loans</a:t>
                      </a:r>
                    </a:p>
                  </a:txBody>
                  <a:tcPr/>
                </a:tc>
                <a:tc>
                  <a:txBody>
                    <a:bodyPr/>
                    <a:lstStyle/>
                    <a:p>
                      <a:r>
                        <a:rPr lang="en-US" sz="2000" b="1" dirty="0">
                          <a:latin typeface="+mn-lt"/>
                          <a:ea typeface="Verdana" panose="020B0604030504040204" pitchFamily="34" charset="0"/>
                        </a:rPr>
                        <a:t>POINT OF CONTACT</a:t>
                      </a:r>
                    </a:p>
                  </a:txBody>
                  <a:tcPr/>
                </a:tc>
                <a:tc>
                  <a:txBody>
                    <a:bodyPr/>
                    <a:lstStyle/>
                    <a:p>
                      <a:r>
                        <a:rPr lang="en-US" sz="2000" b="0" dirty="0">
                          <a:latin typeface="+mn-lt"/>
                          <a:ea typeface="Verdana" panose="020B0604030504040204" pitchFamily="34" charset="0"/>
                        </a:rPr>
                        <a:t>Nneka Ukachukwu</a:t>
                      </a:r>
                    </a:p>
                  </a:txBody>
                  <a:tcPr/>
                </a:tc>
                <a:extLst>
                  <a:ext uri="{0D108BD9-81ED-4DB2-BD59-A6C34878D82A}">
                    <a16:rowId xmlns:a16="http://schemas.microsoft.com/office/drawing/2014/main" val="1932570879"/>
                  </a:ext>
                </a:extLst>
              </a:tr>
              <a:tr h="370840">
                <a:tc>
                  <a:txBody>
                    <a:bodyPr/>
                    <a:lstStyle/>
                    <a:p>
                      <a:r>
                        <a:rPr lang="en-US" sz="2000" b="1" dirty="0">
                          <a:latin typeface="+mn-lt"/>
                          <a:ea typeface="Verdana" panose="020B0604030504040204" pitchFamily="34" charset="0"/>
                        </a:rPr>
                        <a:t>ADDRESS</a:t>
                      </a:r>
                    </a:p>
                  </a:txBody>
                  <a:tcPr/>
                </a:tc>
                <a:tc>
                  <a:txBody>
                    <a:bodyPr/>
                    <a:lstStyle/>
                    <a:p>
                      <a:r>
                        <a:rPr lang="en-US" sz="2000" b="0" dirty="0">
                          <a:latin typeface="+mn-lt"/>
                          <a:ea typeface="Verdana" panose="020B0604030504040204" pitchFamily="34" charset="0"/>
                        </a:rPr>
                        <a:t>Asokoro, Abuja</a:t>
                      </a:r>
                    </a:p>
                  </a:txBody>
                  <a:tcPr/>
                </a:tc>
                <a:tc>
                  <a:txBody>
                    <a:bodyPr/>
                    <a:lstStyle/>
                    <a:p>
                      <a:r>
                        <a:rPr lang="en-US" sz="2000" b="1" dirty="0">
                          <a:latin typeface="+mn-lt"/>
                          <a:ea typeface="Verdana" panose="020B0604030504040204" pitchFamily="34" charset="0"/>
                        </a:rPr>
                        <a:t>ADDRESS</a:t>
                      </a:r>
                    </a:p>
                  </a:txBody>
                  <a:tcPr/>
                </a:tc>
                <a:tc>
                  <a:txBody>
                    <a:bodyPr/>
                    <a:lstStyle/>
                    <a:p>
                      <a:r>
                        <a:rPr lang="en-US" sz="2000" b="0" dirty="0">
                          <a:latin typeface="+mn-lt"/>
                          <a:ea typeface="Verdana" panose="020B0604030504040204" pitchFamily="34" charset="0"/>
                        </a:rPr>
                        <a:t>Asokoro, Abuja</a:t>
                      </a:r>
                    </a:p>
                  </a:txBody>
                  <a:tcPr/>
                </a:tc>
                <a:extLst>
                  <a:ext uri="{0D108BD9-81ED-4DB2-BD59-A6C34878D82A}">
                    <a16:rowId xmlns:a16="http://schemas.microsoft.com/office/drawing/2014/main" val="342925392"/>
                  </a:ext>
                </a:extLst>
              </a:tr>
              <a:tr h="370840">
                <a:tc>
                  <a:txBody>
                    <a:bodyPr/>
                    <a:lstStyle/>
                    <a:p>
                      <a:r>
                        <a:rPr lang="en-US" sz="2000" b="1" dirty="0">
                          <a:latin typeface="+mn-lt"/>
                          <a:ea typeface="Verdana" panose="020B0604030504040204" pitchFamily="34" charset="0"/>
                        </a:rPr>
                        <a:t>PHONE</a:t>
                      </a:r>
                    </a:p>
                  </a:txBody>
                  <a:tcPr/>
                </a:tc>
                <a:tc>
                  <a:txBody>
                    <a:bodyPr/>
                    <a:lstStyle/>
                    <a:p>
                      <a:r>
                        <a:rPr lang="en-US" sz="2000" b="0" dirty="0">
                          <a:latin typeface="+mn-lt"/>
                          <a:ea typeface="Verdana" panose="020B0604030504040204" pitchFamily="34" charset="0"/>
                        </a:rPr>
                        <a:t>080765XXXX</a:t>
                      </a:r>
                    </a:p>
                  </a:txBody>
                  <a:tcPr/>
                </a:tc>
                <a:tc>
                  <a:txBody>
                    <a:bodyPr/>
                    <a:lstStyle/>
                    <a:p>
                      <a:r>
                        <a:rPr lang="en-US" sz="2000" b="1" dirty="0">
                          <a:latin typeface="+mn-lt"/>
                          <a:ea typeface="Verdana" panose="020B0604030504040204" pitchFamily="34" charset="0"/>
                        </a:rPr>
                        <a:t>PHONE</a:t>
                      </a:r>
                    </a:p>
                  </a:txBody>
                  <a:tcPr/>
                </a:tc>
                <a:tc>
                  <a:txBody>
                    <a:bodyPr/>
                    <a:lstStyle/>
                    <a:p>
                      <a:r>
                        <a:rPr lang="en-US" sz="2000" b="0" dirty="0">
                          <a:latin typeface="+mn-lt"/>
                          <a:ea typeface="Verdana" panose="020B0604030504040204" pitchFamily="34" charset="0"/>
                        </a:rPr>
                        <a:t>0807654XXXX</a:t>
                      </a:r>
                    </a:p>
                    <a:p>
                      <a:endParaRPr lang="en-US" sz="2000" b="0" dirty="0">
                        <a:latin typeface="+mn-lt"/>
                        <a:ea typeface="Verdana" panose="020B0604030504040204" pitchFamily="34" charset="0"/>
                      </a:endParaRPr>
                    </a:p>
                  </a:txBody>
                  <a:tcPr/>
                </a:tc>
                <a:extLst>
                  <a:ext uri="{0D108BD9-81ED-4DB2-BD59-A6C34878D82A}">
                    <a16:rowId xmlns:a16="http://schemas.microsoft.com/office/drawing/2014/main" val="1537582978"/>
                  </a:ext>
                </a:extLst>
              </a:tr>
              <a:tr h="370840">
                <a:tc>
                  <a:txBody>
                    <a:bodyPr/>
                    <a:lstStyle/>
                    <a:p>
                      <a:r>
                        <a:rPr lang="en-US" sz="2000" b="1" dirty="0">
                          <a:latin typeface="+mn-lt"/>
                          <a:ea typeface="Verdana" panose="020B0604030504040204" pitchFamily="34" charset="0"/>
                        </a:rPr>
                        <a:t>EMAIL</a:t>
                      </a:r>
                    </a:p>
                  </a:txBody>
                  <a:tcPr/>
                </a:tc>
                <a:tc>
                  <a:txBody>
                    <a:bodyPr/>
                    <a:lstStyle/>
                    <a:p>
                      <a:r>
                        <a:rPr lang="en-US" sz="2000" b="0" dirty="0">
                          <a:latin typeface="+mn-lt"/>
                          <a:ea typeface="Verdana" panose="020B0604030504040204" pitchFamily="34" charset="0"/>
                        </a:rPr>
                        <a:t>md@ukasbank.com</a:t>
                      </a:r>
                    </a:p>
                  </a:txBody>
                  <a:tcPr/>
                </a:tc>
                <a:tc>
                  <a:txBody>
                    <a:bodyPr/>
                    <a:lstStyle/>
                    <a:p>
                      <a:r>
                        <a:rPr lang="en-US" sz="2000" b="1" dirty="0">
                          <a:latin typeface="+mn-lt"/>
                          <a:ea typeface="Verdana" panose="020B0604030504040204" pitchFamily="34" charset="0"/>
                        </a:rPr>
                        <a:t>EMAIL</a:t>
                      </a:r>
                    </a:p>
                  </a:txBody>
                  <a:tcPr/>
                </a:tc>
                <a:tc>
                  <a:txBody>
                    <a:bodyPr/>
                    <a:lstStyle/>
                    <a:p>
                      <a:r>
                        <a:rPr lang="en-US" sz="2000" b="0" dirty="0">
                          <a:latin typeface="+mn-lt"/>
                          <a:ea typeface="Verdana" panose="020B0604030504040204" pitchFamily="34" charset="0"/>
                        </a:rPr>
                        <a:t>nbukas@gmail.com</a:t>
                      </a:r>
                    </a:p>
                    <a:p>
                      <a:endParaRPr lang="en-US" sz="2000" b="0" dirty="0">
                        <a:latin typeface="+mn-lt"/>
                        <a:ea typeface="Verdana" panose="020B0604030504040204" pitchFamily="34" charset="0"/>
                      </a:endParaRPr>
                    </a:p>
                  </a:txBody>
                  <a:tcPr/>
                </a:tc>
                <a:extLst>
                  <a:ext uri="{0D108BD9-81ED-4DB2-BD59-A6C34878D82A}">
                    <a16:rowId xmlns:a16="http://schemas.microsoft.com/office/drawing/2014/main" val="3326590894"/>
                  </a:ext>
                </a:extLst>
              </a:tr>
              <a:tr h="349342">
                <a:tc>
                  <a:txBody>
                    <a:bodyPr/>
                    <a:lstStyle/>
                    <a:p>
                      <a:r>
                        <a:rPr lang="en-US" sz="2000" b="1" dirty="0">
                          <a:latin typeface="+mn-lt"/>
                          <a:ea typeface="Verdana" panose="020B0604030504040204" pitchFamily="34" charset="0"/>
                        </a:rPr>
                        <a:t>DATE SUBMITTED</a:t>
                      </a:r>
                    </a:p>
                  </a:txBody>
                  <a:tcPr/>
                </a:tc>
                <a:tc>
                  <a:txBody>
                    <a:bodyPr/>
                    <a:lstStyle/>
                    <a:p>
                      <a:r>
                        <a:rPr lang="en-US" sz="2000" b="0" dirty="0">
                          <a:latin typeface="+mn-lt"/>
                          <a:ea typeface="Verdana" panose="020B0604030504040204" pitchFamily="34" charset="0"/>
                        </a:rPr>
                        <a:t>12/02/2024</a:t>
                      </a:r>
                    </a:p>
                  </a:txBody>
                  <a:tcPr/>
                </a:tc>
                <a:tc>
                  <a:txBody>
                    <a:bodyPr/>
                    <a:lstStyle/>
                    <a:p>
                      <a:r>
                        <a:rPr lang="en-US" sz="2000" b="1" dirty="0">
                          <a:latin typeface="+mn-lt"/>
                          <a:ea typeface="Verdana" panose="020B0604030504040204" pitchFamily="34" charset="0"/>
                        </a:rPr>
                        <a:t>DELIVERY</a:t>
                      </a:r>
                    </a:p>
                  </a:txBody>
                  <a:tcPr/>
                </a:tc>
                <a:tc>
                  <a:txBody>
                    <a:bodyPr/>
                    <a:lstStyle/>
                    <a:p>
                      <a:r>
                        <a:rPr lang="en-US" sz="2000" b="0" dirty="0">
                          <a:latin typeface="+mn-lt"/>
                          <a:ea typeface="Verdana" panose="020B0604030504040204" pitchFamily="34" charset="0"/>
                        </a:rPr>
                        <a:t>Nneka Ukachukwu</a:t>
                      </a:r>
                    </a:p>
                  </a:txBody>
                  <a:tcPr/>
                </a:tc>
                <a:extLst>
                  <a:ext uri="{0D108BD9-81ED-4DB2-BD59-A6C34878D82A}">
                    <a16:rowId xmlns:a16="http://schemas.microsoft.com/office/drawing/2014/main" val="3901385841"/>
                  </a:ext>
                </a:extLst>
              </a:tr>
            </a:tbl>
          </a:graphicData>
        </a:graphic>
      </p:graphicFrame>
    </p:spTree>
    <p:extLst>
      <p:ext uri="{BB962C8B-B14F-4D97-AF65-F5344CB8AC3E}">
        <p14:creationId xmlns:p14="http://schemas.microsoft.com/office/powerpoint/2010/main" val="402604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EEE0-7B48-0673-618A-819EB08370BC}"/>
              </a:ext>
            </a:extLst>
          </p:cNvPr>
          <p:cNvSpPr>
            <a:spLocks noGrp="1"/>
          </p:cNvSpPr>
          <p:nvPr>
            <p:ph type="title"/>
          </p:nvPr>
        </p:nvSpPr>
        <p:spPr/>
        <p:txBody>
          <a:bodyPr>
            <a:normAutofit/>
          </a:bodyPr>
          <a:lstStyle/>
          <a:p>
            <a:r>
              <a:rPr lang="en-US" sz="3600" b="1" dirty="0">
                <a:ea typeface="Verdana" panose="020B0604030504040204" pitchFamily="34" charset="0"/>
              </a:rPr>
              <a:t>EXECUTIVE SUMMARY</a:t>
            </a:r>
          </a:p>
        </p:txBody>
      </p:sp>
      <p:sp>
        <p:nvSpPr>
          <p:cNvPr id="3" name="Subtitle 2">
            <a:extLst>
              <a:ext uri="{FF2B5EF4-FFF2-40B4-BE49-F238E27FC236}">
                <a16:creationId xmlns:a16="http://schemas.microsoft.com/office/drawing/2014/main" id="{C236D0AA-F96D-1B96-64BD-296D105BC740}"/>
              </a:ext>
            </a:extLst>
          </p:cNvPr>
          <p:cNvSpPr>
            <a:spLocks noGrp="1"/>
          </p:cNvSpPr>
          <p:nvPr>
            <p:ph idx="1"/>
          </p:nvPr>
        </p:nvSpPr>
        <p:spPr>
          <a:xfrm>
            <a:off x="1456267" y="2556932"/>
            <a:ext cx="9076266" cy="3318936"/>
          </a:xfrm>
        </p:spPr>
        <p:txBody>
          <a:bodyPr>
            <a:noAutofit/>
          </a:bodyPr>
          <a:lstStyle/>
          <a:p>
            <a:pPr marL="0" indent="0" algn="l">
              <a:buNone/>
            </a:pPr>
            <a:r>
              <a:rPr lang="en-US" b="0" i="0" cap="none" dirty="0">
                <a:solidFill>
                  <a:srgbClr val="202124"/>
                </a:solidFill>
                <a:effectLst/>
                <a:ea typeface="Verdana" panose="020B0604030504040204" pitchFamily="34" charset="0"/>
              </a:rPr>
              <a:t>The executive summary outlines the strategic plan to positively impact </a:t>
            </a:r>
            <a:r>
              <a:rPr lang="en-US" b="1" i="0" cap="none" dirty="0" err="1">
                <a:solidFill>
                  <a:srgbClr val="202124"/>
                </a:solidFill>
                <a:effectLst/>
                <a:ea typeface="Verdana" panose="020B0604030504040204" pitchFamily="34" charset="0"/>
              </a:rPr>
              <a:t>Ukas</a:t>
            </a:r>
            <a:r>
              <a:rPr lang="en-US" b="1" i="0" cap="none" dirty="0">
                <a:solidFill>
                  <a:srgbClr val="202124"/>
                </a:solidFill>
                <a:effectLst/>
                <a:ea typeface="Verdana" panose="020B0604030504040204" pitchFamily="34" charset="0"/>
              </a:rPr>
              <a:t> Bank </a:t>
            </a:r>
            <a:r>
              <a:rPr lang="en-US" b="0" i="0" cap="none" dirty="0">
                <a:solidFill>
                  <a:srgbClr val="202124"/>
                </a:solidFill>
                <a:effectLst/>
                <a:ea typeface="Verdana" panose="020B0604030504040204" pitchFamily="34" charset="0"/>
              </a:rPr>
              <a:t>by implementing digital technology metrics. </a:t>
            </a:r>
          </a:p>
          <a:p>
            <a:pPr marL="0" indent="0" algn="l">
              <a:buNone/>
            </a:pPr>
            <a:r>
              <a:rPr lang="en-US" b="0" i="0" cap="none" dirty="0">
                <a:solidFill>
                  <a:srgbClr val="202124"/>
                </a:solidFill>
                <a:effectLst/>
                <a:ea typeface="Verdana" panose="020B0604030504040204" pitchFamily="34" charset="0"/>
              </a:rPr>
              <a:t>This approach aims to enhance customer satisfaction, prevent compliance issues, and ensure the bank remains competitive and relevant, aligning with the overall bank strategy.</a:t>
            </a:r>
            <a:endParaRPr lang="en-US" cap="none" dirty="0">
              <a:ea typeface="Verdana" panose="020B0604030504040204" pitchFamily="34" charset="0"/>
            </a:endParaRPr>
          </a:p>
        </p:txBody>
      </p:sp>
    </p:spTree>
    <p:extLst>
      <p:ext uri="{BB962C8B-B14F-4D97-AF65-F5344CB8AC3E}">
        <p14:creationId xmlns:p14="http://schemas.microsoft.com/office/powerpoint/2010/main" val="89885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DC7-DDD3-B80A-9BC6-5C4735C80CD6}"/>
              </a:ext>
            </a:extLst>
          </p:cNvPr>
          <p:cNvSpPr>
            <a:spLocks noGrp="1"/>
          </p:cNvSpPr>
          <p:nvPr>
            <p:ph type="title"/>
          </p:nvPr>
        </p:nvSpPr>
        <p:spPr/>
        <p:txBody>
          <a:bodyPr/>
          <a:lstStyle/>
          <a:p>
            <a:r>
              <a:rPr lang="en-US" b="1" dirty="0"/>
              <a:t>CURRENT PROCESS</a:t>
            </a:r>
          </a:p>
        </p:txBody>
      </p:sp>
      <p:sp>
        <p:nvSpPr>
          <p:cNvPr id="3" name="Content Placeholder 2">
            <a:extLst>
              <a:ext uri="{FF2B5EF4-FFF2-40B4-BE49-F238E27FC236}">
                <a16:creationId xmlns:a16="http://schemas.microsoft.com/office/drawing/2014/main" id="{A9112967-E11F-F97D-A79D-F3A49956275A}"/>
              </a:ext>
            </a:extLst>
          </p:cNvPr>
          <p:cNvSpPr>
            <a:spLocks noGrp="1"/>
          </p:cNvSpPr>
          <p:nvPr>
            <p:ph idx="1"/>
          </p:nvPr>
        </p:nvSpPr>
        <p:spPr/>
        <p:txBody>
          <a:bodyPr/>
          <a:lstStyle/>
          <a:p>
            <a:pPr marL="0" indent="0">
              <a:buNone/>
            </a:pPr>
            <a:r>
              <a:rPr lang="en-US" b="1" dirty="0" err="1"/>
              <a:t>Ukas</a:t>
            </a:r>
            <a:r>
              <a:rPr lang="en-US" b="1" dirty="0"/>
              <a:t> Bank </a:t>
            </a:r>
            <a:r>
              <a:rPr lang="en-US" dirty="0"/>
              <a:t>relies on a predominantly manual and paper-intensive loan approval process.</a:t>
            </a:r>
          </a:p>
          <a:p>
            <a:pPr>
              <a:buFont typeface="Wingdings" panose="05000000000000000000" pitchFamily="2" charset="2"/>
              <a:buChar char="Ø"/>
            </a:pPr>
            <a:r>
              <a:rPr lang="en-US" dirty="0"/>
              <a:t>Delays in loan approval processes</a:t>
            </a:r>
          </a:p>
          <a:p>
            <a:pPr>
              <a:buFont typeface="Wingdings" panose="05000000000000000000" pitchFamily="2" charset="2"/>
              <a:buChar char="Ø"/>
            </a:pPr>
            <a:r>
              <a:rPr lang="en-US" dirty="0"/>
              <a:t>Customer dissatisfaction due to prolonged waiting times</a:t>
            </a:r>
          </a:p>
          <a:p>
            <a:pPr>
              <a:buFont typeface="Wingdings" panose="05000000000000000000" pitchFamily="2" charset="2"/>
              <a:buChar char="Ø"/>
            </a:pPr>
            <a:r>
              <a:rPr lang="en-US" dirty="0"/>
              <a:t>Internal inefficiencies impacting competitiveness</a:t>
            </a:r>
          </a:p>
          <a:p>
            <a:pPr>
              <a:buFont typeface="Wingdings" panose="05000000000000000000" pitchFamily="2" charset="2"/>
              <a:buChar char="Ø"/>
            </a:pPr>
            <a:r>
              <a:rPr lang="en-US" dirty="0"/>
              <a:t>Manual and paper-intensive processes leading to errors and compliance risks</a:t>
            </a:r>
          </a:p>
        </p:txBody>
      </p:sp>
    </p:spTree>
    <p:extLst>
      <p:ext uri="{BB962C8B-B14F-4D97-AF65-F5344CB8AC3E}">
        <p14:creationId xmlns:p14="http://schemas.microsoft.com/office/powerpoint/2010/main" val="24185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8768-3484-CD7D-DA59-1FBB60470924}"/>
              </a:ext>
            </a:extLst>
          </p:cNvPr>
          <p:cNvSpPr>
            <a:spLocks noGrp="1"/>
          </p:cNvSpPr>
          <p:nvPr>
            <p:ph type="title"/>
          </p:nvPr>
        </p:nvSpPr>
        <p:spPr/>
        <p:txBody>
          <a:bodyPr>
            <a:normAutofit fontScale="90000"/>
          </a:bodyPr>
          <a:lstStyle/>
          <a:p>
            <a:r>
              <a:rPr lang="en-US" b="1" dirty="0">
                <a:ea typeface="Verdana" panose="020B0604030504040204" pitchFamily="34" charset="0"/>
              </a:rPr>
              <a:t>FINDING NEW IMPLEMENTATION</a:t>
            </a:r>
            <a:br>
              <a:rPr lang="en-US" dirty="0"/>
            </a:br>
            <a:endParaRPr lang="en-US" dirty="0"/>
          </a:p>
        </p:txBody>
      </p:sp>
      <p:sp>
        <p:nvSpPr>
          <p:cNvPr id="3" name="Content Placeholder 2">
            <a:extLst>
              <a:ext uri="{FF2B5EF4-FFF2-40B4-BE49-F238E27FC236}">
                <a16:creationId xmlns:a16="http://schemas.microsoft.com/office/drawing/2014/main" id="{B0E376F7-9235-A528-D45F-8D243F44D59A}"/>
              </a:ext>
            </a:extLst>
          </p:cNvPr>
          <p:cNvSpPr>
            <a:spLocks noGrp="1"/>
          </p:cNvSpPr>
          <p:nvPr>
            <p:ph idx="1"/>
          </p:nvPr>
        </p:nvSpPr>
        <p:spPr/>
        <p:txBody>
          <a:bodyPr/>
          <a:lstStyle/>
          <a:p>
            <a:endParaRPr lang="en-US" dirty="0"/>
          </a:p>
          <a:p>
            <a:pPr>
              <a:buFont typeface="Wingdings" panose="05000000000000000000" pitchFamily="2" charset="2"/>
              <a:buChar char="Ø"/>
            </a:pPr>
            <a:r>
              <a:rPr lang="en-US" sz="2000" b="1" dirty="0">
                <a:ea typeface="Verdana" panose="020B0604030504040204" pitchFamily="34" charset="0"/>
              </a:rPr>
              <a:t>AUTOMATION</a:t>
            </a:r>
            <a:r>
              <a:rPr lang="en-US" sz="2000" dirty="0">
                <a:ea typeface="Verdana" panose="020B0604030504040204" pitchFamily="34" charset="0"/>
              </a:rPr>
              <a:t>: Build a feature that allows fast and easy processing of loan applications.</a:t>
            </a:r>
          </a:p>
          <a:p>
            <a:pPr>
              <a:buFont typeface="Wingdings" panose="05000000000000000000" pitchFamily="2" charset="2"/>
              <a:buChar char="Ø"/>
            </a:pPr>
            <a:r>
              <a:rPr lang="en-US" sz="2000" b="1" dirty="0">
                <a:ea typeface="Verdana" panose="020B0604030504040204" pitchFamily="34" charset="0"/>
              </a:rPr>
              <a:t>ENGAGE MORE STAFF</a:t>
            </a:r>
            <a:r>
              <a:rPr lang="en-US" sz="2000" dirty="0">
                <a:ea typeface="Verdana" panose="020B0604030504040204" pitchFamily="34" charset="0"/>
              </a:rPr>
              <a:t>: To have more people working on the loan process thereby decongesting the workload on the very few Staff in the Loans department</a:t>
            </a:r>
          </a:p>
          <a:p>
            <a:pPr>
              <a:buFont typeface="Wingdings" panose="05000000000000000000" pitchFamily="2" charset="2"/>
              <a:buChar char="Ø"/>
            </a:pPr>
            <a:r>
              <a:rPr lang="en-US" sz="2000" b="1" dirty="0">
                <a:solidFill>
                  <a:schemeClr val="tx1"/>
                </a:solidFill>
                <a:ea typeface="Verdana" panose="020B0604030504040204" pitchFamily="34" charset="0"/>
              </a:rPr>
              <a:t>EXTRA HOURS</a:t>
            </a:r>
            <a:r>
              <a:rPr lang="en-US" sz="2000" dirty="0">
                <a:ea typeface="Verdana" panose="020B0604030504040204" pitchFamily="34" charset="0"/>
              </a:rPr>
              <a:t>: Have Staff work extra hours(on weekends) using the shift methodology.</a:t>
            </a:r>
          </a:p>
        </p:txBody>
      </p:sp>
    </p:spTree>
    <p:extLst>
      <p:ext uri="{BB962C8B-B14F-4D97-AF65-F5344CB8AC3E}">
        <p14:creationId xmlns:p14="http://schemas.microsoft.com/office/powerpoint/2010/main" val="422814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DE50-0B36-568C-E321-C25A8A433B3B}"/>
              </a:ext>
            </a:extLst>
          </p:cNvPr>
          <p:cNvSpPr>
            <a:spLocks noGrp="1"/>
          </p:cNvSpPr>
          <p:nvPr>
            <p:ph type="title" idx="4294967295"/>
          </p:nvPr>
        </p:nvSpPr>
        <p:spPr>
          <a:xfrm>
            <a:off x="1295400" y="761862"/>
            <a:ext cx="9601200" cy="992187"/>
          </a:xfrm>
        </p:spPr>
        <p:txBody>
          <a:bodyPr/>
          <a:lstStyle/>
          <a:p>
            <a:r>
              <a:rPr lang="en-US" b="1" dirty="0"/>
              <a:t>REVIEW OF OPTION</a:t>
            </a:r>
          </a:p>
        </p:txBody>
      </p:sp>
      <p:sp>
        <p:nvSpPr>
          <p:cNvPr id="3" name="Content Placeholder 2">
            <a:extLst>
              <a:ext uri="{FF2B5EF4-FFF2-40B4-BE49-F238E27FC236}">
                <a16:creationId xmlns:a16="http://schemas.microsoft.com/office/drawing/2014/main" id="{9DEC08B9-7C48-BCA6-09C9-CE13A93951CB}"/>
              </a:ext>
            </a:extLst>
          </p:cNvPr>
          <p:cNvSpPr>
            <a:spLocks noGrp="1"/>
          </p:cNvSpPr>
          <p:nvPr>
            <p:ph idx="4294967295"/>
          </p:nvPr>
        </p:nvSpPr>
        <p:spPr>
          <a:xfrm>
            <a:off x="1192695" y="1749563"/>
            <a:ext cx="10058400" cy="4346575"/>
          </a:xfrm>
        </p:spPr>
        <p:txBody>
          <a:bodyPr>
            <a:noAutofit/>
          </a:bodyPr>
          <a:lstStyle/>
          <a:p>
            <a:pPr marL="0" indent="0">
              <a:buNone/>
            </a:pPr>
            <a:r>
              <a:rPr lang="en-US" sz="2000" dirty="0">
                <a:ea typeface="Verdana" panose="020B0604030504040204" pitchFamily="34" charset="0"/>
              </a:rPr>
              <a:t>Based on analysis, </a:t>
            </a:r>
            <a:r>
              <a:rPr lang="en-US" sz="2000" b="1" dirty="0">
                <a:ea typeface="Verdana" panose="020B0604030504040204" pitchFamily="34" charset="0"/>
              </a:rPr>
              <a:t>Automation</a:t>
            </a:r>
            <a:r>
              <a:rPr lang="en-US" sz="2000" dirty="0">
                <a:ea typeface="Verdana" panose="020B0604030504040204" pitchFamily="34" charset="0"/>
              </a:rPr>
              <a:t> of the process is the best way to go. And to ensure that the chosen solution aligns with </a:t>
            </a:r>
            <a:r>
              <a:rPr lang="en-US" sz="2000" b="1" dirty="0" err="1">
                <a:ea typeface="Verdana" panose="020B0604030504040204" pitchFamily="34" charset="0"/>
              </a:rPr>
              <a:t>Ukas</a:t>
            </a:r>
            <a:r>
              <a:rPr lang="en-US" sz="2000" b="1" dirty="0">
                <a:ea typeface="Verdana" panose="020B0604030504040204" pitchFamily="34" charset="0"/>
              </a:rPr>
              <a:t> Bank's </a:t>
            </a:r>
            <a:r>
              <a:rPr lang="en-US" sz="2000" dirty="0">
                <a:ea typeface="Verdana" panose="020B0604030504040204" pitchFamily="34" charset="0"/>
              </a:rPr>
              <a:t>objectives and addresses the identified challenges; below are the key requirements for the new solution:</a:t>
            </a:r>
          </a:p>
          <a:p>
            <a:pPr>
              <a:buFont typeface="Wingdings" panose="05000000000000000000" pitchFamily="2" charset="2"/>
              <a:buChar char="Ø"/>
            </a:pPr>
            <a:r>
              <a:rPr lang="en-US" sz="2000" dirty="0">
                <a:ea typeface="Verdana" panose="020B0604030504040204" pitchFamily="34" charset="0"/>
              </a:rPr>
              <a:t>Integration Capabilities</a:t>
            </a:r>
          </a:p>
          <a:p>
            <a:pPr>
              <a:buFont typeface="Wingdings" panose="05000000000000000000" pitchFamily="2" charset="2"/>
              <a:buChar char="Ø"/>
            </a:pPr>
            <a:r>
              <a:rPr lang="en-US" sz="2000" dirty="0">
                <a:ea typeface="Verdana" panose="020B0604030504040204" pitchFamily="34" charset="0"/>
              </a:rPr>
              <a:t>Real-Time Status Tracking</a:t>
            </a:r>
          </a:p>
          <a:p>
            <a:pPr>
              <a:buFont typeface="Wingdings" panose="05000000000000000000" pitchFamily="2" charset="2"/>
              <a:buChar char="Ø"/>
            </a:pPr>
            <a:r>
              <a:rPr lang="en-US" sz="2000" dirty="0">
                <a:ea typeface="Verdana" panose="020B0604030504040204" pitchFamily="34" charset="0"/>
              </a:rPr>
              <a:t>Mobile and Online Application Processing</a:t>
            </a:r>
          </a:p>
          <a:p>
            <a:pPr>
              <a:buFont typeface="Wingdings" panose="05000000000000000000" pitchFamily="2" charset="2"/>
              <a:buChar char="Ø"/>
            </a:pPr>
            <a:r>
              <a:rPr lang="en-US" sz="2000" dirty="0">
                <a:ea typeface="Verdana" panose="020B0604030504040204" pitchFamily="34" charset="0"/>
              </a:rPr>
              <a:t>Compliance Monitoring and Reporting</a:t>
            </a:r>
          </a:p>
          <a:p>
            <a:pPr>
              <a:buFont typeface="Wingdings" panose="05000000000000000000" pitchFamily="2" charset="2"/>
              <a:buChar char="Ø"/>
            </a:pPr>
            <a:r>
              <a:rPr lang="en-US" sz="2000" dirty="0">
                <a:ea typeface="Verdana" panose="020B0604030504040204" pitchFamily="34" charset="0"/>
              </a:rPr>
              <a:t>User Experience and Training</a:t>
            </a:r>
          </a:p>
          <a:p>
            <a:pPr>
              <a:buFont typeface="Wingdings" panose="05000000000000000000" pitchFamily="2" charset="2"/>
              <a:buChar char="Ø"/>
            </a:pPr>
            <a:r>
              <a:rPr lang="en-US" sz="2000" dirty="0">
                <a:ea typeface="Verdana" panose="020B0604030504040204" pitchFamily="34" charset="0"/>
              </a:rPr>
              <a:t>Scalability</a:t>
            </a:r>
          </a:p>
          <a:p>
            <a:pPr>
              <a:buFont typeface="Wingdings" panose="05000000000000000000" pitchFamily="2" charset="2"/>
              <a:buChar char="Ø"/>
            </a:pPr>
            <a:r>
              <a:rPr lang="en-US" sz="2000" dirty="0">
                <a:ea typeface="Verdana" panose="020B0604030504040204" pitchFamily="34" charset="0"/>
              </a:rPr>
              <a:t>Cost-Effectiveness</a:t>
            </a:r>
          </a:p>
        </p:txBody>
      </p:sp>
    </p:spTree>
    <p:extLst>
      <p:ext uri="{BB962C8B-B14F-4D97-AF65-F5344CB8AC3E}">
        <p14:creationId xmlns:p14="http://schemas.microsoft.com/office/powerpoint/2010/main" val="276776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04B49F-F657-6463-F169-6B65351BD48E}"/>
              </a:ext>
            </a:extLst>
          </p:cNvPr>
          <p:cNvSpPr>
            <a:spLocks noGrp="1"/>
          </p:cNvSpPr>
          <p:nvPr>
            <p:ph type="title" idx="4294967295"/>
          </p:nvPr>
        </p:nvSpPr>
        <p:spPr>
          <a:xfrm>
            <a:off x="990875" y="997917"/>
            <a:ext cx="9601200" cy="1303337"/>
          </a:xfrm>
        </p:spPr>
        <p:txBody>
          <a:bodyPr/>
          <a:lstStyle/>
          <a:p>
            <a:r>
              <a:rPr lang="en-US" b="1" dirty="0"/>
              <a:t>COST/BENEFITS</a:t>
            </a:r>
          </a:p>
        </p:txBody>
      </p:sp>
      <p:sp>
        <p:nvSpPr>
          <p:cNvPr id="5" name="Content Placeholder 4">
            <a:extLst>
              <a:ext uri="{FF2B5EF4-FFF2-40B4-BE49-F238E27FC236}">
                <a16:creationId xmlns:a16="http://schemas.microsoft.com/office/drawing/2014/main" id="{8487EC78-C47F-9A86-6839-B72113280A6E}"/>
              </a:ext>
            </a:extLst>
          </p:cNvPr>
          <p:cNvSpPr>
            <a:spLocks noGrp="1"/>
          </p:cNvSpPr>
          <p:nvPr>
            <p:ph sz="half" idx="4294967295"/>
          </p:nvPr>
        </p:nvSpPr>
        <p:spPr>
          <a:xfrm>
            <a:off x="1073426" y="2286000"/>
            <a:ext cx="4718050" cy="3589337"/>
          </a:xfrm>
        </p:spPr>
        <p:txBody>
          <a:bodyPr>
            <a:normAutofit/>
          </a:bodyPr>
          <a:lstStyle/>
          <a:p>
            <a:pPr marL="0" indent="0">
              <a:buNone/>
            </a:pPr>
            <a:r>
              <a:rPr lang="en-US" sz="2000" b="1" dirty="0"/>
              <a:t>COST IMPLICATION</a:t>
            </a:r>
          </a:p>
          <a:p>
            <a:pPr>
              <a:buFont typeface="Wingdings" panose="05000000000000000000" pitchFamily="2" charset="2"/>
              <a:buChar char="Ø"/>
            </a:pPr>
            <a:r>
              <a:rPr lang="en-US" sz="2200" b="1" dirty="0"/>
              <a:t>12 million naira </a:t>
            </a:r>
            <a:r>
              <a:rPr lang="en-US" sz="2200" dirty="0"/>
              <a:t>for the procurement and deployment of software which includes:</a:t>
            </a:r>
          </a:p>
          <a:p>
            <a:pPr marL="0" indent="0">
              <a:buNone/>
            </a:pPr>
            <a:r>
              <a:rPr lang="en-US" sz="2200" dirty="0"/>
              <a:t>-Purchase of Software = </a:t>
            </a:r>
            <a:r>
              <a:rPr lang="en-US" sz="2200" b="1" dirty="0"/>
              <a:t>7 million naira</a:t>
            </a:r>
          </a:p>
          <a:p>
            <a:pPr marL="0" indent="0">
              <a:buNone/>
            </a:pPr>
            <a:r>
              <a:rPr lang="en-US" sz="2200" dirty="0"/>
              <a:t>-Project Management = 3 million naira </a:t>
            </a:r>
          </a:p>
          <a:p>
            <a:pPr marL="0" indent="0">
              <a:buNone/>
            </a:pPr>
            <a:r>
              <a:rPr lang="en-US" sz="2200" dirty="0"/>
              <a:t>-Capacity building for the end-user/Loan staff = 2 million</a:t>
            </a:r>
          </a:p>
          <a:p>
            <a:pPr marL="0" indent="0">
              <a:buNone/>
            </a:pPr>
            <a:endParaRPr lang="en-US" dirty="0"/>
          </a:p>
        </p:txBody>
      </p:sp>
      <p:sp>
        <p:nvSpPr>
          <p:cNvPr id="6" name="Content Placeholder 5">
            <a:extLst>
              <a:ext uri="{FF2B5EF4-FFF2-40B4-BE49-F238E27FC236}">
                <a16:creationId xmlns:a16="http://schemas.microsoft.com/office/drawing/2014/main" id="{5697B389-5AE0-F264-390B-8DB5D71C8284}"/>
              </a:ext>
            </a:extLst>
          </p:cNvPr>
          <p:cNvSpPr>
            <a:spLocks noGrp="1"/>
          </p:cNvSpPr>
          <p:nvPr>
            <p:ph sz="half" idx="4294967295"/>
          </p:nvPr>
        </p:nvSpPr>
        <p:spPr>
          <a:xfrm>
            <a:off x="6400526" y="2285999"/>
            <a:ext cx="4718050" cy="3756992"/>
          </a:xfrm>
        </p:spPr>
        <p:txBody>
          <a:bodyPr>
            <a:normAutofit fontScale="32500" lnSpcReduction="20000"/>
          </a:bodyPr>
          <a:lstStyle/>
          <a:p>
            <a:pPr marL="0" indent="0">
              <a:buNone/>
            </a:pPr>
            <a:r>
              <a:rPr lang="en-US" sz="4200" b="1" dirty="0">
                <a:latin typeface="+mj-lt"/>
              </a:rPr>
              <a:t>BENEFITS</a:t>
            </a:r>
          </a:p>
          <a:p>
            <a:pPr>
              <a:buFont typeface="Wingdings" panose="05000000000000000000" pitchFamily="2" charset="2"/>
              <a:buChar char="Ø"/>
            </a:pPr>
            <a:r>
              <a:rPr lang="en-US" sz="5500" b="1" dirty="0"/>
              <a:t>40% Profit </a:t>
            </a:r>
            <a:r>
              <a:rPr lang="en-US" sz="5500" dirty="0"/>
              <a:t>in the </a:t>
            </a:r>
            <a:r>
              <a:rPr lang="en-US" sz="5500" b="1" dirty="0"/>
              <a:t>first six(6) months </a:t>
            </a:r>
            <a:r>
              <a:rPr lang="en-US" sz="5500" dirty="0"/>
              <a:t>of deployment and </a:t>
            </a:r>
            <a:r>
              <a:rPr lang="en-US" sz="5500" b="1" dirty="0"/>
              <a:t>85% in the first twelve(12) months</a:t>
            </a:r>
          </a:p>
          <a:p>
            <a:pPr>
              <a:buFont typeface="Wingdings" panose="05000000000000000000" pitchFamily="2" charset="2"/>
              <a:buChar char="Ø"/>
            </a:pPr>
            <a:r>
              <a:rPr lang="en-US" sz="5500" dirty="0"/>
              <a:t>Fast loan approval process</a:t>
            </a:r>
          </a:p>
          <a:p>
            <a:pPr>
              <a:buFont typeface="Wingdings" panose="05000000000000000000" pitchFamily="2" charset="2"/>
              <a:buChar char="Ø"/>
            </a:pPr>
            <a:r>
              <a:rPr lang="en-US" sz="5500" dirty="0"/>
              <a:t>Seamless workflow</a:t>
            </a:r>
          </a:p>
          <a:p>
            <a:pPr>
              <a:buFont typeface="Wingdings" panose="05000000000000000000" pitchFamily="2" charset="2"/>
              <a:buChar char="Ø"/>
            </a:pPr>
            <a:r>
              <a:rPr lang="en-US" sz="5500" dirty="0"/>
              <a:t>Eliminates any form of human error</a:t>
            </a:r>
          </a:p>
          <a:p>
            <a:pPr>
              <a:buFont typeface="Wingdings" panose="05000000000000000000" pitchFamily="2" charset="2"/>
              <a:buChar char="Ø"/>
            </a:pPr>
            <a:r>
              <a:rPr lang="en-US" sz="5500" dirty="0"/>
              <a:t>Time-saving.</a:t>
            </a:r>
          </a:p>
          <a:p>
            <a:pPr>
              <a:buFont typeface="Wingdings" panose="05000000000000000000" pitchFamily="2" charset="2"/>
              <a:buChar char="Ø"/>
            </a:pPr>
            <a:r>
              <a:rPr lang="en-US" sz="5500" dirty="0"/>
              <a:t>Increase in customer satisfaction.</a:t>
            </a:r>
          </a:p>
          <a:p>
            <a:pPr>
              <a:buFont typeface="Wingdings" panose="05000000000000000000" pitchFamily="2" charset="2"/>
              <a:buChar char="Ø"/>
            </a:pPr>
            <a:r>
              <a:rPr lang="en-US" sz="5500" dirty="0"/>
              <a:t>Higher expectations on the profit to the bank.</a:t>
            </a:r>
          </a:p>
          <a:p>
            <a:pPr marL="0" indent="0">
              <a:buNone/>
            </a:pPr>
            <a:endParaRPr lang="en-US" sz="3400" dirty="0"/>
          </a:p>
          <a:p>
            <a:endParaRPr lang="en-US" dirty="0"/>
          </a:p>
          <a:p>
            <a:endParaRPr lang="en-US" dirty="0"/>
          </a:p>
        </p:txBody>
      </p:sp>
    </p:spTree>
    <p:extLst>
      <p:ext uri="{BB962C8B-B14F-4D97-AF65-F5344CB8AC3E}">
        <p14:creationId xmlns:p14="http://schemas.microsoft.com/office/powerpoint/2010/main" val="212228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0F4B-C241-8B9B-38BA-373B553C3016}"/>
              </a:ext>
            </a:extLst>
          </p:cNvPr>
          <p:cNvSpPr>
            <a:spLocks noGrp="1"/>
          </p:cNvSpPr>
          <p:nvPr>
            <p:ph type="title" idx="4294967295"/>
          </p:nvPr>
        </p:nvSpPr>
        <p:spPr>
          <a:xfrm>
            <a:off x="1086678" y="638107"/>
            <a:ext cx="9601200" cy="1097928"/>
          </a:xfrm>
        </p:spPr>
        <p:txBody>
          <a:bodyPr/>
          <a:lstStyle/>
          <a:p>
            <a:r>
              <a:rPr lang="en-US" b="1" dirty="0"/>
              <a:t>TIMELINE</a:t>
            </a:r>
          </a:p>
        </p:txBody>
      </p:sp>
      <p:sp>
        <p:nvSpPr>
          <p:cNvPr id="3" name="Content Placeholder 2">
            <a:extLst>
              <a:ext uri="{FF2B5EF4-FFF2-40B4-BE49-F238E27FC236}">
                <a16:creationId xmlns:a16="http://schemas.microsoft.com/office/drawing/2014/main" id="{BAB8DD83-84D6-0174-1544-684E6876C4ED}"/>
              </a:ext>
            </a:extLst>
          </p:cNvPr>
          <p:cNvSpPr>
            <a:spLocks noGrp="1"/>
          </p:cNvSpPr>
          <p:nvPr>
            <p:ph idx="4294967295"/>
          </p:nvPr>
        </p:nvSpPr>
        <p:spPr>
          <a:xfrm>
            <a:off x="900906" y="1378020"/>
            <a:ext cx="10390187" cy="4585458"/>
          </a:xfrm>
        </p:spPr>
        <p:txBody>
          <a:bodyPr>
            <a:normAutofit/>
          </a:bodyPr>
          <a:lstStyle/>
          <a:p>
            <a:pPr marL="0" indent="0">
              <a:buNone/>
            </a:pPr>
            <a:r>
              <a:rPr lang="en-US" dirty="0"/>
              <a:t>The timeline for the execution of the project is </a:t>
            </a:r>
            <a:r>
              <a:rPr lang="en-US" b="1" dirty="0"/>
              <a:t>2-4 months </a:t>
            </a:r>
            <a:r>
              <a:rPr lang="en-US" dirty="0"/>
              <a:t>after approval.</a:t>
            </a:r>
          </a:p>
          <a:p>
            <a:pPr marL="0" indent="0">
              <a:buNone/>
            </a:pPr>
            <a:r>
              <a:rPr lang="en-US" dirty="0">
                <a:noFill/>
              </a:rPr>
              <a:t>g</a:t>
            </a:r>
          </a:p>
          <a:p>
            <a:pPr marL="0" indent="0">
              <a:buNone/>
            </a:pPr>
            <a:endParaRPr lang="en-US" dirty="0"/>
          </a:p>
          <a:p>
            <a:pPr marL="0" indent="0">
              <a:buNone/>
            </a:pPr>
            <a:r>
              <a:rPr lang="en-US" dirty="0"/>
              <a:t>       1</a:t>
            </a:r>
            <a:r>
              <a:rPr lang="en-US" baseline="30000" dirty="0"/>
              <a:t>st</a:t>
            </a:r>
            <a:r>
              <a:rPr lang="en-US" dirty="0"/>
              <a:t>  month                                2</a:t>
            </a:r>
            <a:r>
              <a:rPr lang="en-US" baseline="30000" dirty="0"/>
              <a:t>nd</a:t>
            </a:r>
            <a:r>
              <a:rPr lang="en-US" dirty="0"/>
              <a:t> month</a:t>
            </a:r>
          </a:p>
          <a:p>
            <a:pPr marL="0" indent="0">
              <a:buNone/>
            </a:pPr>
            <a:endParaRPr lang="en-US" dirty="0"/>
          </a:p>
          <a:p>
            <a:pPr marL="0" indent="0">
              <a:buNone/>
            </a:pPr>
            <a:r>
              <a:rPr lang="en-US" dirty="0"/>
              <a:t>                                     </a:t>
            </a:r>
          </a:p>
          <a:p>
            <a:pPr marL="0" indent="0">
              <a:buNone/>
            </a:pPr>
            <a:r>
              <a:rPr lang="en-US" dirty="0"/>
              <a:t>                                         3</a:t>
            </a:r>
            <a:r>
              <a:rPr lang="en-US" baseline="30000" dirty="0"/>
              <a:t>rd</a:t>
            </a:r>
            <a:r>
              <a:rPr lang="en-US" dirty="0"/>
              <a:t> month </a:t>
            </a:r>
          </a:p>
          <a:p>
            <a:pPr marL="0" indent="0">
              <a:buNone/>
            </a:pPr>
            <a:endParaRPr lang="en-US" dirty="0"/>
          </a:p>
          <a:p>
            <a:pPr marL="0" indent="0">
              <a:buNone/>
            </a:pPr>
            <a:r>
              <a:rPr lang="en-US" dirty="0"/>
              <a:t>                                                                                4</a:t>
            </a:r>
            <a:r>
              <a:rPr lang="en-US" baseline="30000" dirty="0"/>
              <a:t>th</a:t>
            </a:r>
            <a:r>
              <a:rPr lang="en-US" dirty="0"/>
              <a:t> month          </a:t>
            </a:r>
          </a:p>
        </p:txBody>
      </p:sp>
      <p:sp>
        <p:nvSpPr>
          <p:cNvPr id="9" name="Rectangle: Rounded Corners 8">
            <a:extLst>
              <a:ext uri="{FF2B5EF4-FFF2-40B4-BE49-F238E27FC236}">
                <a16:creationId xmlns:a16="http://schemas.microsoft.com/office/drawing/2014/main" id="{831F984C-012D-BA7E-AFEB-C47977BA1E06}"/>
              </a:ext>
            </a:extLst>
          </p:cNvPr>
          <p:cNvSpPr/>
          <p:nvPr/>
        </p:nvSpPr>
        <p:spPr>
          <a:xfrm>
            <a:off x="1086678" y="2014331"/>
            <a:ext cx="1537495" cy="6891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Approval</a:t>
            </a:r>
          </a:p>
        </p:txBody>
      </p:sp>
      <p:cxnSp>
        <p:nvCxnSpPr>
          <p:cNvPr id="11" name="Connector: Elbow 10">
            <a:extLst>
              <a:ext uri="{FF2B5EF4-FFF2-40B4-BE49-F238E27FC236}">
                <a16:creationId xmlns:a16="http://schemas.microsoft.com/office/drawing/2014/main" id="{EB2DC2FA-66F5-D451-17B6-CDEEE7858B3C}"/>
              </a:ext>
            </a:extLst>
          </p:cNvPr>
          <p:cNvCxnSpPr/>
          <p:nvPr/>
        </p:nvCxnSpPr>
        <p:spPr>
          <a:xfrm>
            <a:off x="2352745" y="2398644"/>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8063BC4-D2C8-D13A-91D1-1BE5BF661AA4}"/>
              </a:ext>
            </a:extLst>
          </p:cNvPr>
          <p:cNvSpPr/>
          <p:nvPr/>
        </p:nvSpPr>
        <p:spPr>
          <a:xfrm>
            <a:off x="3267145" y="2758765"/>
            <a:ext cx="163615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Development</a:t>
            </a:r>
          </a:p>
        </p:txBody>
      </p:sp>
      <p:cxnSp>
        <p:nvCxnSpPr>
          <p:cNvPr id="14" name="Connector: Elbow 13">
            <a:extLst>
              <a:ext uri="{FF2B5EF4-FFF2-40B4-BE49-F238E27FC236}">
                <a16:creationId xmlns:a16="http://schemas.microsoft.com/office/drawing/2014/main" id="{2DBB2109-D855-7334-C268-9D2F85855BF7}"/>
              </a:ext>
            </a:extLst>
          </p:cNvPr>
          <p:cNvCxnSpPr/>
          <p:nvPr/>
        </p:nvCxnSpPr>
        <p:spPr>
          <a:xfrm>
            <a:off x="4533212" y="3205026"/>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67E424E-AD43-69F3-73EF-EF0A91BD8DFD}"/>
              </a:ext>
            </a:extLst>
          </p:cNvPr>
          <p:cNvSpPr/>
          <p:nvPr/>
        </p:nvSpPr>
        <p:spPr>
          <a:xfrm>
            <a:off x="5447612" y="3759930"/>
            <a:ext cx="1470991" cy="770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17" name="Connector: Elbow 16">
            <a:extLst>
              <a:ext uri="{FF2B5EF4-FFF2-40B4-BE49-F238E27FC236}">
                <a16:creationId xmlns:a16="http://schemas.microsoft.com/office/drawing/2014/main" id="{9F249308-D667-3794-8F1F-DEA628A9E659}"/>
              </a:ext>
            </a:extLst>
          </p:cNvPr>
          <p:cNvCxnSpPr/>
          <p:nvPr/>
        </p:nvCxnSpPr>
        <p:spPr>
          <a:xfrm>
            <a:off x="6918603" y="4096860"/>
            <a:ext cx="914400" cy="914400"/>
          </a:xfrm>
          <a:prstGeom prst="bentConnector3">
            <a:avLst>
              <a:gd name="adj1" fmla="val 2681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CCDAD17-3E1A-C4D8-EF77-20F5CD8A905D}"/>
              </a:ext>
            </a:extLst>
          </p:cNvPr>
          <p:cNvSpPr/>
          <p:nvPr/>
        </p:nvSpPr>
        <p:spPr>
          <a:xfrm>
            <a:off x="7833002" y="4565580"/>
            <a:ext cx="161579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Deployment/Training</a:t>
            </a:r>
          </a:p>
        </p:txBody>
      </p:sp>
    </p:spTree>
    <p:extLst>
      <p:ext uri="{BB962C8B-B14F-4D97-AF65-F5344CB8AC3E}">
        <p14:creationId xmlns:p14="http://schemas.microsoft.com/office/powerpoint/2010/main" val="354425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971F-2402-BAC5-A2A4-B9157C4FD9C2}"/>
              </a:ext>
            </a:extLst>
          </p:cNvPr>
          <p:cNvSpPr>
            <a:spLocks noGrp="1"/>
          </p:cNvSpPr>
          <p:nvPr>
            <p:ph type="title" idx="4294967295"/>
          </p:nvPr>
        </p:nvSpPr>
        <p:spPr>
          <a:xfrm>
            <a:off x="1295400" y="582743"/>
            <a:ext cx="9601200" cy="1187320"/>
          </a:xfrm>
        </p:spPr>
        <p:txBody>
          <a:bodyPr/>
          <a:lstStyle/>
          <a:p>
            <a:r>
              <a:rPr lang="en-US" dirty="0"/>
              <a:t>RISK ANALYSIS</a:t>
            </a:r>
          </a:p>
        </p:txBody>
      </p:sp>
      <p:sp>
        <p:nvSpPr>
          <p:cNvPr id="3" name="Content Placeholder 2">
            <a:extLst>
              <a:ext uri="{FF2B5EF4-FFF2-40B4-BE49-F238E27FC236}">
                <a16:creationId xmlns:a16="http://schemas.microsoft.com/office/drawing/2014/main" id="{DC411A22-6C5B-0688-307B-7975B1D3CCF3}"/>
              </a:ext>
            </a:extLst>
          </p:cNvPr>
          <p:cNvSpPr>
            <a:spLocks noGrp="1"/>
          </p:cNvSpPr>
          <p:nvPr>
            <p:ph idx="4294967295"/>
          </p:nvPr>
        </p:nvSpPr>
        <p:spPr>
          <a:xfrm>
            <a:off x="1295400" y="1664045"/>
            <a:ext cx="9601200" cy="4357067"/>
          </a:xfrm>
        </p:spPr>
        <p:txBody>
          <a:bodyPr/>
          <a:lstStyle/>
          <a:p>
            <a:pPr marL="0" indent="0">
              <a:buNone/>
            </a:pPr>
            <a:r>
              <a:rPr lang="en-US" dirty="0"/>
              <a:t>The fact that the process is been automated and will help the loans department to be more efficient in their work does not imply there are no risks involved. Below are some of the risks and how to mitigate them:</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B72DD34B-2F0B-61C8-17F6-45B85731E673}"/>
              </a:ext>
            </a:extLst>
          </p:cNvPr>
          <p:cNvGraphicFramePr>
            <a:graphicFrameLocks noGrp="1"/>
          </p:cNvGraphicFramePr>
          <p:nvPr>
            <p:extLst>
              <p:ext uri="{D42A27DB-BD31-4B8C-83A1-F6EECF244321}">
                <p14:modId xmlns:p14="http://schemas.microsoft.com/office/powerpoint/2010/main" val="592283599"/>
              </p:ext>
            </p:extLst>
          </p:nvPr>
        </p:nvGraphicFramePr>
        <p:xfrm>
          <a:off x="1753705" y="2851365"/>
          <a:ext cx="8128000" cy="321711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23973878"/>
                    </a:ext>
                  </a:extLst>
                </a:gridCol>
                <a:gridCol w="4064000">
                  <a:extLst>
                    <a:ext uri="{9D8B030D-6E8A-4147-A177-3AD203B41FA5}">
                      <a16:colId xmlns:a16="http://schemas.microsoft.com/office/drawing/2014/main" val="2361320477"/>
                    </a:ext>
                  </a:extLst>
                </a:gridCol>
              </a:tblGrid>
              <a:tr h="839673">
                <a:tc>
                  <a:txBody>
                    <a:bodyPr/>
                    <a:lstStyle/>
                    <a:p>
                      <a:r>
                        <a:rPr lang="en-US" dirty="0"/>
                        <a:t>RISKS</a:t>
                      </a:r>
                    </a:p>
                  </a:txBody>
                  <a:tcPr/>
                </a:tc>
                <a:tc>
                  <a:txBody>
                    <a:bodyPr/>
                    <a:lstStyle/>
                    <a:p>
                      <a:r>
                        <a:rPr lang="en-US" dirty="0"/>
                        <a:t>MITIGATION</a:t>
                      </a:r>
                    </a:p>
                  </a:txBody>
                  <a:tcPr/>
                </a:tc>
                <a:extLst>
                  <a:ext uri="{0D108BD9-81ED-4DB2-BD59-A6C34878D82A}">
                    <a16:rowId xmlns:a16="http://schemas.microsoft.com/office/drawing/2014/main" val="1054042105"/>
                  </a:ext>
                </a:extLst>
              </a:tr>
              <a:tr h="839673">
                <a:tc>
                  <a:txBody>
                    <a:bodyPr/>
                    <a:lstStyle/>
                    <a:p>
                      <a:r>
                        <a:rPr lang="en-US" b="1" dirty="0"/>
                        <a:t>Does not meet the needs of the Loans Department</a:t>
                      </a:r>
                    </a:p>
                  </a:txBody>
                  <a:tcPr/>
                </a:tc>
                <a:tc>
                  <a:txBody>
                    <a:bodyPr/>
                    <a:lstStyle/>
                    <a:p>
                      <a:r>
                        <a:rPr lang="en-US" dirty="0"/>
                        <a:t>The Loans Department must be involved in the project so that they can give first-hand information on the challenges and make suggestions where necessary.</a:t>
                      </a:r>
                    </a:p>
                  </a:txBody>
                  <a:tcPr/>
                </a:tc>
                <a:extLst>
                  <a:ext uri="{0D108BD9-81ED-4DB2-BD59-A6C34878D82A}">
                    <a16:rowId xmlns:a16="http://schemas.microsoft.com/office/drawing/2014/main" val="1152634554"/>
                  </a:ext>
                </a:extLst>
              </a:tr>
              <a:tr h="839673">
                <a:tc>
                  <a:txBody>
                    <a:bodyPr/>
                    <a:lstStyle/>
                    <a:p>
                      <a:r>
                        <a:rPr lang="en-US" b="1" dirty="0"/>
                        <a:t>Software Compromise</a:t>
                      </a:r>
                    </a:p>
                  </a:txBody>
                  <a:tcPr/>
                </a:tc>
                <a:tc>
                  <a:txBody>
                    <a:bodyPr/>
                    <a:lstStyle/>
                    <a:p>
                      <a:r>
                        <a:rPr lang="en-US" dirty="0"/>
                        <a:t>The software should be fail-proof(have a firewall or anti-malware protection) to avoid any form of breach, be it data or otherwise.</a:t>
                      </a:r>
                    </a:p>
                  </a:txBody>
                  <a:tcPr/>
                </a:tc>
                <a:extLst>
                  <a:ext uri="{0D108BD9-81ED-4DB2-BD59-A6C34878D82A}">
                    <a16:rowId xmlns:a16="http://schemas.microsoft.com/office/drawing/2014/main" val="968353047"/>
                  </a:ext>
                </a:extLst>
              </a:tr>
            </a:tbl>
          </a:graphicData>
        </a:graphic>
      </p:graphicFrame>
    </p:spTree>
    <p:extLst>
      <p:ext uri="{BB962C8B-B14F-4D97-AF65-F5344CB8AC3E}">
        <p14:creationId xmlns:p14="http://schemas.microsoft.com/office/powerpoint/2010/main" val="30688713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613</TotalTime>
  <Words>524</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Verdana</vt:lpstr>
      <vt:lpstr>Wingdings</vt:lpstr>
      <vt:lpstr>Organic</vt:lpstr>
      <vt:lpstr>BUSINESS CASE FOR UKAS BANK</vt:lpstr>
      <vt:lpstr>PowerPoint Presentation</vt:lpstr>
      <vt:lpstr>EXECUTIVE SUMMARY</vt:lpstr>
      <vt:lpstr>CURRENT PROCESS</vt:lpstr>
      <vt:lpstr>FINDING NEW IMPLEMENTATION </vt:lpstr>
      <vt:lpstr>REVIEW OF OPTION</vt:lpstr>
      <vt:lpstr>COST/BENEFITS</vt:lpstr>
      <vt:lpstr>TIMELINE</vt:lpstr>
      <vt:lpstr>RISK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dc:title>
  <dc:creator>Nneka B. Ukachukwu</dc:creator>
  <cp:lastModifiedBy>Nneka B. Ukachukwu</cp:lastModifiedBy>
  <cp:revision>8</cp:revision>
  <dcterms:created xsi:type="dcterms:W3CDTF">2024-02-03T16:06:46Z</dcterms:created>
  <dcterms:modified xsi:type="dcterms:W3CDTF">2024-05-04T07:36:37Z</dcterms:modified>
</cp:coreProperties>
</file>