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41"/>
    <p:restoredTop sz="94613"/>
  </p:normalViewPr>
  <p:slideViewPr>
    <p:cSldViewPr snapToGrid="0" snapToObjects="1">
      <p:cViewPr varScale="1">
        <p:scale>
          <a:sx n="90" d="100"/>
          <a:sy n="90" d="100"/>
        </p:scale>
        <p:origin x="224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4615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930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5845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6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76764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0229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5/27/15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6127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5/27/15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505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5/27/15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8813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3898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002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19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Spatial Data Production In Ruby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Keyhole markup language </a:t>
            </a:r>
            <a:r>
              <a:rPr lang="en-US" smtClean="0"/>
              <a:t>and geocoding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619" y="7412"/>
            <a:ext cx="10567893" cy="1325562"/>
          </a:xfrm>
        </p:spPr>
        <p:txBody>
          <a:bodyPr/>
          <a:lstStyle/>
          <a:p>
            <a:r>
              <a:rPr lang="en-US" dirty="0" smtClean="0"/>
              <a:t>Geocoding with Ruby and Google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6617" y="1415270"/>
            <a:ext cx="74143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We can use the snippet below to hit Google’s API for each of our addresses, and </a:t>
            </a:r>
            <a:r>
              <a:rPr lang="en-US" sz="2000" dirty="0" smtClean="0"/>
              <a:t>print out the </a:t>
            </a:r>
            <a:r>
              <a:rPr lang="en-US" sz="2000" dirty="0" smtClean="0"/>
              <a:t>coordinates </a:t>
            </a:r>
            <a:r>
              <a:rPr lang="en-US" sz="2000" smtClean="0"/>
              <a:t>we </a:t>
            </a:r>
            <a:r>
              <a:rPr lang="en-US" sz="2000" smtClean="0"/>
              <a:t>want</a:t>
            </a:r>
            <a:r>
              <a:rPr lang="en-US" sz="2000"/>
              <a:t>: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57" y="2390345"/>
            <a:ext cx="942022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058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619" y="7412"/>
            <a:ext cx="10567893" cy="1325562"/>
          </a:xfrm>
        </p:spPr>
        <p:txBody>
          <a:bodyPr/>
          <a:lstStyle/>
          <a:p>
            <a:r>
              <a:rPr lang="en-US" dirty="0" smtClean="0"/>
              <a:t>Putting it together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6617" y="1415271"/>
            <a:ext cx="72429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Say, that snippet </a:t>
            </a:r>
            <a:r>
              <a:rPr lang="en-US" sz="2000" dirty="0" smtClean="0"/>
              <a:t>looked </a:t>
            </a:r>
            <a:r>
              <a:rPr lang="en-US" sz="2000" dirty="0" smtClean="0"/>
              <a:t>kind of like the first one… </a:t>
            </a:r>
            <a:r>
              <a:rPr lang="en-US" sz="2000" dirty="0" smtClean="0"/>
              <a:t>let’s </a:t>
            </a:r>
            <a:r>
              <a:rPr lang="en-US" sz="2000" dirty="0" smtClean="0"/>
              <a:t>just combine </a:t>
            </a:r>
            <a:r>
              <a:rPr lang="en-US" sz="2000" dirty="0" smtClean="0"/>
              <a:t>the geocoder with the KML </a:t>
            </a:r>
            <a:r>
              <a:rPr lang="en-US" sz="2000" dirty="0" smtClean="0"/>
              <a:t>maker: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70" y="2363786"/>
            <a:ext cx="94202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30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619" y="7412"/>
            <a:ext cx="10567893" cy="1325562"/>
          </a:xfrm>
        </p:spPr>
        <p:txBody>
          <a:bodyPr/>
          <a:lstStyle/>
          <a:p>
            <a:r>
              <a:rPr lang="en-US" dirty="0" smtClean="0"/>
              <a:t>And there you have it: a map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6619" y="1528292"/>
            <a:ext cx="35710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Questions?</a:t>
            </a:r>
            <a:endParaRPr lang="en-US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3" t="10204" r="2259" b="16655"/>
          <a:stretch/>
        </p:blipFill>
        <p:spPr>
          <a:xfrm>
            <a:off x="455626" y="2471741"/>
            <a:ext cx="103727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277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619" y="2125176"/>
            <a:ext cx="9047532" cy="247411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KML is a structured textual markup language for spatial </a:t>
            </a:r>
            <a:r>
              <a:rPr lang="en-US" sz="2000" dirty="0" smtClean="0"/>
              <a:t>data.</a:t>
            </a:r>
            <a:endParaRPr lang="en-US" sz="2000" dirty="0" smtClean="0"/>
          </a:p>
          <a:p>
            <a:r>
              <a:rPr lang="en-US" sz="2000" dirty="0" smtClean="0"/>
              <a:t>An open standard promoted by </a:t>
            </a:r>
            <a:r>
              <a:rPr lang="en-US" sz="2000" dirty="0" smtClean="0"/>
              <a:t>Google.</a:t>
            </a:r>
            <a:endParaRPr lang="en-US" sz="2000" dirty="0" smtClean="0"/>
          </a:p>
          <a:p>
            <a:r>
              <a:rPr lang="en-US" sz="2000" dirty="0" smtClean="0"/>
              <a:t>Will look instantly familiar to anyone who’s seen </a:t>
            </a:r>
            <a:r>
              <a:rPr lang="en-US" sz="2000" dirty="0" smtClean="0"/>
              <a:t>HTML.</a:t>
            </a:r>
            <a:endParaRPr lang="en-US" sz="2000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6619" y="7410"/>
            <a:ext cx="10567893" cy="1325562"/>
          </a:xfrm>
        </p:spPr>
        <p:txBody>
          <a:bodyPr/>
          <a:lstStyle/>
          <a:p>
            <a:r>
              <a:rPr lang="en-US" dirty="0" smtClean="0"/>
              <a:t>Keyhole Markup Language (KML)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04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619" y="19771"/>
            <a:ext cx="10567893" cy="1325562"/>
          </a:xfrm>
        </p:spPr>
        <p:txBody>
          <a:bodyPr/>
          <a:lstStyle/>
          <a:p>
            <a:r>
              <a:rPr lang="en-US" dirty="0" smtClean="0"/>
              <a:t>KML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189" y="2413814"/>
            <a:ext cx="5116937" cy="2840573"/>
          </a:xfrm>
        </p:spPr>
        <p:txBody>
          <a:bodyPr>
            <a:noAutofit/>
          </a:bodyPr>
          <a:lstStyle/>
          <a:p>
            <a:r>
              <a:rPr lang="en-US" sz="2000" dirty="0" smtClean="0"/>
              <a:t>KML files require a </a:t>
            </a:r>
            <a:r>
              <a:rPr lang="en-US" sz="2000" dirty="0" smtClean="0"/>
              <a:t>standard header </a:t>
            </a:r>
            <a:r>
              <a:rPr lang="en-US" sz="2000" dirty="0" smtClean="0"/>
              <a:t>and footer, just like HTML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 header simply references the KML specification, as is customary for XML text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r>
              <a:rPr lang="en-US" sz="2000" dirty="0" smtClean="0"/>
              <a:t>There’s plenty of room for complexity and customization, but you can make a valid KML file using </a:t>
            </a:r>
            <a:r>
              <a:rPr lang="en-US" sz="2000" dirty="0" smtClean="0"/>
              <a:t>just these lines.</a:t>
            </a:r>
            <a:endParaRPr lang="en-US" sz="20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5538" y="2413386"/>
            <a:ext cx="5261102" cy="369694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&lt;?xml version="1.0" encoding="UTF-8</a:t>
            </a:r>
            <a:r>
              <a:rPr lang="en-US" dirty="0" smtClean="0"/>
              <a:t>"?&gt;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&lt;</a:t>
            </a:r>
            <a:r>
              <a:rPr lang="en-US" dirty="0" err="1"/>
              <a:t>kml</a:t>
            </a:r>
            <a:r>
              <a:rPr lang="en-US" dirty="0"/>
              <a:t> </a:t>
            </a:r>
            <a:r>
              <a:rPr lang="en-US" dirty="0" err="1"/>
              <a:t>xmlns</a:t>
            </a:r>
            <a:r>
              <a:rPr lang="en-US" dirty="0"/>
              <a:t>="http://</a:t>
            </a:r>
            <a:r>
              <a:rPr lang="en-US" dirty="0" err="1"/>
              <a:t>www.opengis.net</a:t>
            </a:r>
            <a:r>
              <a:rPr lang="en-US" dirty="0"/>
              <a:t>/</a:t>
            </a:r>
            <a:r>
              <a:rPr lang="en-US" dirty="0" err="1"/>
              <a:t>kml</a:t>
            </a:r>
            <a:r>
              <a:rPr lang="en-US" dirty="0"/>
              <a:t>/2.2</a:t>
            </a:r>
            <a:r>
              <a:rPr lang="en-US" dirty="0" smtClean="0"/>
              <a:t>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&lt;Document&gt;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  *body goes here*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&lt;/Document&gt;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&lt;/</a:t>
            </a:r>
            <a:r>
              <a:rPr lang="en-US" dirty="0" err="1"/>
              <a:t>kml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8579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619" y="7412"/>
            <a:ext cx="10567893" cy="1325562"/>
          </a:xfrm>
        </p:spPr>
        <p:txBody>
          <a:bodyPr/>
          <a:lstStyle/>
          <a:p>
            <a:r>
              <a:rPr lang="en-US" dirty="0" err="1" smtClean="0"/>
              <a:t>Placemarks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550" y="1416581"/>
            <a:ext cx="5827804" cy="5055231"/>
          </a:xfrm>
        </p:spPr>
        <p:txBody>
          <a:bodyPr>
            <a:noAutofit/>
          </a:bodyPr>
          <a:lstStyle/>
          <a:p>
            <a:r>
              <a:rPr lang="en-US" b="1" dirty="0"/>
              <a:t>The code to the right is </a:t>
            </a:r>
            <a:r>
              <a:rPr lang="en-US" b="1" dirty="0" smtClean="0"/>
              <a:t>a complete</a:t>
            </a:r>
            <a:r>
              <a:rPr lang="en-US" b="1" dirty="0"/>
              <a:t>, valid KML document that can be displayed by Google Earth and other software</a:t>
            </a:r>
            <a:r>
              <a:rPr lang="en-US" b="1" dirty="0" smtClean="0"/>
              <a:t>.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placemark</a:t>
            </a:r>
            <a:r>
              <a:rPr lang="en-US" dirty="0" smtClean="0"/>
              <a:t> is the simplest possible KML feature, consisting of a name and a pair of coordinates.</a:t>
            </a:r>
          </a:p>
          <a:p>
            <a:r>
              <a:rPr lang="en-US" dirty="0" smtClean="0"/>
              <a:t>It represents a point with an attached popup balloon.</a:t>
            </a:r>
          </a:p>
          <a:p>
            <a:r>
              <a:rPr lang="en-US" dirty="0" smtClean="0"/>
              <a:t>More complex features such as polygons are equally simple to write, and consist of an array of coordinates.</a:t>
            </a:r>
          </a:p>
          <a:p>
            <a:r>
              <a:rPr lang="en-US" dirty="0" smtClean="0"/>
              <a:t>Descriptions can contain HTML for extra pizazz, features can be animated, they can have special styles, </a:t>
            </a:r>
            <a:r>
              <a:rPr lang="en-US" dirty="0" smtClean="0"/>
              <a:t>they can stream from a network, they can only show up at different zoom levels, and so on and so </a:t>
            </a:r>
            <a:r>
              <a:rPr lang="en-US" dirty="0" smtClean="0"/>
              <a:t>on. </a:t>
            </a:r>
            <a:r>
              <a:rPr lang="en-US" dirty="0"/>
              <a:t>B</a:t>
            </a:r>
            <a:r>
              <a:rPr lang="en-US" dirty="0" smtClean="0"/>
              <a:t>ut none of that is required.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0312" y="1132579"/>
            <a:ext cx="5036815" cy="5565721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&lt;?xml version="1.0" encoding="UTF-8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"?&gt;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kml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xmlns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="http://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www.opengis.net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kml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/2.2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&lt;Document&gt;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&lt;</a:t>
            </a:r>
            <a:r>
              <a:rPr lang="en-US" dirty="0" err="1"/>
              <a:t>Placemark</a:t>
            </a:r>
            <a:r>
              <a:rPr lang="en-US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</a:t>
            </a:r>
            <a:r>
              <a:rPr lang="en-US" dirty="0"/>
              <a:t>&lt;name</a:t>
            </a:r>
            <a:r>
              <a:rPr lang="en-US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    </a:t>
            </a:r>
            <a:r>
              <a:rPr lang="en-US" dirty="0"/>
              <a:t>Simple </a:t>
            </a:r>
            <a:r>
              <a:rPr lang="en-US" dirty="0" err="1" smtClean="0"/>
              <a:t>placemark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</a:t>
            </a:r>
            <a:r>
              <a:rPr lang="en-US" dirty="0"/>
              <a:t>&lt;/name</a:t>
            </a:r>
            <a:r>
              <a:rPr lang="en-US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</a:t>
            </a:r>
            <a:r>
              <a:rPr lang="en-US" dirty="0"/>
              <a:t>&lt;description</a:t>
            </a:r>
            <a:r>
              <a:rPr lang="en-US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    </a:t>
            </a:r>
            <a:r>
              <a:rPr lang="en-US" dirty="0"/>
              <a:t>A simple </a:t>
            </a:r>
            <a:r>
              <a:rPr lang="en-US" dirty="0" err="1"/>
              <a:t>placemark</a:t>
            </a:r>
            <a:r>
              <a:rPr lang="en-US" dirty="0"/>
              <a:t> description</a:t>
            </a:r>
            <a:r>
              <a:rPr lang="en-US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</a:t>
            </a:r>
            <a:r>
              <a:rPr lang="en-US" dirty="0"/>
              <a:t>&lt;/description</a:t>
            </a:r>
            <a:r>
              <a:rPr lang="en-US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</a:t>
            </a:r>
            <a:r>
              <a:rPr lang="en-US" dirty="0"/>
              <a:t>&lt;Point</a:t>
            </a:r>
            <a:r>
              <a:rPr lang="en-US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    </a:t>
            </a:r>
            <a:r>
              <a:rPr lang="en-US" dirty="0"/>
              <a:t>&lt;coordinates</a:t>
            </a:r>
            <a:r>
              <a:rPr lang="en-US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        </a:t>
            </a:r>
            <a:r>
              <a:rPr lang="en-US" dirty="0"/>
              <a:t>-</a:t>
            </a:r>
            <a:r>
              <a:rPr lang="en-US" dirty="0" smtClean="0"/>
              <a:t>77.03394,38.90485,0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    </a:t>
            </a:r>
            <a:r>
              <a:rPr lang="en-US" dirty="0"/>
              <a:t>&lt;/coordinates</a:t>
            </a:r>
            <a:r>
              <a:rPr lang="en-US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 </a:t>
            </a:r>
            <a:r>
              <a:rPr lang="en-US" dirty="0"/>
              <a:t>&lt;/Point</a:t>
            </a:r>
            <a:r>
              <a:rPr lang="en-US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&lt;/</a:t>
            </a:r>
            <a:r>
              <a:rPr lang="en-US" dirty="0" err="1"/>
              <a:t>Placemark</a:t>
            </a:r>
            <a:r>
              <a:rPr lang="en-US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&lt;/Document&gt;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&lt;/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kml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61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619" y="7412"/>
            <a:ext cx="10567893" cy="1325562"/>
          </a:xfrm>
        </p:spPr>
        <p:txBody>
          <a:bodyPr/>
          <a:lstStyle/>
          <a:p>
            <a:r>
              <a:rPr lang="en-US" dirty="0" err="1" smtClean="0"/>
              <a:t>Placemarks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191" y="2067355"/>
            <a:ext cx="5127694" cy="358346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If we had a list of items with coordinates, such as this list of WDI locations, it would be very simple to write some </a:t>
            </a:r>
            <a:r>
              <a:rPr lang="en-US" sz="2000" dirty="0" smtClean="0"/>
              <a:t>Ruby </a:t>
            </a:r>
            <a:r>
              <a:rPr lang="en-US" sz="2000" dirty="0" smtClean="0"/>
              <a:t>to generate the KML.</a:t>
            </a:r>
          </a:p>
          <a:p>
            <a:r>
              <a:rPr lang="en-US" sz="2000" dirty="0" smtClean="0"/>
              <a:t>You just need to split the text and insert the various attributes where they belong in the text template.</a:t>
            </a:r>
          </a:p>
          <a:p>
            <a:r>
              <a:rPr lang="en-US" sz="2000" dirty="0" smtClean="0"/>
              <a:t>Keep appending the text to itself, then add the KML header and footer  to the result when you’re finished.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13523" y="3123101"/>
            <a:ext cx="47767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GA </a:t>
            </a:r>
            <a:r>
              <a:rPr lang="en-US" sz="2000" dirty="0" smtClean="0"/>
              <a:t>Wash. </a:t>
            </a:r>
            <a:r>
              <a:rPr lang="en-US" sz="2000" dirty="0" smtClean="0"/>
              <a:t>DC		</a:t>
            </a:r>
            <a:r>
              <a:rPr lang="en-US" sz="2000" dirty="0" smtClean="0"/>
              <a:t>38.90485</a:t>
            </a:r>
            <a:r>
              <a:rPr lang="en-US" sz="2000" dirty="0"/>
              <a:t>,</a:t>
            </a:r>
            <a:r>
              <a:rPr lang="en-US" sz="2000" dirty="0" smtClean="0"/>
              <a:t>-77.03394</a:t>
            </a:r>
          </a:p>
          <a:p>
            <a:r>
              <a:rPr lang="en-US" sz="2000" dirty="0" smtClean="0"/>
              <a:t>GA </a:t>
            </a:r>
            <a:r>
              <a:rPr lang="en-US" sz="2000" dirty="0" smtClean="0"/>
              <a:t>New York		</a:t>
            </a:r>
            <a:r>
              <a:rPr lang="en-US" sz="2000" dirty="0" smtClean="0"/>
              <a:t>40.73930,-73.98942</a:t>
            </a:r>
          </a:p>
          <a:p>
            <a:r>
              <a:rPr lang="en-US" sz="2000" dirty="0" smtClean="0"/>
              <a:t>GA </a:t>
            </a:r>
            <a:r>
              <a:rPr lang="en-US" sz="2000" dirty="0" smtClean="0"/>
              <a:t>Chicago		</a:t>
            </a:r>
            <a:r>
              <a:rPr lang="en-US" sz="2000" dirty="0" smtClean="0"/>
              <a:t>41.89061,-</a:t>
            </a:r>
            <a:r>
              <a:rPr lang="en-US" sz="2000" dirty="0"/>
              <a:t>87.62688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636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619" y="7412"/>
            <a:ext cx="10567893" cy="1325562"/>
          </a:xfrm>
        </p:spPr>
        <p:txBody>
          <a:bodyPr/>
          <a:lstStyle/>
          <a:p>
            <a:r>
              <a:rPr lang="en-US" dirty="0" err="1" smtClean="0"/>
              <a:t>Placemarks</a:t>
            </a:r>
            <a:r>
              <a:rPr lang="en-US" dirty="0" smtClean="0"/>
              <a:t>- Make KML with Ruby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6618" y="1510807"/>
            <a:ext cx="672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This snippet will </a:t>
            </a:r>
            <a:r>
              <a:rPr lang="en-US" sz="2000" dirty="0" smtClean="0"/>
              <a:t>take the </a:t>
            </a:r>
            <a:r>
              <a:rPr lang="en-US" sz="2000" dirty="0" smtClean="0"/>
              <a:t>3 General </a:t>
            </a:r>
            <a:r>
              <a:rPr lang="en-US" sz="2000" dirty="0"/>
              <a:t>A</a:t>
            </a:r>
            <a:r>
              <a:rPr lang="en-US" sz="2000" dirty="0" smtClean="0"/>
              <a:t>ssembly location coordinates </a:t>
            </a:r>
            <a:r>
              <a:rPr lang="en-US" sz="2000" dirty="0" smtClean="0"/>
              <a:t>and print out a </a:t>
            </a:r>
            <a:r>
              <a:rPr lang="en-US" sz="2000" dirty="0" smtClean="0"/>
              <a:t>complete KML document: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95" y="2396526"/>
            <a:ext cx="93821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06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619" y="7412"/>
            <a:ext cx="10567893" cy="1325562"/>
          </a:xfrm>
        </p:spPr>
        <p:txBody>
          <a:bodyPr/>
          <a:lstStyle/>
          <a:p>
            <a:r>
              <a:rPr lang="en-US" dirty="0" smtClean="0"/>
              <a:t>But but I don’t have coordinate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619" y="2519899"/>
            <a:ext cx="4889716" cy="586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All I have is this list of addresses!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6619" y="3345066"/>
            <a:ext cx="107531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GA </a:t>
            </a:r>
            <a:r>
              <a:rPr lang="en-US" sz="2000" dirty="0" smtClean="0"/>
              <a:t>Washington </a:t>
            </a:r>
            <a:r>
              <a:rPr lang="en-US" sz="2000" dirty="0" smtClean="0"/>
              <a:t>DC	</a:t>
            </a:r>
            <a:r>
              <a:rPr lang="en-US" sz="2000" dirty="0" smtClean="0">
                <a:solidFill>
                  <a:srgbClr val="222222"/>
                </a:solidFill>
              </a:rPr>
              <a:t>1133 </a:t>
            </a:r>
            <a:r>
              <a:rPr lang="en-US" sz="2000" dirty="0">
                <a:solidFill>
                  <a:srgbClr val="222222"/>
                </a:solidFill>
              </a:rPr>
              <a:t>15th Street NW, 8th Floor </a:t>
            </a:r>
            <a:r>
              <a:rPr lang="en-US" sz="2000" dirty="0" smtClean="0">
                <a:solidFill>
                  <a:srgbClr val="222222"/>
                </a:solidFill>
              </a:rPr>
              <a:t>Washington</a:t>
            </a:r>
            <a:r>
              <a:rPr lang="en-US" sz="2000" dirty="0">
                <a:solidFill>
                  <a:srgbClr val="222222"/>
                </a:solidFill>
              </a:rPr>
              <a:t>, DC </a:t>
            </a:r>
            <a:r>
              <a:rPr lang="en-US" sz="2000" dirty="0" smtClean="0">
                <a:solidFill>
                  <a:srgbClr val="222222"/>
                </a:solidFill>
              </a:rPr>
              <a:t>20005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GA New York	</a:t>
            </a:r>
            <a:r>
              <a:rPr lang="en-US" sz="2000" dirty="0"/>
              <a:t>	</a:t>
            </a:r>
            <a:r>
              <a:rPr lang="en-US" sz="2000" dirty="0" smtClean="0"/>
              <a:t>	902 </a:t>
            </a:r>
            <a:r>
              <a:rPr lang="en-US" sz="2000" dirty="0"/>
              <a:t>Broadway, 4th </a:t>
            </a:r>
            <a:r>
              <a:rPr lang="en-US" sz="2000" dirty="0" smtClean="0"/>
              <a:t>Floor New </a:t>
            </a:r>
            <a:r>
              <a:rPr lang="en-US" sz="2000" dirty="0"/>
              <a:t>York, NY </a:t>
            </a:r>
            <a:r>
              <a:rPr lang="en-US" sz="2000" dirty="0" smtClean="0"/>
              <a:t>10010</a:t>
            </a:r>
          </a:p>
          <a:p>
            <a:r>
              <a:rPr lang="en-US" sz="2000" dirty="0" smtClean="0"/>
              <a:t>GA Chicago		</a:t>
            </a:r>
            <a:r>
              <a:rPr lang="en-US" sz="2000" dirty="0" smtClean="0"/>
              <a:t>	444 </a:t>
            </a:r>
            <a:r>
              <a:rPr lang="en-US" sz="2000" dirty="0"/>
              <a:t>N Wabash Ave, 5th Floor </a:t>
            </a:r>
            <a:r>
              <a:rPr lang="en-US" sz="2000" dirty="0" smtClean="0"/>
              <a:t>Chicago</a:t>
            </a:r>
            <a:r>
              <a:rPr lang="en-US" sz="2000" dirty="0"/>
              <a:t>, IL 60611 </a:t>
            </a:r>
          </a:p>
        </p:txBody>
      </p:sp>
    </p:spTree>
    <p:extLst>
      <p:ext uri="{BB962C8B-B14F-4D97-AF65-F5344CB8AC3E}">
        <p14:creationId xmlns:p14="http://schemas.microsoft.com/office/powerpoint/2010/main" val="26691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619" y="7412"/>
            <a:ext cx="10567893" cy="1325562"/>
          </a:xfrm>
        </p:spPr>
        <p:txBody>
          <a:bodyPr/>
          <a:lstStyle/>
          <a:p>
            <a:r>
              <a:rPr lang="en-US" dirty="0" smtClean="0"/>
              <a:t>Geocoding, my friend!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617" y="2519899"/>
            <a:ext cx="8948452" cy="177914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We can search for text strings in an engine called a geocoder, in order to find their associated coordinates.</a:t>
            </a:r>
          </a:p>
          <a:p>
            <a:r>
              <a:rPr lang="en-US" sz="2000" dirty="0" smtClean="0"/>
              <a:t>Google provides </a:t>
            </a:r>
            <a:r>
              <a:rPr lang="en-US" sz="2000" dirty="0" smtClean="0"/>
              <a:t>a web </a:t>
            </a:r>
            <a:r>
              <a:rPr lang="en-US" sz="2000" dirty="0" smtClean="0"/>
              <a:t>API for this.</a:t>
            </a:r>
          </a:p>
        </p:txBody>
      </p:sp>
    </p:spTree>
    <p:extLst>
      <p:ext uri="{BB962C8B-B14F-4D97-AF65-F5344CB8AC3E}">
        <p14:creationId xmlns:p14="http://schemas.microsoft.com/office/powerpoint/2010/main" val="19733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619" y="7412"/>
            <a:ext cx="10567893" cy="1325562"/>
          </a:xfrm>
        </p:spPr>
        <p:txBody>
          <a:bodyPr/>
          <a:lstStyle/>
          <a:p>
            <a:r>
              <a:rPr lang="en-US" dirty="0" smtClean="0"/>
              <a:t>Geocoding with Google’s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619" y="1495862"/>
            <a:ext cx="9579016" cy="7343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If we add </a:t>
            </a:r>
            <a:r>
              <a:rPr lang="en-US" sz="2000" dirty="0" smtClean="0"/>
              <a:t>an address </a:t>
            </a:r>
            <a:r>
              <a:rPr lang="en-US" sz="2000" dirty="0" smtClean="0"/>
              <a:t>to the end of https://</a:t>
            </a:r>
            <a:r>
              <a:rPr lang="en-US" sz="2000" dirty="0" err="1" smtClean="0"/>
              <a:t>maps.googleapis.com</a:t>
            </a:r>
            <a:r>
              <a:rPr lang="en-US" sz="2000" dirty="0" smtClean="0"/>
              <a:t>/maps/</a:t>
            </a:r>
            <a:r>
              <a:rPr lang="en-US" sz="2000" dirty="0" err="1" smtClean="0"/>
              <a:t>api</a:t>
            </a:r>
            <a:r>
              <a:rPr lang="en-US" sz="2000" dirty="0" smtClean="0"/>
              <a:t>/geocode/</a:t>
            </a:r>
            <a:r>
              <a:rPr lang="en-US" sz="2000" dirty="0" err="1" smtClean="0"/>
              <a:t>json?address</a:t>
            </a:r>
            <a:r>
              <a:rPr lang="en-US" sz="2000" dirty="0" smtClean="0"/>
              <a:t>=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818"/>
          <a:stretch/>
        </p:blipFill>
        <p:spPr>
          <a:xfrm>
            <a:off x="598524" y="2502300"/>
            <a:ext cx="9672674" cy="24654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8824" y="5280080"/>
            <a:ext cx="10272676" cy="13186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We get a whole bunch of JSON about the address returned to us.</a:t>
            </a:r>
          </a:p>
          <a:p>
            <a:pPr marL="0" indent="0">
              <a:buNone/>
            </a:pPr>
            <a:r>
              <a:rPr lang="en-US" sz="2000" dirty="0" smtClean="0"/>
              <a:t>It looks like </a:t>
            </a:r>
            <a:r>
              <a:rPr lang="en-US" sz="2000" dirty="0"/>
              <a:t>the coordinates are in the </a:t>
            </a:r>
            <a:r>
              <a:rPr lang="en-US" sz="2000" dirty="0">
                <a:solidFill>
                  <a:srgbClr val="0070C0"/>
                </a:solidFill>
              </a:rPr>
              <a:t>["results"] ["geometry"]["location</a:t>
            </a:r>
            <a:r>
              <a:rPr lang="en-US" sz="2000" dirty="0" smtClean="0">
                <a:solidFill>
                  <a:srgbClr val="0070C0"/>
                </a:solidFill>
              </a:rPr>
              <a:t>"] </a:t>
            </a:r>
            <a:r>
              <a:rPr lang="en-US" sz="2000" dirty="0" smtClean="0"/>
              <a:t>portion of the return.</a:t>
            </a:r>
          </a:p>
        </p:txBody>
      </p:sp>
    </p:spTree>
    <p:extLst>
      <p:ext uri="{BB962C8B-B14F-4D97-AF65-F5344CB8AC3E}">
        <p14:creationId xmlns:p14="http://schemas.microsoft.com/office/powerpoint/2010/main" val="37336478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294</TotalTime>
  <Words>593</Words>
  <Application>Microsoft Macintosh PowerPoint</Application>
  <PresentationFormat>Widescreen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Century Schoolbook</vt:lpstr>
      <vt:lpstr>Wingdings 2</vt:lpstr>
      <vt:lpstr>Arial</vt:lpstr>
      <vt:lpstr>View</vt:lpstr>
      <vt:lpstr>Spatial Data Production In Ruby</vt:lpstr>
      <vt:lpstr>Keyhole Markup Language (KML)</vt:lpstr>
      <vt:lpstr>KML Structure</vt:lpstr>
      <vt:lpstr>Placemarks</vt:lpstr>
      <vt:lpstr>Placemarks</vt:lpstr>
      <vt:lpstr>Placemarks- Make KML with Ruby</vt:lpstr>
      <vt:lpstr>But but I don’t have coordinate data</vt:lpstr>
      <vt:lpstr>Geocoding, my friend!</vt:lpstr>
      <vt:lpstr>Geocoding with Google’s API</vt:lpstr>
      <vt:lpstr>Geocoding with Ruby and Google</vt:lpstr>
      <vt:lpstr>Putting it together</vt:lpstr>
      <vt:lpstr>And there you have it: a map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Data Production In Ruby</dc:title>
  <dc:creator>Microsoft account</dc:creator>
  <cp:lastModifiedBy>Microsoft account</cp:lastModifiedBy>
  <cp:revision>50</cp:revision>
  <dcterms:created xsi:type="dcterms:W3CDTF">2015-05-26T01:06:16Z</dcterms:created>
  <dcterms:modified xsi:type="dcterms:W3CDTF">2015-05-28T04:16:38Z</dcterms:modified>
</cp:coreProperties>
</file>