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Derinlik Bilgisi Kullanılarak İnsan Hareketlerinin Tanınması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Ali </a:t>
            </a:r>
            <a:r>
              <a:rPr lang="tr-TR" dirty="0"/>
              <a:t>Seydi Keçeli, Ahmet Burak </a:t>
            </a:r>
            <a:r>
              <a:rPr lang="tr-TR" dirty="0" smtClean="0"/>
              <a:t>Can</a:t>
            </a:r>
          </a:p>
          <a:p>
            <a:r>
              <a:rPr lang="tr-TR" smtClean="0"/>
              <a:t>Necati </a:t>
            </a:r>
            <a:r>
              <a:rPr lang="tr-TR" dirty="0" smtClean="0"/>
              <a:t>Burak Özgül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699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1" y="624110"/>
            <a:ext cx="8915401" cy="1280890"/>
          </a:xfrm>
        </p:spPr>
        <p:txBody>
          <a:bodyPr/>
          <a:lstStyle/>
          <a:p>
            <a:r>
              <a:rPr lang="tr-TR" dirty="0" smtClean="0"/>
              <a:t>Özetçe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Microsoft Kinect RGBD algılayıcıdan elde edilen bir insan modeli üzerinde 10 farklı insan hareketi tanınmaya çalışılmıştır. </a:t>
            </a:r>
            <a:endParaRPr lang="tr-TR" sz="2000" dirty="0" smtClean="0"/>
          </a:p>
          <a:p>
            <a:r>
              <a:rPr lang="tr-TR" sz="2000" dirty="0" smtClean="0"/>
              <a:t>Eklemler </a:t>
            </a:r>
            <a:r>
              <a:rPr lang="tr-TR" sz="2000" dirty="0"/>
              <a:t>arasındaki açılar ve eklemlerin </a:t>
            </a:r>
            <a:r>
              <a:rPr lang="tr-TR" sz="2000" dirty="0" smtClean="0"/>
              <a:t>3 boyutlu </a:t>
            </a:r>
            <a:r>
              <a:rPr lang="tr-TR" sz="2000" dirty="0"/>
              <a:t>koordinat eksenindeki yerdeştirmesi öznitelik olarak alınmıştır. </a:t>
            </a:r>
            <a:endParaRPr lang="tr-TR" sz="2000" dirty="0" smtClean="0"/>
          </a:p>
          <a:p>
            <a:r>
              <a:rPr lang="tr-TR" sz="2000" dirty="0" smtClean="0"/>
              <a:t>Hareketler</a:t>
            </a:r>
            <a:r>
              <a:rPr lang="tr-TR" sz="2000" dirty="0"/>
              <a:t>, </a:t>
            </a:r>
            <a:r>
              <a:rPr lang="tr-TR" sz="2000" dirty="0" smtClean="0"/>
              <a:t>rastgele orman </a:t>
            </a:r>
            <a:r>
              <a:rPr lang="tr-TR" sz="2000" dirty="0"/>
              <a:t>ve </a:t>
            </a:r>
            <a:r>
              <a:rPr lang="tr-TR" sz="2000" dirty="0" smtClean="0"/>
              <a:t>destek vektör makineleri </a:t>
            </a:r>
            <a:r>
              <a:rPr lang="tr-TR" sz="2000" dirty="0"/>
              <a:t>yöntemleri kullanılarak sınıflandırılmış ve </a:t>
            </a:r>
            <a:r>
              <a:rPr lang="tr-TR" sz="2000" dirty="0" smtClean="0"/>
              <a:t>rastgele orman </a:t>
            </a:r>
            <a:r>
              <a:rPr lang="tr-TR" sz="2000" dirty="0"/>
              <a:t>yöntemi ile %96 kadar sınıflandırma başarısı sağlanmıştır.</a:t>
            </a:r>
          </a:p>
        </p:txBody>
      </p:sp>
    </p:spTree>
    <p:extLst>
      <p:ext uri="{BB962C8B-B14F-4D97-AF65-F5344CB8AC3E}">
        <p14:creationId xmlns:p14="http://schemas.microsoft.com/office/powerpoint/2010/main" val="26306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YÖNTEM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66193"/>
            <a:ext cx="8911687" cy="4445029"/>
          </a:xfrm>
        </p:spPr>
        <p:txBody>
          <a:bodyPr>
            <a:normAutofit/>
          </a:bodyPr>
          <a:lstStyle/>
          <a:p>
            <a:r>
              <a:rPr lang="tr-TR" sz="2200" dirty="0" smtClean="0"/>
              <a:t>İnsan eklemi takibi için Shotton ve diğerleri tarafında gerçekleştirilen eklem iskelet modeli kullanılmıştır.</a:t>
            </a:r>
          </a:p>
          <a:p>
            <a:r>
              <a:rPr lang="tr-TR" sz="2200" dirty="0" smtClean="0"/>
              <a:t>Öznitelikler : </a:t>
            </a:r>
          </a:p>
          <a:p>
            <a:pPr lvl="1"/>
            <a:r>
              <a:rPr lang="tr-TR" sz="2000" dirty="0" smtClean="0"/>
              <a:t>Eklemler arası açı bilgileri</a:t>
            </a:r>
          </a:p>
          <a:p>
            <a:pPr lvl="1"/>
            <a:r>
              <a:rPr lang="tr-TR" sz="2000" dirty="0" smtClean="0"/>
              <a:t>Eklemlerin 3 boyutlu uzayda yer değiştirme bilgisi</a:t>
            </a:r>
          </a:p>
          <a:p>
            <a:r>
              <a:rPr lang="tr-TR" sz="2200" dirty="0" smtClean="0"/>
              <a:t>Etiketlenmiş vücut kesimlerine ait öznitelikler kullanılarak rastgele orman yöntemi ile eğitilmiştir.</a:t>
            </a:r>
          </a:p>
          <a:p>
            <a:r>
              <a:rPr lang="tr-TR" sz="2200" dirty="0" smtClean="0"/>
              <a:t>Modelde 3 ağaç kullanılmış ve her bir ağaç için 300.000 görüntü kullanılmıştır.</a:t>
            </a: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258352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Kümesi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200" dirty="0" smtClean="0"/>
              <a:t>4 aktör, 10 hareket, 110 hareket verisi</a:t>
            </a:r>
          </a:p>
          <a:p>
            <a:endParaRPr lang="tr-TR" sz="2200" dirty="0" smtClean="0"/>
          </a:p>
          <a:p>
            <a:r>
              <a:rPr lang="tr-TR" sz="2200" dirty="0" smtClean="0"/>
              <a:t>El sallama, saate bakma, tekme atma, yumruk atma, kolları çapraz yapma,</a:t>
            </a:r>
            <a:r>
              <a:rPr lang="tr-TR" sz="2200" dirty="0"/>
              <a:t> </a:t>
            </a:r>
            <a:r>
              <a:rPr lang="tr-TR" sz="2200" dirty="0" smtClean="0"/>
              <a:t>yürüme, kafa kaşıma, yerden birşey alma, çömelme, kendi ekseni etrafında dönme</a:t>
            </a:r>
          </a:p>
          <a:p>
            <a:endParaRPr lang="tr-TR" sz="2200" dirty="0" smtClean="0"/>
          </a:p>
          <a:p>
            <a:r>
              <a:rPr lang="tr-TR" sz="2200" dirty="0" smtClean="0"/>
              <a:t>Veriler çoklu kamera düzeneği ile kayıt edilmiştir.</a:t>
            </a:r>
          </a:p>
        </p:txBody>
      </p:sp>
    </p:spTree>
    <p:extLst>
      <p:ext uri="{BB962C8B-B14F-4D97-AF65-F5344CB8AC3E}">
        <p14:creationId xmlns:p14="http://schemas.microsoft.com/office/powerpoint/2010/main" val="312801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Öznitelik çıkarma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2133600"/>
            <a:ext cx="6627812" cy="3777622"/>
          </a:xfrm>
        </p:spPr>
        <p:txBody>
          <a:bodyPr>
            <a:normAutofit/>
          </a:bodyPr>
          <a:lstStyle/>
          <a:p>
            <a:r>
              <a:rPr lang="tr-TR" sz="2200" dirty="0" smtClean="0"/>
              <a:t>Şekilde gösterilen eklemler arasındaki açı değerleri, tüm hareket boyunca tutularak, açı değerlerine ilişkin histogramlar oluşturulmuştur.</a:t>
            </a:r>
          </a:p>
          <a:p>
            <a:r>
              <a:rPr lang="tr-TR" sz="2200" dirty="0" smtClean="0"/>
              <a:t>Eklemlerin 3 boyutlu uzaydaki yer değiştirme  bilgisi de öznitelik olarak kullanılmıştır.</a:t>
            </a:r>
            <a:endParaRPr lang="tr-TR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77" y="2212373"/>
            <a:ext cx="3747896" cy="362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4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Eklemler arası açı hesabı</a:t>
            </a:r>
            <a:endParaRPr lang="tr-T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428" y="2412703"/>
            <a:ext cx="6001588" cy="11050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64" y="2412704"/>
            <a:ext cx="3972215" cy="33101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428" y="4120188"/>
            <a:ext cx="3334215" cy="4477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428" y="5170356"/>
            <a:ext cx="6220693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Yerdeğiştirme bilgisi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smtClean="0"/>
              <a:t>Sadece açı değerleri ile her zaman yeterli sınıflandırma başarısına ulaşılamamaktadır.</a:t>
            </a:r>
          </a:p>
          <a:p>
            <a:r>
              <a:rPr lang="tr-TR" sz="2000" dirty="0"/>
              <a:t>Özelikle sıçrama, oturma gibi hareketlerin </a:t>
            </a:r>
            <a:r>
              <a:rPr lang="tr-TR" sz="2000" dirty="0" smtClean="0"/>
              <a:t>ayırt edilmesinde </a:t>
            </a:r>
            <a:r>
              <a:rPr lang="tr-TR" sz="2000" dirty="0"/>
              <a:t>açı değerlerinin yanı sıra, eklem noktalarının </a:t>
            </a:r>
            <a:r>
              <a:rPr lang="tr-TR" sz="2000" dirty="0" smtClean="0"/>
              <a:t>yer değiştirme </a:t>
            </a:r>
            <a:r>
              <a:rPr lang="tr-TR" sz="2000" dirty="0"/>
              <a:t>bilgisi de gerekmektedir</a:t>
            </a:r>
            <a:r>
              <a:rPr lang="tr-TR" sz="2000" dirty="0" smtClean="0"/>
              <a:t>.</a:t>
            </a:r>
          </a:p>
          <a:p>
            <a:r>
              <a:rPr lang="tr-TR" sz="2000" dirty="0" smtClean="0"/>
              <a:t>Göreli koordinat bilgileri merkez omuz noktası referans alınarak hesaplanır.</a:t>
            </a:r>
          </a:p>
          <a:p>
            <a:r>
              <a:rPr lang="tr-TR" sz="2000" dirty="0" smtClean="0"/>
              <a:t>Daha sonra bu koordinat değerleri kullanılarak çerçeveler arasındaki 3 boyutlu yer değiştirme hesaplanır.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44696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Sınıflandırma sonuçları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200" dirty="0" smtClean="0"/>
              <a:t>Sadece eklem bilgileri kullanıldığında </a:t>
            </a:r>
          </a:p>
          <a:p>
            <a:pPr lvl="1"/>
            <a:r>
              <a:rPr lang="tr-TR" sz="2200" dirty="0" smtClean="0"/>
              <a:t>Destek Vektör Makineleri %80 , Rastgele Ağaç %83</a:t>
            </a:r>
          </a:p>
          <a:p>
            <a:pPr lvl="1"/>
            <a:endParaRPr lang="tr-TR" sz="2200" dirty="0" smtClean="0"/>
          </a:p>
          <a:p>
            <a:r>
              <a:rPr lang="tr-TR" sz="2200" dirty="0" smtClean="0"/>
              <a:t>Eklem açıları ve yer değiştirme bilgilerini beraber kullanıldığında</a:t>
            </a:r>
          </a:p>
          <a:p>
            <a:pPr lvl="1"/>
            <a:r>
              <a:rPr lang="tr-TR" sz="2200" dirty="0" smtClean="0"/>
              <a:t>Destek Vektör Malineleri %85, Rastgele Ağaç %96 başarıya ulaşmıştır.</a:t>
            </a:r>
          </a:p>
        </p:txBody>
      </p:sp>
    </p:spTree>
    <p:extLst>
      <p:ext uri="{BB962C8B-B14F-4D97-AF65-F5344CB8AC3E}">
        <p14:creationId xmlns:p14="http://schemas.microsoft.com/office/powerpoint/2010/main" val="194411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Sonuçlar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 smtClean="0"/>
              <a:t>Basit hareketler üzerinde elde edilen bu başarıdan sonra,</a:t>
            </a:r>
          </a:p>
          <a:p>
            <a:pPr marL="0" indent="0">
              <a:buNone/>
            </a:pPr>
            <a:r>
              <a:rPr lang="tr-TR" sz="2400" dirty="0"/>
              <a:t>a</a:t>
            </a:r>
            <a:r>
              <a:rPr lang="tr-TR" sz="2400" dirty="0" smtClean="0"/>
              <a:t>rd arda gelen bir dizi hareket tanınmaya çalışılacaktır.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5024668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103</TotalTime>
  <Words>324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Derinlik Bilgisi Kullanılarak İnsan Hareketlerinin Tanınması</vt:lpstr>
      <vt:lpstr>Özetçe</vt:lpstr>
      <vt:lpstr>YÖNTEM</vt:lpstr>
      <vt:lpstr>Veri Kümesi</vt:lpstr>
      <vt:lpstr>Öznitelik çıkarma</vt:lpstr>
      <vt:lpstr>Eklemler arası açı hesabı</vt:lpstr>
      <vt:lpstr>Yerdeğiştirme bilgisi</vt:lpstr>
      <vt:lpstr>Sınıflandırma sonuçları </vt:lpstr>
      <vt:lpstr>Sonuçlar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Derinlik Bilgisi Kullanılarak İnsan Hareketlerinin Tanınması</dc:title>
  <dc:creator>Necati Burak ÖZGÜL</dc:creator>
  <cp:lastModifiedBy>Necati Burak ÖZGÜL</cp:lastModifiedBy>
  <cp:revision>12</cp:revision>
  <dcterms:created xsi:type="dcterms:W3CDTF">2017-05-09T05:00:46Z</dcterms:created>
  <dcterms:modified xsi:type="dcterms:W3CDTF">2017-05-09T06:43:51Z</dcterms:modified>
</cp:coreProperties>
</file>