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5" r:id="rId4"/>
    <p:sldId id="257" r:id="rId5"/>
    <p:sldId id="261" r:id="rId6"/>
    <p:sldId id="258" r:id="rId7"/>
    <p:sldId id="268" r:id="rId8"/>
    <p:sldId id="269" r:id="rId9"/>
    <p:sldId id="270" r:id="rId10"/>
    <p:sldId id="271" r:id="rId11"/>
    <p:sldId id="259" r:id="rId12"/>
    <p:sldId id="266" r:id="rId13"/>
    <p:sldId id="260" r:id="rId14"/>
    <p:sldId id="267" r:id="rId15"/>
    <p:sldId id="273" r:id="rId16"/>
    <p:sldId id="263" r:id="rId17"/>
    <p:sldId id="272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E4A03A4-DAB9-4D10-A3E4-BE3C7992D1C0}" type="datetimeFigureOut">
              <a:rPr lang="en-US" smtClean="0"/>
              <a:pPr/>
              <a:t>4/16/2011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219B0A-1CEB-48C4-878C-DE5B2AD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Burek</a:t>
            </a:r>
            <a:r>
              <a:rPr lang="en-US" dirty="0" smtClean="0"/>
              <a:t> and Thomas </a:t>
            </a:r>
            <a:r>
              <a:rPr lang="en-US" dirty="0" err="1" smtClean="0"/>
              <a:t>griebel</a:t>
            </a:r>
            <a:endParaRPr lang="en-US" dirty="0" smtClean="0"/>
          </a:p>
          <a:p>
            <a:r>
              <a:rPr lang="en-US" dirty="0" err="1" smtClean="0"/>
              <a:t>Loras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Arcade Simulation with FPGA 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029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board Block RAM (BRAM) vs. Micron RAM chip</a:t>
            </a:r>
          </a:p>
          <a:p>
            <a:endParaRPr lang="en-US" dirty="0" smtClean="0"/>
          </a:p>
          <a:p>
            <a:r>
              <a:rPr lang="en-US" dirty="0" smtClean="0"/>
              <a:t>307,200 Bytes – if storing every pixel</a:t>
            </a:r>
          </a:p>
          <a:p>
            <a:endParaRPr lang="en-US" dirty="0" smtClean="0"/>
          </a:p>
          <a:p>
            <a:r>
              <a:rPr lang="en-US" dirty="0" smtClean="0"/>
              <a:t>Timing Concerns</a:t>
            </a:r>
          </a:p>
          <a:p>
            <a:pPr lvl="1"/>
            <a:r>
              <a:rPr lang="en-US" dirty="0" smtClean="0"/>
              <a:t>70 nanosecond read/write time from RAM</a:t>
            </a:r>
          </a:p>
          <a:p>
            <a:pPr lvl="1"/>
            <a:r>
              <a:rPr lang="en-US" dirty="0" smtClean="0"/>
              <a:t>40 nanosecond  (25 MHz) time between pixel outputs</a:t>
            </a:r>
          </a:p>
          <a:p>
            <a:pPr lvl="1"/>
            <a:r>
              <a:rPr lang="en-US" dirty="0" smtClean="0"/>
              <a:t>Would require a cache and a FIFO buffer for writes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7,876 Bytes – if using a tile based system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Hardware/software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Tile-based </a:t>
            </a:r>
            <a:r>
              <a:rPr lang="en-US" dirty="0"/>
              <a:t>system </a:t>
            </a:r>
            <a:r>
              <a:rPr lang="en-US" dirty="0" smtClean="0"/>
              <a:t>cache</a:t>
            </a:r>
          </a:p>
          <a:p>
            <a:pPr lvl="2"/>
            <a:r>
              <a:rPr lang="en-US" dirty="0" smtClean="0"/>
              <a:t>Inspired by the NES PPU</a:t>
            </a:r>
          </a:p>
          <a:p>
            <a:pPr lvl="2"/>
            <a:r>
              <a:rPr lang="en-US" dirty="0" smtClean="0"/>
              <a:t>Screen is divided 80x60 grid</a:t>
            </a:r>
          </a:p>
          <a:p>
            <a:pPr lvl="2"/>
            <a:r>
              <a:rPr lang="en-US" dirty="0" smtClean="0"/>
              <a:t>Storage for 64 8x8 tiles</a:t>
            </a:r>
          </a:p>
          <a:p>
            <a:pPr lvl="2"/>
            <a:r>
              <a:rPr lang="en-US" dirty="0" smtClean="0"/>
              <a:t>Repetition of tiles dramatically reduces file size</a:t>
            </a:r>
            <a:endParaRPr lang="en-US" dirty="0"/>
          </a:p>
          <a:p>
            <a:pPr lvl="1"/>
            <a:r>
              <a:rPr lang="en-US" dirty="0"/>
              <a:t>Memory mapped </a:t>
            </a:r>
            <a:r>
              <a:rPr lang="en-US" dirty="0" smtClean="0"/>
              <a:t>operations	</a:t>
            </a:r>
          </a:p>
          <a:p>
            <a:pPr lvl="2"/>
            <a:r>
              <a:rPr lang="en-US" dirty="0" smtClean="0"/>
              <a:t>32-bit objects are mapped to hardware</a:t>
            </a:r>
          </a:p>
          <a:p>
            <a:pPr lvl="2"/>
            <a:r>
              <a:rPr lang="en-US" dirty="0" smtClean="0"/>
              <a:t>Objects are divided into code segments</a:t>
            </a:r>
          </a:p>
          <a:p>
            <a:pPr lvl="2"/>
            <a:r>
              <a:rPr lang="en-US" dirty="0" smtClean="0"/>
              <a:t>The code segments instruct the graphics processor</a:t>
            </a:r>
          </a:p>
          <a:p>
            <a:pPr lvl="1"/>
            <a:r>
              <a:rPr lang="en-US" dirty="0" err="1" smtClean="0"/>
              <a:t>Microblaze</a:t>
            </a:r>
            <a:endParaRPr lang="en-US" dirty="0" smtClean="0"/>
          </a:p>
          <a:p>
            <a:pPr lvl="2"/>
            <a:r>
              <a:rPr lang="en-US" dirty="0" smtClean="0"/>
              <a:t>Creates an actual computer environment to work with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36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PPU and Tile-based theory</a:t>
            </a:r>
            <a:endParaRPr lang="en-US" dirty="0"/>
          </a:p>
        </p:txBody>
      </p:sp>
      <p:pic>
        <p:nvPicPr>
          <p:cNvPr id="4" name="Content Placeholder 3" descr="grid[1]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15344" y="1679575"/>
            <a:ext cx="4876800" cy="4267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Limited storage (16KB)</a:t>
            </a:r>
          </a:p>
          <a:p>
            <a:pPr lvl="1"/>
            <a:r>
              <a:rPr lang="en-US" dirty="0" smtClean="0"/>
              <a:t>Used C to create the logic for the game</a:t>
            </a:r>
          </a:p>
          <a:p>
            <a:pPr lvl="1"/>
            <a:r>
              <a:rPr lang="en-US" dirty="0" smtClean="0"/>
              <a:t>C++ used for development tools</a:t>
            </a:r>
          </a:p>
          <a:p>
            <a:pPr lvl="2"/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Graphics conversion</a:t>
            </a:r>
          </a:p>
          <a:p>
            <a:pPr lvl="1"/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Collisions</a:t>
            </a:r>
          </a:p>
          <a:p>
            <a:pPr lvl="2"/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Animations</a:t>
            </a:r>
          </a:p>
          <a:p>
            <a:pPr lvl="2"/>
            <a:r>
              <a:rPr lang="en-US" dirty="0" smtClean="0"/>
              <a:t>Graphics</a:t>
            </a:r>
          </a:p>
        </p:txBody>
      </p:sp>
    </p:spTree>
    <p:extLst>
      <p:ext uri="{BB962C8B-B14F-4D97-AF65-F5344CB8AC3E}">
        <p14:creationId xmlns:p14="http://schemas.microsoft.com/office/powerpoint/2010/main" xmlns="" val="293654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Graphics</a:t>
            </a:r>
            <a:endParaRPr lang="en-US" dirty="0"/>
          </a:p>
        </p:txBody>
      </p:sp>
      <p:pic>
        <p:nvPicPr>
          <p:cNvPr id="4" name="Content Placeholder 3" descr="pp 2D array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08295" y="2701672"/>
            <a:ext cx="5690897" cy="222300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deogamersoasis.com/blog/wp-content/uploads/2009/03/frogger_game_arca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4267200" cy="48768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so limited even instructions set us over</a:t>
            </a:r>
          </a:p>
          <a:p>
            <a:r>
              <a:rPr lang="en-US" dirty="0" smtClean="0"/>
              <a:t>Created innovative ways to pack memory</a:t>
            </a:r>
          </a:p>
          <a:p>
            <a:pPr lvl="1"/>
            <a:r>
              <a:rPr lang="en-US" dirty="0" smtClean="0"/>
              <a:t>Graphics are stored in 2D arrays which store color indexes</a:t>
            </a:r>
            <a:endParaRPr lang="en-US" dirty="0"/>
          </a:p>
        </p:txBody>
      </p:sp>
      <p:pic>
        <p:nvPicPr>
          <p:cNvPr id="4" name="Picture 3" descr="pp new to ol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276600"/>
            <a:ext cx="82833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76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Rotating and Flipping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64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we gained from this</a:t>
            </a:r>
          </a:p>
          <a:p>
            <a:endParaRPr lang="en-US" dirty="0" smtClean="0"/>
          </a:p>
          <a:p>
            <a:r>
              <a:rPr lang="en-US" dirty="0" smtClean="0"/>
              <a:t>Work left to be done</a:t>
            </a:r>
          </a:p>
          <a:p>
            <a:endParaRPr lang="en-US" dirty="0" smtClean="0"/>
          </a:p>
          <a:p>
            <a:r>
              <a:rPr lang="en-US" dirty="0" smtClean="0"/>
              <a:t>Digilent Design Conference May 6th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23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Participating in </a:t>
            </a:r>
            <a:r>
              <a:rPr lang="en-US" dirty="0" err="1" smtClean="0"/>
              <a:t>Digilent</a:t>
            </a:r>
            <a:r>
              <a:rPr lang="en-US" dirty="0" smtClean="0"/>
              <a:t> Design Contest</a:t>
            </a:r>
          </a:p>
          <a:p>
            <a:r>
              <a:rPr lang="en-US" dirty="0" smtClean="0"/>
              <a:t>Using an FPGA board</a:t>
            </a:r>
          </a:p>
          <a:p>
            <a:pPr lvl="1"/>
            <a:r>
              <a:rPr lang="en-US" dirty="0" smtClean="0"/>
              <a:t>The board allows for programmable hardware</a:t>
            </a:r>
          </a:p>
          <a:p>
            <a:pPr lvl="1"/>
            <a:r>
              <a:rPr lang="en-US" dirty="0" smtClean="0"/>
              <a:t>Embedded Microprocessor (</a:t>
            </a:r>
            <a:r>
              <a:rPr lang="en-US" dirty="0" err="1" smtClean="0"/>
              <a:t>MicroBlaze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board transmits a signal to a VGA monitor in 640x480 resolution</a:t>
            </a:r>
            <a:endParaRPr lang="en-US" dirty="0"/>
          </a:p>
          <a:p>
            <a:r>
              <a:rPr lang="en-US" dirty="0" smtClean="0"/>
              <a:t>Create an easily programmable arcade system</a:t>
            </a:r>
          </a:p>
          <a:p>
            <a:pPr lvl="1"/>
            <a:r>
              <a:rPr lang="en-US" dirty="0" smtClean="0"/>
              <a:t>Capable of running different games by swapping out the source code</a:t>
            </a:r>
          </a:p>
        </p:txBody>
      </p:sp>
    </p:spTree>
    <p:extLst>
      <p:ext uri="{BB962C8B-B14F-4D97-AF65-F5344CB8AC3E}">
        <p14:creationId xmlns:p14="http://schemas.microsoft.com/office/powerpoint/2010/main" xmlns="" val="18277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1982 classic </a:t>
            </a:r>
            <a:r>
              <a:rPr lang="en-US" dirty="0" err="1" smtClean="0"/>
              <a:t>Frogger</a:t>
            </a:r>
            <a:endParaRPr lang="en-US" dirty="0"/>
          </a:p>
        </p:txBody>
      </p:sp>
      <p:pic>
        <p:nvPicPr>
          <p:cNvPr id="1026" name="Picture 2" descr="http://videogamersoasis.com/blog/wp-content/uploads/2009/03/frogger_game_arca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42672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Management/Software </a:t>
            </a:r>
            <a:r>
              <a:rPr lang="en-US" dirty="0" smtClean="0"/>
              <a:t>Engineering</a:t>
            </a:r>
          </a:p>
          <a:p>
            <a:endParaRPr lang="en-US" dirty="0"/>
          </a:p>
          <a:p>
            <a:r>
              <a:rPr lang="en-US" dirty="0" smtClean="0"/>
              <a:t>Hardware</a:t>
            </a:r>
          </a:p>
          <a:p>
            <a:endParaRPr lang="en-US" dirty="0" smtClean="0"/>
          </a:p>
          <a:p>
            <a:r>
              <a:rPr lang="en-US" dirty="0" smtClean="0"/>
              <a:t>Hardware/software connection</a:t>
            </a:r>
          </a:p>
          <a:p>
            <a:endParaRPr lang="en-US" dirty="0" smtClean="0"/>
          </a:p>
          <a:p>
            <a:r>
              <a:rPr lang="en-US" dirty="0" smtClean="0"/>
              <a:t>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61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Management/Software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</a:p>
          <a:p>
            <a:pPr lvl="1"/>
            <a:r>
              <a:rPr lang="en-US" dirty="0" smtClean="0"/>
              <a:t>Used GIT</a:t>
            </a:r>
          </a:p>
          <a:p>
            <a:pPr lvl="1"/>
            <a:r>
              <a:rPr lang="en-US" dirty="0" smtClean="0"/>
              <a:t>Divided labor between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Created tasks and goals</a:t>
            </a:r>
          </a:p>
          <a:p>
            <a:pPr lvl="1"/>
            <a:r>
              <a:rPr lang="en-US" dirty="0" smtClean="0"/>
              <a:t>Bi-weekly meetings</a:t>
            </a:r>
          </a:p>
          <a:p>
            <a:pPr lvl="1"/>
            <a:r>
              <a:rPr lang="en-US" dirty="0" smtClean="0"/>
              <a:t>Discussed problems and solutions for design</a:t>
            </a:r>
          </a:p>
          <a:p>
            <a:pPr lvl="1"/>
            <a:r>
              <a:rPr lang="en-US" dirty="0" smtClean="0"/>
              <a:t>Decided on scope and limitations</a:t>
            </a:r>
          </a:p>
          <a:p>
            <a:pPr lvl="1"/>
            <a:r>
              <a:rPr lang="en-US" dirty="0" smtClean="0"/>
              <a:t>Communicated </a:t>
            </a:r>
            <a:r>
              <a:rPr lang="en-US" b="1" dirty="0" smtClean="0"/>
              <a:t>heavily</a:t>
            </a:r>
            <a:r>
              <a:rPr lang="en-US" dirty="0" smtClean="0"/>
              <a:t> over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95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VHSIC Hardware Description Language (VHDL)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VGA Driver</a:t>
            </a:r>
            <a:endParaRPr lang="en-US" dirty="0"/>
          </a:p>
          <a:p>
            <a:pPr lvl="2"/>
            <a:r>
              <a:rPr lang="en-US" dirty="0"/>
              <a:t>Joystick </a:t>
            </a:r>
            <a:r>
              <a:rPr lang="en-US" dirty="0" smtClean="0"/>
              <a:t>Driver</a:t>
            </a:r>
            <a:endParaRPr lang="en-US" dirty="0"/>
          </a:p>
          <a:p>
            <a:pPr lvl="2"/>
            <a:r>
              <a:rPr lang="en-US" dirty="0" smtClean="0"/>
              <a:t>Video RAM </a:t>
            </a:r>
            <a:r>
              <a:rPr lang="en-US" dirty="0"/>
              <a:t>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3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Driver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96236"/>
            <a:ext cx="5486399" cy="291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71637"/>
            <a:ext cx="6705600" cy="26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5791200" y="1676400"/>
            <a:ext cx="3166872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25 MHz clock</a:t>
            </a:r>
          </a:p>
          <a:p>
            <a:r>
              <a:rPr lang="en-US" dirty="0" smtClean="0"/>
              <a:t>Horizontal and</a:t>
            </a:r>
            <a:r>
              <a:rPr lang="en-US" dirty="0"/>
              <a:t> </a:t>
            </a:r>
            <a:r>
              <a:rPr lang="en-US" dirty="0" smtClean="0"/>
              <a:t>Vertical Sync signals</a:t>
            </a:r>
          </a:p>
          <a:p>
            <a:r>
              <a:rPr lang="en-US" dirty="0" smtClean="0"/>
              <a:t>8 bit color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Driver cont.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62800" cy="510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</a:p>
          <a:p>
            <a:r>
              <a:rPr lang="en-US" dirty="0" smtClean="0"/>
              <a:t>5 bytes</a:t>
            </a:r>
          </a:p>
          <a:p>
            <a:pPr lvl="1"/>
            <a:r>
              <a:rPr lang="en-US" dirty="0" smtClean="0"/>
              <a:t>2 for X</a:t>
            </a:r>
          </a:p>
          <a:p>
            <a:pPr lvl="1"/>
            <a:r>
              <a:rPr lang="en-US" dirty="0" smtClean="0"/>
              <a:t>2 for Y</a:t>
            </a:r>
          </a:p>
          <a:p>
            <a:pPr lvl="1"/>
            <a:r>
              <a:rPr lang="en-US" dirty="0" smtClean="0"/>
              <a:t>1 for buttons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91000"/>
            <a:ext cx="696816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135</TotalTime>
  <Words>328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Arcade Simulation with FPGA Boards</vt:lpstr>
      <vt:lpstr>The Big Picture</vt:lpstr>
      <vt:lpstr>1982 classic Frogger</vt:lpstr>
      <vt:lpstr>Project Overview</vt:lpstr>
      <vt:lpstr>Management/Software Engineering</vt:lpstr>
      <vt:lpstr>Hardware</vt:lpstr>
      <vt:lpstr>VGA Driver</vt:lpstr>
      <vt:lpstr>VGA Driver cont.</vt:lpstr>
      <vt:lpstr>Joystick Driver</vt:lpstr>
      <vt:lpstr>Video RAM</vt:lpstr>
      <vt:lpstr>Hardware/software connection</vt:lpstr>
      <vt:lpstr>PPU and Tile-based theory</vt:lpstr>
      <vt:lpstr>Software</vt:lpstr>
      <vt:lpstr>Converting Graphics</vt:lpstr>
      <vt:lpstr>Slide 15</vt:lpstr>
      <vt:lpstr>Storage and Space</vt:lpstr>
      <vt:lpstr>Tile Rotating and Flipping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Loras College</cp:lastModifiedBy>
  <cp:revision>33</cp:revision>
  <dcterms:created xsi:type="dcterms:W3CDTF">2011-04-16T06:28:38Z</dcterms:created>
  <dcterms:modified xsi:type="dcterms:W3CDTF">2011-04-16T13:46:04Z</dcterms:modified>
</cp:coreProperties>
</file>