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3" autoAdjust="0"/>
    <p:restoredTop sz="94660"/>
  </p:normalViewPr>
  <p:slideViewPr>
    <p:cSldViewPr snapToGrid="0">
      <p:cViewPr varScale="1">
        <p:scale>
          <a:sx n="75" d="100"/>
          <a:sy n="75" d="100"/>
        </p:scale>
        <p:origin x="62"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ACBA71B-07D2-4C53-A797-1971DCBF8AA9}" type="datetimeFigureOut">
              <a:rPr lang="en-US" smtClean="0"/>
              <a:t>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2E8FB9-47EB-4334-9970-C41B310CBD9C}" type="slidenum">
              <a:rPr lang="en-US" smtClean="0"/>
              <a:t>‹#›</a:t>
            </a:fld>
            <a:endParaRPr lang="en-US"/>
          </a:p>
        </p:txBody>
      </p:sp>
    </p:spTree>
    <p:extLst>
      <p:ext uri="{BB962C8B-B14F-4D97-AF65-F5344CB8AC3E}">
        <p14:creationId xmlns:p14="http://schemas.microsoft.com/office/powerpoint/2010/main" val="956301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CBA71B-07D2-4C53-A797-1971DCBF8AA9}" type="datetimeFigureOut">
              <a:rPr lang="en-US" smtClean="0"/>
              <a:t>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2E8FB9-47EB-4334-9970-C41B310CBD9C}" type="slidenum">
              <a:rPr lang="en-US" smtClean="0"/>
              <a:t>‹#›</a:t>
            </a:fld>
            <a:endParaRPr lang="en-US"/>
          </a:p>
        </p:txBody>
      </p:sp>
    </p:spTree>
    <p:extLst>
      <p:ext uri="{BB962C8B-B14F-4D97-AF65-F5344CB8AC3E}">
        <p14:creationId xmlns:p14="http://schemas.microsoft.com/office/powerpoint/2010/main" val="3456884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CBA71B-07D2-4C53-A797-1971DCBF8AA9}" type="datetimeFigureOut">
              <a:rPr lang="en-US" smtClean="0"/>
              <a:t>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2E8FB9-47EB-4334-9970-C41B310CBD9C}" type="slidenum">
              <a:rPr lang="en-US" smtClean="0"/>
              <a:t>‹#›</a:t>
            </a:fld>
            <a:endParaRPr lang="en-US"/>
          </a:p>
        </p:txBody>
      </p:sp>
    </p:spTree>
    <p:extLst>
      <p:ext uri="{BB962C8B-B14F-4D97-AF65-F5344CB8AC3E}">
        <p14:creationId xmlns:p14="http://schemas.microsoft.com/office/powerpoint/2010/main" val="4101861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CBA71B-07D2-4C53-A797-1971DCBF8AA9}" type="datetimeFigureOut">
              <a:rPr lang="en-US" smtClean="0"/>
              <a:t>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2E8FB9-47EB-4334-9970-C41B310CBD9C}" type="slidenum">
              <a:rPr lang="en-US" smtClean="0"/>
              <a:t>‹#›</a:t>
            </a:fld>
            <a:endParaRPr lang="en-US"/>
          </a:p>
        </p:txBody>
      </p:sp>
    </p:spTree>
    <p:extLst>
      <p:ext uri="{BB962C8B-B14F-4D97-AF65-F5344CB8AC3E}">
        <p14:creationId xmlns:p14="http://schemas.microsoft.com/office/powerpoint/2010/main" val="1855448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CBA71B-07D2-4C53-A797-1971DCBF8AA9}" type="datetimeFigureOut">
              <a:rPr lang="en-US" smtClean="0"/>
              <a:t>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2E8FB9-47EB-4334-9970-C41B310CBD9C}" type="slidenum">
              <a:rPr lang="en-US" smtClean="0"/>
              <a:t>‹#›</a:t>
            </a:fld>
            <a:endParaRPr lang="en-US"/>
          </a:p>
        </p:txBody>
      </p:sp>
    </p:spTree>
    <p:extLst>
      <p:ext uri="{BB962C8B-B14F-4D97-AF65-F5344CB8AC3E}">
        <p14:creationId xmlns:p14="http://schemas.microsoft.com/office/powerpoint/2010/main" val="1745066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ACBA71B-07D2-4C53-A797-1971DCBF8AA9}" type="datetimeFigureOut">
              <a:rPr lang="en-US" smtClean="0"/>
              <a:t>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2E8FB9-47EB-4334-9970-C41B310CBD9C}" type="slidenum">
              <a:rPr lang="en-US" smtClean="0"/>
              <a:t>‹#›</a:t>
            </a:fld>
            <a:endParaRPr lang="en-US"/>
          </a:p>
        </p:txBody>
      </p:sp>
    </p:spTree>
    <p:extLst>
      <p:ext uri="{BB962C8B-B14F-4D97-AF65-F5344CB8AC3E}">
        <p14:creationId xmlns:p14="http://schemas.microsoft.com/office/powerpoint/2010/main" val="1392681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ACBA71B-07D2-4C53-A797-1971DCBF8AA9}" type="datetimeFigureOut">
              <a:rPr lang="en-US" smtClean="0"/>
              <a:t>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2E8FB9-47EB-4334-9970-C41B310CBD9C}" type="slidenum">
              <a:rPr lang="en-US" smtClean="0"/>
              <a:t>‹#›</a:t>
            </a:fld>
            <a:endParaRPr lang="en-US"/>
          </a:p>
        </p:txBody>
      </p:sp>
    </p:spTree>
    <p:extLst>
      <p:ext uri="{BB962C8B-B14F-4D97-AF65-F5344CB8AC3E}">
        <p14:creationId xmlns:p14="http://schemas.microsoft.com/office/powerpoint/2010/main" val="892982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ACBA71B-07D2-4C53-A797-1971DCBF8AA9}" type="datetimeFigureOut">
              <a:rPr lang="en-US" smtClean="0"/>
              <a:t>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2E8FB9-47EB-4334-9970-C41B310CBD9C}" type="slidenum">
              <a:rPr lang="en-US" smtClean="0"/>
              <a:t>‹#›</a:t>
            </a:fld>
            <a:endParaRPr lang="en-US"/>
          </a:p>
        </p:txBody>
      </p:sp>
    </p:spTree>
    <p:extLst>
      <p:ext uri="{BB962C8B-B14F-4D97-AF65-F5344CB8AC3E}">
        <p14:creationId xmlns:p14="http://schemas.microsoft.com/office/powerpoint/2010/main" val="432147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CBA71B-07D2-4C53-A797-1971DCBF8AA9}" type="datetimeFigureOut">
              <a:rPr lang="en-US" smtClean="0"/>
              <a:t>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2E8FB9-47EB-4334-9970-C41B310CBD9C}" type="slidenum">
              <a:rPr lang="en-US" smtClean="0"/>
              <a:t>‹#›</a:t>
            </a:fld>
            <a:endParaRPr lang="en-US"/>
          </a:p>
        </p:txBody>
      </p:sp>
    </p:spTree>
    <p:extLst>
      <p:ext uri="{BB962C8B-B14F-4D97-AF65-F5344CB8AC3E}">
        <p14:creationId xmlns:p14="http://schemas.microsoft.com/office/powerpoint/2010/main" val="428114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ACBA71B-07D2-4C53-A797-1971DCBF8AA9}" type="datetimeFigureOut">
              <a:rPr lang="en-US" smtClean="0"/>
              <a:t>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2E8FB9-47EB-4334-9970-C41B310CBD9C}" type="slidenum">
              <a:rPr lang="en-US" smtClean="0"/>
              <a:t>‹#›</a:t>
            </a:fld>
            <a:endParaRPr lang="en-US"/>
          </a:p>
        </p:txBody>
      </p:sp>
    </p:spTree>
    <p:extLst>
      <p:ext uri="{BB962C8B-B14F-4D97-AF65-F5344CB8AC3E}">
        <p14:creationId xmlns:p14="http://schemas.microsoft.com/office/powerpoint/2010/main" val="2592724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ACBA71B-07D2-4C53-A797-1971DCBF8AA9}" type="datetimeFigureOut">
              <a:rPr lang="en-US" smtClean="0"/>
              <a:t>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2E8FB9-47EB-4334-9970-C41B310CBD9C}" type="slidenum">
              <a:rPr lang="en-US" smtClean="0"/>
              <a:t>‹#›</a:t>
            </a:fld>
            <a:endParaRPr lang="en-US"/>
          </a:p>
        </p:txBody>
      </p:sp>
    </p:spTree>
    <p:extLst>
      <p:ext uri="{BB962C8B-B14F-4D97-AF65-F5344CB8AC3E}">
        <p14:creationId xmlns:p14="http://schemas.microsoft.com/office/powerpoint/2010/main" val="3594863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CBA71B-07D2-4C53-A797-1971DCBF8AA9}" type="datetimeFigureOut">
              <a:rPr lang="en-US" smtClean="0"/>
              <a:t>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2E8FB9-47EB-4334-9970-C41B310CBD9C}" type="slidenum">
              <a:rPr lang="en-US" smtClean="0"/>
              <a:t>‹#›</a:t>
            </a:fld>
            <a:endParaRPr lang="en-US"/>
          </a:p>
        </p:txBody>
      </p:sp>
    </p:spTree>
    <p:extLst>
      <p:ext uri="{BB962C8B-B14F-4D97-AF65-F5344CB8AC3E}">
        <p14:creationId xmlns:p14="http://schemas.microsoft.com/office/powerpoint/2010/main" val="26851622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7322" y="437322"/>
            <a:ext cx="11529391" cy="615232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37322" y="479040"/>
            <a:ext cx="8538363"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Evaluating Adaptive Management Strategies for Climate-Resilient Fisheries </a:t>
            </a:r>
          </a:p>
        </p:txBody>
      </p:sp>
      <p:sp>
        <p:nvSpPr>
          <p:cNvPr id="6" name="TextBox 5"/>
          <p:cNvSpPr txBox="1"/>
          <p:nvPr/>
        </p:nvSpPr>
        <p:spPr>
          <a:xfrm>
            <a:off x="576470" y="934278"/>
            <a:ext cx="1699591" cy="369332"/>
          </a:xfrm>
          <a:prstGeom prst="rect">
            <a:avLst/>
          </a:prstGeom>
          <a:noFill/>
          <a:ln>
            <a:solidFill>
              <a:schemeClr val="tx1"/>
            </a:solidFill>
          </a:ln>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Introduction</a:t>
            </a:r>
            <a:r>
              <a:rPr lang="en-US" dirty="0"/>
              <a:t> </a:t>
            </a:r>
          </a:p>
        </p:txBody>
      </p:sp>
      <p:sp>
        <p:nvSpPr>
          <p:cNvPr id="7" name="TextBox 6"/>
          <p:cNvSpPr txBox="1"/>
          <p:nvPr/>
        </p:nvSpPr>
        <p:spPr>
          <a:xfrm>
            <a:off x="2415209" y="934278"/>
            <a:ext cx="2733261" cy="369332"/>
          </a:xfrm>
          <a:prstGeom prst="rect">
            <a:avLst/>
          </a:prstGeom>
          <a:noFill/>
          <a:ln>
            <a:solidFill>
              <a:schemeClr val="tx1"/>
            </a:solidFill>
          </a:ln>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Mapping Vulnerabilities </a:t>
            </a:r>
            <a:r>
              <a:rPr lang="en-US" dirty="0"/>
              <a:t> </a:t>
            </a:r>
          </a:p>
        </p:txBody>
      </p:sp>
      <p:sp>
        <p:nvSpPr>
          <p:cNvPr id="8" name="TextBox 7"/>
          <p:cNvSpPr txBox="1"/>
          <p:nvPr/>
        </p:nvSpPr>
        <p:spPr>
          <a:xfrm>
            <a:off x="5287618" y="934278"/>
            <a:ext cx="2733261" cy="369332"/>
          </a:xfrm>
          <a:prstGeom prst="rect">
            <a:avLst/>
          </a:prstGeom>
          <a:noFill/>
          <a:ln>
            <a:solidFill>
              <a:schemeClr val="tx1"/>
            </a:solidFill>
          </a:ln>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Comparing Trade-Offs</a:t>
            </a:r>
            <a:endParaRPr lang="en-US" dirty="0"/>
          </a:p>
        </p:txBody>
      </p:sp>
      <p:sp>
        <p:nvSpPr>
          <p:cNvPr id="9" name="TextBox 8"/>
          <p:cNvSpPr txBox="1"/>
          <p:nvPr/>
        </p:nvSpPr>
        <p:spPr>
          <a:xfrm>
            <a:off x="8160027" y="934278"/>
            <a:ext cx="2166730" cy="369332"/>
          </a:xfrm>
          <a:prstGeom prst="rect">
            <a:avLst/>
          </a:prstGeom>
          <a:noFill/>
          <a:ln>
            <a:solidFill>
              <a:schemeClr val="tx1"/>
            </a:solidFill>
          </a:ln>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Biomass Over Time </a:t>
            </a:r>
            <a:endParaRPr lang="en-US" dirty="0"/>
          </a:p>
        </p:txBody>
      </p:sp>
      <p:cxnSp>
        <p:nvCxnSpPr>
          <p:cNvPr id="11" name="Straight Arrow Connector 10"/>
          <p:cNvCxnSpPr>
            <a:stCxn id="6" idx="2"/>
          </p:cNvCxnSpPr>
          <p:nvPr/>
        </p:nvCxnSpPr>
        <p:spPr>
          <a:xfrm flipH="1">
            <a:off x="1426265" y="1303610"/>
            <a:ext cx="1" cy="187260"/>
          </a:xfrm>
          <a:prstGeom prst="straightConnector1">
            <a:avLst/>
          </a:prstGeom>
          <a:ln w="952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 name="TextBox 11"/>
          <p:cNvSpPr txBox="1"/>
          <p:nvPr/>
        </p:nvSpPr>
        <p:spPr>
          <a:xfrm>
            <a:off x="576469" y="1558793"/>
            <a:ext cx="2981740" cy="3693319"/>
          </a:xfrm>
          <a:prstGeom prst="rect">
            <a:avLst/>
          </a:prstGeom>
          <a:noFill/>
          <a:ln>
            <a:solidFill>
              <a:schemeClr val="tx1"/>
            </a:solidFill>
          </a:ln>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About the Project (Background)</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What is EDF and what are they doing with data-limited fisheries management?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How is climate change accounted for in the FISHE framework?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Which parts of FISHE are most likely going to be affected by climate change? </a:t>
            </a:r>
            <a:r>
              <a:rPr lang="en-US" b="1" dirty="0">
                <a:latin typeface="Times New Roman" panose="02020603050405020304" pitchFamily="18" charset="0"/>
                <a:cs typeface="Times New Roman" panose="02020603050405020304" pitchFamily="18" charset="0"/>
              </a:rPr>
              <a:t> </a:t>
            </a:r>
            <a:r>
              <a:rPr lang="en-US" dirty="0"/>
              <a:t> </a:t>
            </a:r>
          </a:p>
        </p:txBody>
      </p:sp>
      <p:pic>
        <p:nvPicPr>
          <p:cNvPr id="1026" name="Picture 2" descr="Image result for edf logo&quo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65905" y="518079"/>
            <a:ext cx="1401417" cy="78553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3632751" y="1558793"/>
            <a:ext cx="3255065" cy="2308324"/>
          </a:xfrm>
          <a:prstGeom prst="rect">
            <a:avLst/>
          </a:prstGeom>
          <a:noFill/>
          <a:ln>
            <a:solidFill>
              <a:schemeClr val="tx1"/>
            </a:solidFill>
          </a:ln>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How was data created?</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Was the data collected or was it all simulated by model runs?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What type of model are you running (generic that can be applied to all vs specific that can only be applied to a few)?</a:t>
            </a:r>
            <a:r>
              <a:rPr lang="en-US" dirty="0"/>
              <a:t> </a:t>
            </a:r>
          </a:p>
        </p:txBody>
      </p:sp>
      <p:sp>
        <p:nvSpPr>
          <p:cNvPr id="15" name="TextBox 14"/>
          <p:cNvSpPr txBox="1"/>
          <p:nvPr/>
        </p:nvSpPr>
        <p:spPr>
          <a:xfrm>
            <a:off x="6962358" y="1558793"/>
            <a:ext cx="4904964" cy="2308324"/>
          </a:xfrm>
          <a:prstGeom prst="rect">
            <a:avLst/>
          </a:prstGeom>
          <a:noFill/>
          <a:ln>
            <a:solidFill>
              <a:schemeClr val="tx1"/>
            </a:solidFill>
          </a:ln>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Variable glossary (defined variables </a:t>
            </a:r>
            <a:endParaRPr lang="en-US" dirty="0"/>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What are the variables that are going to be defined and utilized in this Shiny App: </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Growth rates (slow, medium, and fast) </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Harvest Control Rules (HCRs) </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Error reduction </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Assessment intervals </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Climate severity (moderate </a:t>
            </a:r>
            <a:r>
              <a:rPr lang="en-US" dirty="0">
                <a:latin typeface="Times New Roman" panose="02020603050405020304" pitchFamily="18" charset="0"/>
                <a:cs typeface="Times New Roman" panose="02020603050405020304" pitchFamily="18" charset="0"/>
                <a:sym typeface="Wingdings" panose="05000000000000000000" pitchFamily="2" charset="2"/>
              </a:rPr>
              <a:t> severe) </a:t>
            </a:r>
            <a:endParaRPr lang="en-US"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6962358" y="4006577"/>
            <a:ext cx="4830419" cy="2308324"/>
          </a:xfrm>
          <a:prstGeom prst="rect">
            <a:avLst/>
          </a:prstGeom>
          <a:noFill/>
          <a:ln>
            <a:solidFill>
              <a:schemeClr val="tx1"/>
            </a:solidFill>
          </a:ln>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About FISHE framework (What is the FISHE Framework?)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What is the Framework for Integrated Stock and Habitat Evaluation (FISHE)?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What 11 steps are there in this circular process?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How is FISHE utilized throughout the world?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What case studies can we utilize to show the efficiency of FISHE in other countries? </a:t>
            </a:r>
            <a:endParaRPr lang="en-US" dirty="0"/>
          </a:p>
        </p:txBody>
      </p:sp>
      <p:pic>
        <p:nvPicPr>
          <p:cNvPr id="13" name="Picture 12"/>
          <p:cNvPicPr>
            <a:picLocks noChangeAspect="1"/>
          </p:cNvPicPr>
          <p:nvPr/>
        </p:nvPicPr>
        <p:blipFill>
          <a:blip r:embed="rId3"/>
          <a:stretch>
            <a:fillRect/>
          </a:stretch>
        </p:blipFill>
        <p:spPr>
          <a:xfrm>
            <a:off x="4462667" y="4006577"/>
            <a:ext cx="2325755" cy="2235197"/>
          </a:xfrm>
          <a:prstGeom prst="rect">
            <a:avLst/>
          </a:prstGeom>
        </p:spPr>
      </p:pic>
    </p:spTree>
    <p:extLst>
      <p:ext uri="{BB962C8B-B14F-4D97-AF65-F5344CB8AC3E}">
        <p14:creationId xmlns:p14="http://schemas.microsoft.com/office/powerpoint/2010/main" val="710425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7322" y="437322"/>
            <a:ext cx="11529391" cy="615232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37322" y="437322"/>
            <a:ext cx="8538363"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Evaluating Adaptive Management Strategies for Climate-Resilient Fisheries </a:t>
            </a:r>
          </a:p>
        </p:txBody>
      </p:sp>
      <p:pic>
        <p:nvPicPr>
          <p:cNvPr id="8" name="Picture 7"/>
          <p:cNvPicPr>
            <a:picLocks noChangeAspect="1"/>
          </p:cNvPicPr>
          <p:nvPr/>
        </p:nvPicPr>
        <p:blipFill>
          <a:blip r:embed="rId2"/>
          <a:stretch>
            <a:fillRect/>
          </a:stretch>
        </p:blipFill>
        <p:spPr>
          <a:xfrm>
            <a:off x="576470" y="1794439"/>
            <a:ext cx="3140765" cy="584328"/>
          </a:xfrm>
          <a:prstGeom prst="rect">
            <a:avLst/>
          </a:prstGeom>
        </p:spPr>
      </p:pic>
      <p:pic>
        <p:nvPicPr>
          <p:cNvPr id="9" name="Picture 8"/>
          <p:cNvPicPr>
            <a:picLocks noChangeAspect="1"/>
          </p:cNvPicPr>
          <p:nvPr/>
        </p:nvPicPr>
        <p:blipFill>
          <a:blip r:embed="rId2"/>
          <a:stretch>
            <a:fillRect/>
          </a:stretch>
        </p:blipFill>
        <p:spPr>
          <a:xfrm>
            <a:off x="576469" y="2813146"/>
            <a:ext cx="3140765" cy="584328"/>
          </a:xfrm>
          <a:prstGeom prst="rect">
            <a:avLst/>
          </a:prstGeom>
        </p:spPr>
      </p:pic>
      <p:sp>
        <p:nvSpPr>
          <p:cNvPr id="10" name="TextBox 9"/>
          <p:cNvSpPr txBox="1"/>
          <p:nvPr/>
        </p:nvSpPr>
        <p:spPr>
          <a:xfrm>
            <a:off x="576470" y="1483731"/>
            <a:ext cx="2594114"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Latitude Slider Range </a:t>
            </a:r>
          </a:p>
        </p:txBody>
      </p:sp>
      <p:sp>
        <p:nvSpPr>
          <p:cNvPr id="11" name="TextBox 10"/>
          <p:cNvSpPr txBox="1"/>
          <p:nvPr/>
        </p:nvSpPr>
        <p:spPr>
          <a:xfrm>
            <a:off x="609531" y="2428196"/>
            <a:ext cx="2594114"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Longitude Slider Range </a:t>
            </a:r>
          </a:p>
        </p:txBody>
      </p:sp>
      <p:sp>
        <p:nvSpPr>
          <p:cNvPr id="12" name="Rectangle 11"/>
          <p:cNvSpPr/>
          <p:nvPr/>
        </p:nvSpPr>
        <p:spPr>
          <a:xfrm>
            <a:off x="609531" y="1468156"/>
            <a:ext cx="3140765" cy="192931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4" name="Picture 6" descr="Image result for world map projection&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2505" y="1411356"/>
            <a:ext cx="7765911" cy="3389244"/>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576470" y="934278"/>
            <a:ext cx="1699591" cy="369332"/>
          </a:xfrm>
          <a:prstGeom prst="rect">
            <a:avLst/>
          </a:prstGeom>
          <a:noFill/>
          <a:ln>
            <a:solidFill>
              <a:schemeClr val="tx1"/>
            </a:solidFill>
          </a:ln>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Introduction</a:t>
            </a:r>
            <a:r>
              <a:rPr lang="en-US" dirty="0"/>
              <a:t> </a:t>
            </a:r>
          </a:p>
        </p:txBody>
      </p:sp>
      <p:sp>
        <p:nvSpPr>
          <p:cNvPr id="20" name="TextBox 19"/>
          <p:cNvSpPr txBox="1"/>
          <p:nvPr/>
        </p:nvSpPr>
        <p:spPr>
          <a:xfrm>
            <a:off x="2415209" y="934278"/>
            <a:ext cx="2733261" cy="369332"/>
          </a:xfrm>
          <a:prstGeom prst="rect">
            <a:avLst/>
          </a:prstGeom>
          <a:noFill/>
          <a:ln>
            <a:solidFill>
              <a:schemeClr val="tx1"/>
            </a:solidFill>
          </a:ln>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Mapping Vulnerabilities </a:t>
            </a:r>
            <a:r>
              <a:rPr lang="en-US" dirty="0"/>
              <a:t> </a:t>
            </a:r>
          </a:p>
        </p:txBody>
      </p:sp>
      <p:sp>
        <p:nvSpPr>
          <p:cNvPr id="21" name="TextBox 20"/>
          <p:cNvSpPr txBox="1"/>
          <p:nvPr/>
        </p:nvSpPr>
        <p:spPr>
          <a:xfrm>
            <a:off x="5287618" y="934278"/>
            <a:ext cx="2733261" cy="369332"/>
          </a:xfrm>
          <a:prstGeom prst="rect">
            <a:avLst/>
          </a:prstGeom>
          <a:noFill/>
          <a:ln>
            <a:solidFill>
              <a:schemeClr val="tx1"/>
            </a:solidFill>
          </a:ln>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Comparing Trade-Offs</a:t>
            </a:r>
            <a:endParaRPr lang="en-US" dirty="0"/>
          </a:p>
        </p:txBody>
      </p:sp>
      <p:sp>
        <p:nvSpPr>
          <p:cNvPr id="22" name="TextBox 21"/>
          <p:cNvSpPr txBox="1"/>
          <p:nvPr/>
        </p:nvSpPr>
        <p:spPr>
          <a:xfrm>
            <a:off x="8160027" y="934278"/>
            <a:ext cx="2166730" cy="369332"/>
          </a:xfrm>
          <a:prstGeom prst="rect">
            <a:avLst/>
          </a:prstGeom>
          <a:noFill/>
          <a:ln>
            <a:solidFill>
              <a:schemeClr val="tx1"/>
            </a:solidFill>
          </a:ln>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Biomass Over Time </a:t>
            </a:r>
            <a:endParaRPr lang="en-US" dirty="0"/>
          </a:p>
        </p:txBody>
      </p:sp>
      <p:cxnSp>
        <p:nvCxnSpPr>
          <p:cNvPr id="16" name="Straight Arrow Connector 15"/>
          <p:cNvCxnSpPr>
            <a:stCxn id="20" idx="2"/>
          </p:cNvCxnSpPr>
          <p:nvPr/>
        </p:nvCxnSpPr>
        <p:spPr>
          <a:xfrm flipH="1">
            <a:off x="3273978" y="1303610"/>
            <a:ext cx="507862" cy="115117"/>
          </a:xfrm>
          <a:prstGeom prst="straightConnector1">
            <a:avLst/>
          </a:prstGeom>
          <a:ln w="2857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6" name="TextBox 25"/>
          <p:cNvSpPr txBox="1"/>
          <p:nvPr/>
        </p:nvSpPr>
        <p:spPr>
          <a:xfrm>
            <a:off x="574745" y="5068458"/>
            <a:ext cx="11242882" cy="1477328"/>
          </a:xfrm>
          <a:prstGeom prst="rect">
            <a:avLst/>
          </a:prstGeom>
          <a:noFill/>
          <a:ln w="12700">
            <a:solidFill>
              <a:schemeClr val="tx1"/>
            </a:solidFill>
          </a:ln>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Mapping Vulnerabilities: What To Expect From Climate Change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Mapping longitude and latitude points connected to sliders which map different points on the world map showing how vulnerable countries are to climate change depending on their longitude and latitude points by a pin.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Pins would come in different colors reflecting the severity of the climate impact around the world. </a:t>
            </a:r>
          </a:p>
          <a:p>
            <a:pPr marL="285750" indent="-285750">
              <a:buFont typeface="Arial" panose="020B0604020202020204" pitchFamily="34" charset="0"/>
              <a:buChar char="•"/>
            </a:pPr>
            <a:endParaRPr lang="en-US" dirty="0"/>
          </a:p>
        </p:txBody>
      </p:sp>
      <p:sp>
        <p:nvSpPr>
          <p:cNvPr id="28" name="Rectangle 27"/>
          <p:cNvSpPr/>
          <p:nvPr/>
        </p:nvSpPr>
        <p:spPr>
          <a:xfrm>
            <a:off x="609531" y="3528196"/>
            <a:ext cx="3140765" cy="146007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own Arrow 22"/>
          <p:cNvSpPr/>
          <p:nvPr/>
        </p:nvSpPr>
        <p:spPr>
          <a:xfrm>
            <a:off x="6495222" y="2845525"/>
            <a:ext cx="318052" cy="327991"/>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Down Arrow 29"/>
          <p:cNvSpPr/>
          <p:nvPr/>
        </p:nvSpPr>
        <p:spPr>
          <a:xfrm>
            <a:off x="7646434" y="2262476"/>
            <a:ext cx="318052" cy="327991"/>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Down Arrow 30"/>
          <p:cNvSpPr/>
          <p:nvPr/>
        </p:nvSpPr>
        <p:spPr>
          <a:xfrm>
            <a:off x="10482399" y="3009520"/>
            <a:ext cx="318052" cy="327991"/>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Down Arrow 31"/>
          <p:cNvSpPr/>
          <p:nvPr/>
        </p:nvSpPr>
        <p:spPr>
          <a:xfrm>
            <a:off x="692356" y="4224339"/>
            <a:ext cx="318052" cy="327991"/>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576469" y="3522426"/>
            <a:ext cx="2594114"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Climate Severity Legend </a:t>
            </a:r>
          </a:p>
        </p:txBody>
      </p:sp>
      <p:sp>
        <p:nvSpPr>
          <p:cNvPr id="34" name="Down Arrow 33"/>
          <p:cNvSpPr/>
          <p:nvPr/>
        </p:nvSpPr>
        <p:spPr>
          <a:xfrm>
            <a:off x="692356" y="3845159"/>
            <a:ext cx="318052" cy="327991"/>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Down Arrow 34"/>
          <p:cNvSpPr/>
          <p:nvPr/>
        </p:nvSpPr>
        <p:spPr>
          <a:xfrm>
            <a:off x="692356" y="4615292"/>
            <a:ext cx="318052" cy="327991"/>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979004" y="3822823"/>
            <a:ext cx="2594114"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Moderate</a:t>
            </a:r>
            <a:r>
              <a:rPr lang="en-US" sz="1600" b="1" dirty="0">
                <a:latin typeface="Times New Roman" panose="02020603050405020304" pitchFamily="18" charset="0"/>
                <a:cs typeface="Times New Roman" panose="02020603050405020304" pitchFamily="18" charset="0"/>
              </a:rPr>
              <a:t> </a:t>
            </a:r>
          </a:p>
        </p:txBody>
      </p:sp>
      <p:sp>
        <p:nvSpPr>
          <p:cNvPr id="37" name="TextBox 36"/>
          <p:cNvSpPr txBox="1"/>
          <p:nvPr/>
        </p:nvSpPr>
        <p:spPr>
          <a:xfrm>
            <a:off x="1005438" y="4195486"/>
            <a:ext cx="2594114"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Severe </a:t>
            </a:r>
            <a:r>
              <a:rPr lang="en-US" sz="1600" b="1" dirty="0">
                <a:latin typeface="Times New Roman" panose="02020603050405020304" pitchFamily="18" charset="0"/>
                <a:cs typeface="Times New Roman" panose="02020603050405020304" pitchFamily="18" charset="0"/>
              </a:rPr>
              <a:t> </a:t>
            </a:r>
          </a:p>
        </p:txBody>
      </p:sp>
      <p:sp>
        <p:nvSpPr>
          <p:cNvPr id="38" name="TextBox 37"/>
          <p:cNvSpPr txBox="1"/>
          <p:nvPr/>
        </p:nvSpPr>
        <p:spPr>
          <a:xfrm>
            <a:off x="1005438" y="4556376"/>
            <a:ext cx="2594114"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Extreme </a:t>
            </a:r>
            <a:r>
              <a:rPr lang="en-US" sz="16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941709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7322" y="437322"/>
            <a:ext cx="11529391" cy="615232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37322" y="437322"/>
            <a:ext cx="8538363"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Evaluating Adaptive Management Strategies for Climate-Resilient Fisheries </a:t>
            </a:r>
          </a:p>
        </p:txBody>
      </p:sp>
      <p:sp>
        <p:nvSpPr>
          <p:cNvPr id="6" name="TextBox 5"/>
          <p:cNvSpPr txBox="1"/>
          <p:nvPr/>
        </p:nvSpPr>
        <p:spPr>
          <a:xfrm>
            <a:off x="576470" y="934278"/>
            <a:ext cx="1699591" cy="369332"/>
          </a:xfrm>
          <a:prstGeom prst="rect">
            <a:avLst/>
          </a:prstGeom>
          <a:noFill/>
          <a:ln>
            <a:solidFill>
              <a:schemeClr val="tx1"/>
            </a:solidFill>
          </a:ln>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Introduction</a:t>
            </a:r>
            <a:r>
              <a:rPr lang="en-US" dirty="0"/>
              <a:t> </a:t>
            </a:r>
          </a:p>
        </p:txBody>
      </p:sp>
      <p:sp>
        <p:nvSpPr>
          <p:cNvPr id="7" name="TextBox 6"/>
          <p:cNvSpPr txBox="1"/>
          <p:nvPr/>
        </p:nvSpPr>
        <p:spPr>
          <a:xfrm>
            <a:off x="2415209" y="934278"/>
            <a:ext cx="2733261" cy="369332"/>
          </a:xfrm>
          <a:prstGeom prst="rect">
            <a:avLst/>
          </a:prstGeom>
          <a:noFill/>
          <a:ln>
            <a:solidFill>
              <a:schemeClr val="tx1"/>
            </a:solidFill>
          </a:ln>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Mapping Vulnerabilities </a:t>
            </a:r>
            <a:r>
              <a:rPr lang="en-US" dirty="0"/>
              <a:t> </a:t>
            </a:r>
          </a:p>
        </p:txBody>
      </p:sp>
      <p:sp>
        <p:nvSpPr>
          <p:cNvPr id="8" name="TextBox 7"/>
          <p:cNvSpPr txBox="1"/>
          <p:nvPr/>
        </p:nvSpPr>
        <p:spPr>
          <a:xfrm>
            <a:off x="5287618" y="934278"/>
            <a:ext cx="2733261" cy="369332"/>
          </a:xfrm>
          <a:prstGeom prst="rect">
            <a:avLst/>
          </a:prstGeom>
          <a:noFill/>
          <a:ln>
            <a:solidFill>
              <a:schemeClr val="tx1"/>
            </a:solidFill>
          </a:ln>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Comparing Trade-Offs</a:t>
            </a:r>
            <a:endParaRPr lang="en-US" dirty="0"/>
          </a:p>
        </p:txBody>
      </p:sp>
      <p:sp>
        <p:nvSpPr>
          <p:cNvPr id="9" name="TextBox 8"/>
          <p:cNvSpPr txBox="1"/>
          <p:nvPr/>
        </p:nvSpPr>
        <p:spPr>
          <a:xfrm>
            <a:off x="8160027" y="934278"/>
            <a:ext cx="2166730" cy="369332"/>
          </a:xfrm>
          <a:prstGeom prst="rect">
            <a:avLst/>
          </a:prstGeom>
          <a:noFill/>
          <a:ln>
            <a:solidFill>
              <a:schemeClr val="tx1"/>
            </a:solidFill>
          </a:ln>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Biomass Over Time </a:t>
            </a:r>
            <a:endParaRPr lang="en-US" dirty="0"/>
          </a:p>
        </p:txBody>
      </p:sp>
      <p:cxnSp>
        <p:nvCxnSpPr>
          <p:cNvPr id="10" name="Straight Arrow Connector 9"/>
          <p:cNvCxnSpPr>
            <a:stCxn id="8" idx="2"/>
          </p:cNvCxnSpPr>
          <p:nvPr/>
        </p:nvCxnSpPr>
        <p:spPr>
          <a:xfrm flipH="1">
            <a:off x="2587420" y="1303610"/>
            <a:ext cx="4066829" cy="191535"/>
          </a:xfrm>
          <a:prstGeom prst="straightConnector1">
            <a:avLst/>
          </a:prstGeom>
          <a:ln w="2857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12" name="Picture 11"/>
          <p:cNvPicPr>
            <a:picLocks noChangeAspect="1"/>
          </p:cNvPicPr>
          <p:nvPr/>
        </p:nvPicPr>
        <p:blipFill>
          <a:blip r:embed="rId2"/>
          <a:stretch>
            <a:fillRect/>
          </a:stretch>
        </p:blipFill>
        <p:spPr>
          <a:xfrm>
            <a:off x="514891" y="2406872"/>
            <a:ext cx="215384" cy="171474"/>
          </a:xfrm>
          <a:prstGeom prst="rect">
            <a:avLst/>
          </a:prstGeom>
        </p:spPr>
      </p:pic>
      <p:pic>
        <p:nvPicPr>
          <p:cNvPr id="15" name="Picture 14"/>
          <p:cNvPicPr>
            <a:picLocks noChangeAspect="1"/>
          </p:cNvPicPr>
          <p:nvPr/>
        </p:nvPicPr>
        <p:blipFill>
          <a:blip r:embed="rId2"/>
          <a:stretch>
            <a:fillRect/>
          </a:stretch>
        </p:blipFill>
        <p:spPr>
          <a:xfrm>
            <a:off x="536709" y="2007265"/>
            <a:ext cx="215384" cy="171474"/>
          </a:xfrm>
          <a:prstGeom prst="rect">
            <a:avLst/>
          </a:prstGeom>
        </p:spPr>
      </p:pic>
      <p:sp>
        <p:nvSpPr>
          <p:cNvPr id="16" name="Rectangle 15"/>
          <p:cNvSpPr/>
          <p:nvPr/>
        </p:nvSpPr>
        <p:spPr>
          <a:xfrm>
            <a:off x="609531" y="1468156"/>
            <a:ext cx="1895129" cy="31094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Checkbox Group </a:t>
            </a:r>
          </a:p>
        </p:txBody>
      </p:sp>
      <p:pic>
        <p:nvPicPr>
          <p:cNvPr id="17" name="Picture 16"/>
          <p:cNvPicPr>
            <a:picLocks noChangeAspect="1"/>
          </p:cNvPicPr>
          <p:nvPr/>
        </p:nvPicPr>
        <p:blipFill>
          <a:blip r:embed="rId2"/>
          <a:stretch>
            <a:fillRect/>
          </a:stretch>
        </p:blipFill>
        <p:spPr>
          <a:xfrm>
            <a:off x="504948" y="2789500"/>
            <a:ext cx="215384" cy="171474"/>
          </a:xfrm>
          <a:prstGeom prst="rect">
            <a:avLst/>
          </a:prstGeom>
        </p:spPr>
      </p:pic>
      <p:pic>
        <p:nvPicPr>
          <p:cNvPr id="18" name="Picture 17"/>
          <p:cNvPicPr>
            <a:picLocks noChangeAspect="1"/>
          </p:cNvPicPr>
          <p:nvPr/>
        </p:nvPicPr>
        <p:blipFill>
          <a:blip r:embed="rId2"/>
          <a:stretch>
            <a:fillRect/>
          </a:stretch>
        </p:blipFill>
        <p:spPr>
          <a:xfrm>
            <a:off x="504948" y="3172128"/>
            <a:ext cx="215384" cy="171474"/>
          </a:xfrm>
          <a:prstGeom prst="rect">
            <a:avLst/>
          </a:prstGeom>
        </p:spPr>
      </p:pic>
      <p:sp>
        <p:nvSpPr>
          <p:cNvPr id="19" name="Rectangle 18"/>
          <p:cNvSpPr/>
          <p:nvPr/>
        </p:nvSpPr>
        <p:spPr>
          <a:xfrm>
            <a:off x="756006" y="1910601"/>
            <a:ext cx="2225094" cy="31094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Times New Roman" panose="02020603050405020304" pitchFamily="18" charset="0"/>
                <a:cs typeface="Times New Roman" panose="02020603050405020304" pitchFamily="18" charset="0"/>
              </a:rPr>
              <a:t>Growth rates</a:t>
            </a:r>
          </a:p>
        </p:txBody>
      </p:sp>
      <p:sp>
        <p:nvSpPr>
          <p:cNvPr id="22" name="Rectangle 21"/>
          <p:cNvSpPr/>
          <p:nvPr/>
        </p:nvSpPr>
        <p:spPr>
          <a:xfrm>
            <a:off x="752093" y="2324517"/>
            <a:ext cx="2780168" cy="31094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Times New Roman" panose="02020603050405020304" pitchFamily="18" charset="0"/>
                <a:cs typeface="Times New Roman" panose="02020603050405020304" pitchFamily="18" charset="0"/>
              </a:rPr>
              <a:t>Error reduction  </a:t>
            </a:r>
          </a:p>
        </p:txBody>
      </p:sp>
      <p:sp>
        <p:nvSpPr>
          <p:cNvPr id="23" name="Rectangle 22"/>
          <p:cNvSpPr/>
          <p:nvPr/>
        </p:nvSpPr>
        <p:spPr>
          <a:xfrm>
            <a:off x="752092" y="2700207"/>
            <a:ext cx="3058389" cy="31094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Times New Roman" panose="02020603050405020304" pitchFamily="18" charset="0"/>
                <a:cs typeface="Times New Roman" panose="02020603050405020304" pitchFamily="18" charset="0"/>
              </a:rPr>
              <a:t>Harvest Control Rule (HCR)</a:t>
            </a:r>
          </a:p>
        </p:txBody>
      </p:sp>
      <p:sp>
        <p:nvSpPr>
          <p:cNvPr id="24" name="Rectangle 23"/>
          <p:cNvSpPr/>
          <p:nvPr/>
        </p:nvSpPr>
        <p:spPr>
          <a:xfrm>
            <a:off x="752092" y="3079434"/>
            <a:ext cx="3058389" cy="31094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Times New Roman" panose="02020603050405020304" pitchFamily="18" charset="0"/>
                <a:cs typeface="Times New Roman" panose="02020603050405020304" pitchFamily="18" charset="0"/>
              </a:rPr>
              <a:t>Assessment Interval</a:t>
            </a:r>
          </a:p>
        </p:txBody>
      </p:sp>
      <p:pic>
        <p:nvPicPr>
          <p:cNvPr id="25" name="Picture 24"/>
          <p:cNvPicPr>
            <a:picLocks noChangeAspect="1"/>
          </p:cNvPicPr>
          <p:nvPr/>
        </p:nvPicPr>
        <p:blipFill>
          <a:blip r:embed="rId2"/>
          <a:stretch>
            <a:fillRect/>
          </a:stretch>
        </p:blipFill>
        <p:spPr>
          <a:xfrm>
            <a:off x="514891" y="3522137"/>
            <a:ext cx="215384" cy="171474"/>
          </a:xfrm>
          <a:prstGeom prst="rect">
            <a:avLst/>
          </a:prstGeom>
        </p:spPr>
      </p:pic>
      <p:sp>
        <p:nvSpPr>
          <p:cNvPr id="26" name="Rectangle 25"/>
          <p:cNvSpPr/>
          <p:nvPr/>
        </p:nvSpPr>
        <p:spPr>
          <a:xfrm>
            <a:off x="752092" y="3436847"/>
            <a:ext cx="3058389" cy="31094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Times New Roman" panose="02020603050405020304" pitchFamily="18" charset="0"/>
                <a:cs typeface="Times New Roman" panose="02020603050405020304" pitchFamily="18" charset="0"/>
              </a:rPr>
              <a:t>Climate severity</a:t>
            </a:r>
          </a:p>
        </p:txBody>
      </p:sp>
      <p:cxnSp>
        <p:nvCxnSpPr>
          <p:cNvPr id="34" name="Straight Arrow Connector 33"/>
          <p:cNvCxnSpPr>
            <a:stCxn id="26" idx="2"/>
            <a:endCxn id="46" idx="0"/>
          </p:cNvCxnSpPr>
          <p:nvPr/>
        </p:nvCxnSpPr>
        <p:spPr>
          <a:xfrm>
            <a:off x="2281287" y="3747795"/>
            <a:ext cx="525591" cy="773724"/>
          </a:xfrm>
          <a:prstGeom prst="straightConnector1">
            <a:avLst/>
          </a:prstGeom>
          <a:ln w="2857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7" name="Rectangle 36"/>
          <p:cNvSpPr/>
          <p:nvPr/>
        </p:nvSpPr>
        <p:spPr>
          <a:xfrm>
            <a:off x="536709" y="4117120"/>
            <a:ext cx="1256779" cy="31094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Select Box </a:t>
            </a:r>
          </a:p>
        </p:txBody>
      </p:sp>
      <p:pic>
        <p:nvPicPr>
          <p:cNvPr id="38" name="Picture 37"/>
          <p:cNvPicPr>
            <a:picLocks noChangeAspect="1"/>
          </p:cNvPicPr>
          <p:nvPr/>
        </p:nvPicPr>
        <p:blipFill>
          <a:blip r:embed="rId3"/>
          <a:stretch>
            <a:fillRect/>
          </a:stretch>
        </p:blipFill>
        <p:spPr>
          <a:xfrm>
            <a:off x="5975703" y="1399377"/>
            <a:ext cx="5765207" cy="3447314"/>
          </a:xfrm>
          <a:prstGeom prst="rect">
            <a:avLst/>
          </a:prstGeom>
        </p:spPr>
      </p:pic>
      <p:cxnSp>
        <p:nvCxnSpPr>
          <p:cNvPr id="39" name="Straight Arrow Connector 38"/>
          <p:cNvCxnSpPr>
            <a:stCxn id="46" idx="0"/>
            <a:endCxn id="38" idx="1"/>
          </p:cNvCxnSpPr>
          <p:nvPr/>
        </p:nvCxnSpPr>
        <p:spPr>
          <a:xfrm flipV="1">
            <a:off x="2806878" y="3123034"/>
            <a:ext cx="3168825" cy="1398485"/>
          </a:xfrm>
          <a:prstGeom prst="straightConnector1">
            <a:avLst/>
          </a:prstGeom>
          <a:ln w="2857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1" name="TextBox 40"/>
          <p:cNvSpPr txBox="1"/>
          <p:nvPr/>
        </p:nvSpPr>
        <p:spPr>
          <a:xfrm>
            <a:off x="555953" y="5498653"/>
            <a:ext cx="11287612" cy="923330"/>
          </a:xfrm>
          <a:prstGeom prst="rect">
            <a:avLst/>
          </a:prstGeom>
          <a:noFill/>
          <a:ln w="12700">
            <a:solidFill>
              <a:schemeClr val="tx1"/>
            </a:solidFill>
          </a:ln>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Comparing Trade-Offs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Comparing the proportion of bad outcomes in the form of stacked bar graphs showing how outcomes vary over time by different factors (i.e. growth rates, error reduction, Harvest Control Rule, </a:t>
            </a:r>
            <a:r>
              <a:rPr lang="en-US" dirty="0" err="1">
                <a:latin typeface="Times New Roman" panose="02020603050405020304" pitchFamily="18" charset="0"/>
                <a:cs typeface="Times New Roman" panose="02020603050405020304" pitchFamily="18" charset="0"/>
              </a:rPr>
              <a:t>etc</a:t>
            </a:r>
            <a:r>
              <a:rPr lang="en-US" dirty="0">
                <a:latin typeface="Times New Roman" panose="02020603050405020304" pitchFamily="18" charset="0"/>
                <a:cs typeface="Times New Roman" panose="02020603050405020304" pitchFamily="18" charset="0"/>
              </a:rPr>
              <a:t>) </a:t>
            </a:r>
          </a:p>
        </p:txBody>
      </p:sp>
      <p:pic>
        <p:nvPicPr>
          <p:cNvPr id="46" name="Picture 45"/>
          <p:cNvPicPr>
            <a:picLocks noChangeAspect="1"/>
          </p:cNvPicPr>
          <p:nvPr/>
        </p:nvPicPr>
        <p:blipFill>
          <a:blip r:embed="rId4"/>
          <a:stretch>
            <a:fillRect/>
          </a:stretch>
        </p:blipFill>
        <p:spPr>
          <a:xfrm>
            <a:off x="644401" y="4521519"/>
            <a:ext cx="4324954" cy="828791"/>
          </a:xfrm>
          <a:prstGeom prst="rect">
            <a:avLst/>
          </a:prstGeom>
          <a:ln>
            <a:solidFill>
              <a:schemeClr val="tx1"/>
            </a:solidFill>
          </a:ln>
        </p:spPr>
      </p:pic>
    </p:spTree>
    <p:extLst>
      <p:ext uri="{BB962C8B-B14F-4D97-AF65-F5344CB8AC3E}">
        <p14:creationId xmlns:p14="http://schemas.microsoft.com/office/powerpoint/2010/main" val="266346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7322" y="437322"/>
            <a:ext cx="11529391" cy="615232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37322" y="437322"/>
            <a:ext cx="8538363"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Evaluating Adaptive Management Strategies for Climate-Resilient Fisheries </a:t>
            </a:r>
          </a:p>
        </p:txBody>
      </p:sp>
      <p:sp>
        <p:nvSpPr>
          <p:cNvPr id="6" name="TextBox 5"/>
          <p:cNvSpPr txBox="1"/>
          <p:nvPr/>
        </p:nvSpPr>
        <p:spPr>
          <a:xfrm>
            <a:off x="576470" y="934278"/>
            <a:ext cx="1699591" cy="369332"/>
          </a:xfrm>
          <a:prstGeom prst="rect">
            <a:avLst/>
          </a:prstGeom>
          <a:noFill/>
          <a:ln>
            <a:solidFill>
              <a:schemeClr val="tx1"/>
            </a:solidFill>
          </a:ln>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Introduction</a:t>
            </a:r>
            <a:r>
              <a:rPr lang="en-US" dirty="0"/>
              <a:t> </a:t>
            </a:r>
          </a:p>
        </p:txBody>
      </p:sp>
      <p:sp>
        <p:nvSpPr>
          <p:cNvPr id="7" name="TextBox 6"/>
          <p:cNvSpPr txBox="1"/>
          <p:nvPr/>
        </p:nvSpPr>
        <p:spPr>
          <a:xfrm>
            <a:off x="2415209" y="934278"/>
            <a:ext cx="2733261" cy="369332"/>
          </a:xfrm>
          <a:prstGeom prst="rect">
            <a:avLst/>
          </a:prstGeom>
          <a:noFill/>
          <a:ln>
            <a:solidFill>
              <a:schemeClr val="tx1"/>
            </a:solidFill>
          </a:ln>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Mapping Vulnerabilities </a:t>
            </a:r>
            <a:r>
              <a:rPr lang="en-US" dirty="0"/>
              <a:t> </a:t>
            </a:r>
          </a:p>
        </p:txBody>
      </p:sp>
      <p:sp>
        <p:nvSpPr>
          <p:cNvPr id="8" name="TextBox 7"/>
          <p:cNvSpPr txBox="1"/>
          <p:nvPr/>
        </p:nvSpPr>
        <p:spPr>
          <a:xfrm>
            <a:off x="5287618" y="934278"/>
            <a:ext cx="2733261" cy="369332"/>
          </a:xfrm>
          <a:prstGeom prst="rect">
            <a:avLst/>
          </a:prstGeom>
          <a:noFill/>
          <a:ln>
            <a:solidFill>
              <a:schemeClr val="tx1"/>
            </a:solidFill>
          </a:ln>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Comparing Trade-Offs</a:t>
            </a:r>
            <a:endParaRPr lang="en-US" dirty="0"/>
          </a:p>
        </p:txBody>
      </p:sp>
      <p:sp>
        <p:nvSpPr>
          <p:cNvPr id="9" name="TextBox 8"/>
          <p:cNvSpPr txBox="1"/>
          <p:nvPr/>
        </p:nvSpPr>
        <p:spPr>
          <a:xfrm>
            <a:off x="8160027" y="934278"/>
            <a:ext cx="2166730" cy="369332"/>
          </a:xfrm>
          <a:prstGeom prst="rect">
            <a:avLst/>
          </a:prstGeom>
          <a:noFill/>
          <a:ln>
            <a:solidFill>
              <a:schemeClr val="tx1"/>
            </a:solidFill>
          </a:ln>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Biomass Over Time </a:t>
            </a:r>
            <a:endParaRPr lang="en-US" dirty="0"/>
          </a:p>
        </p:txBody>
      </p:sp>
      <p:pic>
        <p:nvPicPr>
          <p:cNvPr id="27" name="Picture 26"/>
          <p:cNvPicPr>
            <a:picLocks noChangeAspect="1"/>
          </p:cNvPicPr>
          <p:nvPr/>
        </p:nvPicPr>
        <p:blipFill>
          <a:blip r:embed="rId2"/>
          <a:stretch>
            <a:fillRect/>
          </a:stretch>
        </p:blipFill>
        <p:spPr>
          <a:xfrm>
            <a:off x="514891" y="2406872"/>
            <a:ext cx="215384" cy="171474"/>
          </a:xfrm>
          <a:prstGeom prst="rect">
            <a:avLst/>
          </a:prstGeom>
        </p:spPr>
      </p:pic>
      <p:pic>
        <p:nvPicPr>
          <p:cNvPr id="28" name="Picture 27"/>
          <p:cNvPicPr>
            <a:picLocks noChangeAspect="1"/>
          </p:cNvPicPr>
          <p:nvPr/>
        </p:nvPicPr>
        <p:blipFill>
          <a:blip r:embed="rId2"/>
          <a:stretch>
            <a:fillRect/>
          </a:stretch>
        </p:blipFill>
        <p:spPr>
          <a:xfrm>
            <a:off x="536709" y="2007265"/>
            <a:ext cx="215384" cy="171474"/>
          </a:xfrm>
          <a:prstGeom prst="rect">
            <a:avLst/>
          </a:prstGeom>
        </p:spPr>
      </p:pic>
      <p:sp>
        <p:nvSpPr>
          <p:cNvPr id="29" name="Rectangle 28"/>
          <p:cNvSpPr/>
          <p:nvPr/>
        </p:nvSpPr>
        <p:spPr>
          <a:xfrm>
            <a:off x="609531" y="1468156"/>
            <a:ext cx="1895129" cy="31094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Checkbox Group </a:t>
            </a:r>
          </a:p>
        </p:txBody>
      </p:sp>
      <p:pic>
        <p:nvPicPr>
          <p:cNvPr id="30" name="Picture 29"/>
          <p:cNvPicPr>
            <a:picLocks noChangeAspect="1"/>
          </p:cNvPicPr>
          <p:nvPr/>
        </p:nvPicPr>
        <p:blipFill>
          <a:blip r:embed="rId2"/>
          <a:stretch>
            <a:fillRect/>
          </a:stretch>
        </p:blipFill>
        <p:spPr>
          <a:xfrm>
            <a:off x="504948" y="2789500"/>
            <a:ext cx="215384" cy="171474"/>
          </a:xfrm>
          <a:prstGeom prst="rect">
            <a:avLst/>
          </a:prstGeom>
        </p:spPr>
      </p:pic>
      <p:pic>
        <p:nvPicPr>
          <p:cNvPr id="31" name="Picture 30"/>
          <p:cNvPicPr>
            <a:picLocks noChangeAspect="1"/>
          </p:cNvPicPr>
          <p:nvPr/>
        </p:nvPicPr>
        <p:blipFill>
          <a:blip r:embed="rId2"/>
          <a:stretch>
            <a:fillRect/>
          </a:stretch>
        </p:blipFill>
        <p:spPr>
          <a:xfrm>
            <a:off x="504948" y="3172128"/>
            <a:ext cx="215384" cy="171474"/>
          </a:xfrm>
          <a:prstGeom prst="rect">
            <a:avLst/>
          </a:prstGeom>
        </p:spPr>
      </p:pic>
      <p:sp>
        <p:nvSpPr>
          <p:cNvPr id="32" name="Rectangle 31"/>
          <p:cNvSpPr/>
          <p:nvPr/>
        </p:nvSpPr>
        <p:spPr>
          <a:xfrm>
            <a:off x="756006" y="1910601"/>
            <a:ext cx="2225094" cy="31094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Times New Roman" panose="02020603050405020304" pitchFamily="18" charset="0"/>
                <a:cs typeface="Times New Roman" panose="02020603050405020304" pitchFamily="18" charset="0"/>
              </a:rPr>
              <a:t>Growth rates</a:t>
            </a:r>
          </a:p>
        </p:txBody>
      </p:sp>
      <p:sp>
        <p:nvSpPr>
          <p:cNvPr id="33" name="Rectangle 32"/>
          <p:cNvSpPr/>
          <p:nvPr/>
        </p:nvSpPr>
        <p:spPr>
          <a:xfrm>
            <a:off x="752093" y="2324517"/>
            <a:ext cx="2780168" cy="31094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Times New Roman" panose="02020603050405020304" pitchFamily="18" charset="0"/>
                <a:cs typeface="Times New Roman" panose="02020603050405020304" pitchFamily="18" charset="0"/>
              </a:rPr>
              <a:t>Error reduction  </a:t>
            </a:r>
          </a:p>
        </p:txBody>
      </p:sp>
      <p:sp>
        <p:nvSpPr>
          <p:cNvPr id="34" name="Rectangle 33"/>
          <p:cNvSpPr/>
          <p:nvPr/>
        </p:nvSpPr>
        <p:spPr>
          <a:xfrm>
            <a:off x="752092" y="2700207"/>
            <a:ext cx="3058389" cy="31094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Times New Roman" panose="02020603050405020304" pitchFamily="18" charset="0"/>
                <a:cs typeface="Times New Roman" panose="02020603050405020304" pitchFamily="18" charset="0"/>
              </a:rPr>
              <a:t>Harvest Control Rule (HCR)</a:t>
            </a:r>
          </a:p>
        </p:txBody>
      </p:sp>
      <p:sp>
        <p:nvSpPr>
          <p:cNvPr id="35" name="Rectangle 34"/>
          <p:cNvSpPr/>
          <p:nvPr/>
        </p:nvSpPr>
        <p:spPr>
          <a:xfrm>
            <a:off x="752092" y="3079434"/>
            <a:ext cx="3058389" cy="31094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Times New Roman" panose="02020603050405020304" pitchFamily="18" charset="0"/>
                <a:cs typeface="Times New Roman" panose="02020603050405020304" pitchFamily="18" charset="0"/>
              </a:rPr>
              <a:t>Assessment Interval</a:t>
            </a:r>
          </a:p>
        </p:txBody>
      </p:sp>
      <p:pic>
        <p:nvPicPr>
          <p:cNvPr id="36" name="Picture 35"/>
          <p:cNvPicPr>
            <a:picLocks noChangeAspect="1"/>
          </p:cNvPicPr>
          <p:nvPr/>
        </p:nvPicPr>
        <p:blipFill>
          <a:blip r:embed="rId2"/>
          <a:stretch>
            <a:fillRect/>
          </a:stretch>
        </p:blipFill>
        <p:spPr>
          <a:xfrm>
            <a:off x="514891" y="3522137"/>
            <a:ext cx="215384" cy="171474"/>
          </a:xfrm>
          <a:prstGeom prst="rect">
            <a:avLst/>
          </a:prstGeom>
        </p:spPr>
      </p:pic>
      <p:sp>
        <p:nvSpPr>
          <p:cNvPr id="37" name="Rectangle 36"/>
          <p:cNvSpPr/>
          <p:nvPr/>
        </p:nvSpPr>
        <p:spPr>
          <a:xfrm>
            <a:off x="752092" y="3436847"/>
            <a:ext cx="3058389" cy="31094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Times New Roman" panose="02020603050405020304" pitchFamily="18" charset="0"/>
                <a:cs typeface="Times New Roman" panose="02020603050405020304" pitchFamily="18" charset="0"/>
              </a:rPr>
              <a:t>Climate severity</a:t>
            </a:r>
          </a:p>
        </p:txBody>
      </p:sp>
      <p:cxnSp>
        <p:nvCxnSpPr>
          <p:cNvPr id="38" name="Straight Arrow Connector 37"/>
          <p:cNvCxnSpPr>
            <a:stCxn id="37" idx="2"/>
          </p:cNvCxnSpPr>
          <p:nvPr/>
        </p:nvCxnSpPr>
        <p:spPr>
          <a:xfrm>
            <a:off x="2281287" y="3747795"/>
            <a:ext cx="525591" cy="773724"/>
          </a:xfrm>
          <a:prstGeom prst="straightConnector1">
            <a:avLst/>
          </a:prstGeom>
          <a:ln w="2857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9" name="Rectangle 38"/>
          <p:cNvSpPr/>
          <p:nvPr/>
        </p:nvSpPr>
        <p:spPr>
          <a:xfrm>
            <a:off x="536709" y="4117120"/>
            <a:ext cx="1256779" cy="31094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Select Box </a:t>
            </a:r>
          </a:p>
        </p:txBody>
      </p:sp>
      <p:pic>
        <p:nvPicPr>
          <p:cNvPr id="40" name="Picture 39"/>
          <p:cNvPicPr>
            <a:picLocks noChangeAspect="1"/>
          </p:cNvPicPr>
          <p:nvPr/>
        </p:nvPicPr>
        <p:blipFill>
          <a:blip r:embed="rId3"/>
          <a:stretch>
            <a:fillRect/>
          </a:stretch>
        </p:blipFill>
        <p:spPr>
          <a:xfrm>
            <a:off x="536709" y="4492330"/>
            <a:ext cx="4324954" cy="828791"/>
          </a:xfrm>
          <a:prstGeom prst="rect">
            <a:avLst/>
          </a:prstGeom>
          <a:ln>
            <a:solidFill>
              <a:schemeClr val="tx1"/>
            </a:solidFill>
          </a:ln>
        </p:spPr>
      </p:pic>
      <p:pic>
        <p:nvPicPr>
          <p:cNvPr id="42" name="Picture 41"/>
          <p:cNvPicPr>
            <a:picLocks noChangeAspect="1"/>
          </p:cNvPicPr>
          <p:nvPr/>
        </p:nvPicPr>
        <p:blipFill rotWithShape="1">
          <a:blip r:embed="rId4"/>
          <a:srcRect b="1478"/>
          <a:stretch/>
        </p:blipFill>
        <p:spPr>
          <a:xfrm>
            <a:off x="4995658" y="1495355"/>
            <a:ext cx="6837059" cy="3911532"/>
          </a:xfrm>
          <a:prstGeom prst="rect">
            <a:avLst/>
          </a:prstGeom>
        </p:spPr>
      </p:pic>
      <p:cxnSp>
        <p:nvCxnSpPr>
          <p:cNvPr id="43" name="Straight Arrow Connector 42"/>
          <p:cNvCxnSpPr>
            <a:endCxn id="42" idx="1"/>
          </p:cNvCxnSpPr>
          <p:nvPr/>
        </p:nvCxnSpPr>
        <p:spPr>
          <a:xfrm flipV="1">
            <a:off x="2810917" y="3451121"/>
            <a:ext cx="2184741" cy="994485"/>
          </a:xfrm>
          <a:prstGeom prst="straightConnector1">
            <a:avLst/>
          </a:prstGeom>
          <a:ln w="2857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5" name="Straight Arrow Connector 44"/>
          <p:cNvCxnSpPr>
            <a:endCxn id="29" idx="3"/>
          </p:cNvCxnSpPr>
          <p:nvPr/>
        </p:nvCxnSpPr>
        <p:spPr>
          <a:xfrm flipH="1">
            <a:off x="2504660" y="1303610"/>
            <a:ext cx="6742602" cy="320020"/>
          </a:xfrm>
          <a:prstGeom prst="straightConnector1">
            <a:avLst/>
          </a:prstGeom>
          <a:ln w="2857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7" name="TextBox 46"/>
          <p:cNvSpPr txBox="1"/>
          <p:nvPr/>
        </p:nvSpPr>
        <p:spPr>
          <a:xfrm>
            <a:off x="555953" y="5498653"/>
            <a:ext cx="11287612" cy="923330"/>
          </a:xfrm>
          <a:prstGeom prst="rect">
            <a:avLst/>
          </a:prstGeom>
          <a:noFill/>
          <a:ln w="12700">
            <a:solidFill>
              <a:schemeClr val="tx1"/>
            </a:solidFill>
          </a:ln>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Plotting Biomass Over Time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Comparing the proportion of biomass and how it changes over time in the form of a scatterplot and how it changes over time by different factors (i.e. growth rates, error reduction, Harvest Control Rule, </a:t>
            </a:r>
            <a:r>
              <a:rPr lang="en-US" dirty="0" err="1">
                <a:latin typeface="Times New Roman" panose="02020603050405020304" pitchFamily="18" charset="0"/>
                <a:cs typeface="Times New Roman" panose="02020603050405020304" pitchFamily="18" charset="0"/>
              </a:rPr>
              <a:t>etc</a:t>
            </a: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342377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C69B5-0054-416F-9D67-6758FAC851E1}"/>
              </a:ext>
            </a:extLst>
          </p:cNvPr>
          <p:cNvSpPr>
            <a:spLocks noGrp="1"/>
          </p:cNvSpPr>
          <p:nvPr>
            <p:ph type="title"/>
          </p:nvPr>
        </p:nvSpPr>
        <p:spPr>
          <a:xfrm>
            <a:off x="4742945" y="-2478"/>
            <a:ext cx="7350760" cy="813435"/>
          </a:xfrm>
        </p:spPr>
        <p:txBody>
          <a:bodyPr>
            <a:normAutofit/>
          </a:bodyPr>
          <a:lstStyle/>
          <a:p>
            <a:pPr algn="r"/>
            <a:r>
              <a:rPr lang="en-US" sz="2800" b="1" dirty="0"/>
              <a:t>FISHE APP draft</a:t>
            </a:r>
          </a:p>
        </p:txBody>
      </p:sp>
      <p:pic>
        <p:nvPicPr>
          <p:cNvPr id="1026" name="Picture 2" descr="Resultado de imagen para phone s10">
            <a:extLst>
              <a:ext uri="{FF2B5EF4-FFF2-40B4-BE49-F238E27FC236}">
                <a16:creationId xmlns:a16="http://schemas.microsoft.com/office/drawing/2014/main" id="{283910A3-0F19-44E3-BB65-0C53B456A55D}"/>
              </a:ext>
            </a:extLst>
          </p:cNvPr>
          <p:cNvPicPr>
            <a:picLocks noGrp="1" noChangeAspect="1" noChangeArrowheads="1"/>
          </p:cNvPicPr>
          <p:nvPr>
            <p:ph idx="1"/>
          </p:nvPr>
        </p:nvPicPr>
        <p:blipFill rotWithShape="1">
          <a:blip r:embed="rId2" cstate="print">
            <a:extLst>
              <a:ext uri="{28A0092B-C50C-407E-A947-70E740481C1C}">
                <a14:useLocalDpi xmlns:a14="http://schemas.microsoft.com/office/drawing/2010/main" val="0"/>
              </a:ext>
            </a:extLst>
          </a:blip>
          <a:srcRect l="10569" r="12079"/>
          <a:stretch/>
        </p:blipFill>
        <p:spPr bwMode="auto">
          <a:xfrm>
            <a:off x="374453" y="1377572"/>
            <a:ext cx="2492813" cy="517562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09EB96D-0CA9-4F10-98AC-FDB3974935AB}"/>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47658" b="31099"/>
          <a:stretch/>
        </p:blipFill>
        <p:spPr bwMode="auto">
          <a:xfrm>
            <a:off x="2099311" y="2040891"/>
            <a:ext cx="372398" cy="356870"/>
          </a:xfrm>
          <a:prstGeom prst="rect">
            <a:avLst/>
          </a:prstGeom>
          <a:noFill/>
          <a:extLst>
            <a:ext uri="{909E8E84-426E-40DD-AFC4-6F175D3DCCD1}">
              <a14:hiddenFill xmlns:a14="http://schemas.microsoft.com/office/drawing/2010/main">
                <a:solidFill>
                  <a:srgbClr val="FFFFFF"/>
                </a:solidFill>
              </a14:hiddenFill>
            </a:ext>
          </a:extLst>
        </p:spPr>
      </p:pic>
      <p:sp>
        <p:nvSpPr>
          <p:cNvPr id="7" name="Arrow: Left 6">
            <a:extLst>
              <a:ext uri="{FF2B5EF4-FFF2-40B4-BE49-F238E27FC236}">
                <a16:creationId xmlns:a16="http://schemas.microsoft.com/office/drawing/2014/main" id="{44A6A8A3-73BD-4D61-9DAE-F62D4C956E68}"/>
              </a:ext>
            </a:extLst>
          </p:cNvPr>
          <p:cNvSpPr/>
          <p:nvPr/>
        </p:nvSpPr>
        <p:spPr>
          <a:xfrm>
            <a:off x="2653632" y="1969875"/>
            <a:ext cx="684135" cy="495145"/>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2B3D3D63-CE83-4839-A6A0-D3E81DD6DC3E}"/>
              </a:ext>
            </a:extLst>
          </p:cNvPr>
          <p:cNvSpPr txBox="1">
            <a:spLocks/>
          </p:cNvSpPr>
          <p:nvPr/>
        </p:nvSpPr>
        <p:spPr>
          <a:xfrm>
            <a:off x="374453" y="911362"/>
            <a:ext cx="2308095" cy="4320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FISHE icon</a:t>
            </a:r>
          </a:p>
        </p:txBody>
      </p:sp>
      <p:sp>
        <p:nvSpPr>
          <p:cNvPr id="19" name="Title 1">
            <a:extLst>
              <a:ext uri="{FF2B5EF4-FFF2-40B4-BE49-F238E27FC236}">
                <a16:creationId xmlns:a16="http://schemas.microsoft.com/office/drawing/2014/main" id="{8C5D4587-B0A9-4145-966B-3730BA936778}"/>
              </a:ext>
            </a:extLst>
          </p:cNvPr>
          <p:cNvSpPr txBox="1">
            <a:spLocks/>
          </p:cNvSpPr>
          <p:nvPr/>
        </p:nvSpPr>
        <p:spPr>
          <a:xfrm>
            <a:off x="3667760" y="852518"/>
            <a:ext cx="2308095" cy="4320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First tab</a:t>
            </a:r>
          </a:p>
        </p:txBody>
      </p:sp>
      <p:grpSp>
        <p:nvGrpSpPr>
          <p:cNvPr id="11" name="Group 10">
            <a:extLst>
              <a:ext uri="{FF2B5EF4-FFF2-40B4-BE49-F238E27FC236}">
                <a16:creationId xmlns:a16="http://schemas.microsoft.com/office/drawing/2014/main" id="{9C67A61C-64CC-4D8E-9459-C1F509A4BA49}"/>
              </a:ext>
            </a:extLst>
          </p:cNvPr>
          <p:cNvGrpSpPr/>
          <p:nvPr/>
        </p:nvGrpSpPr>
        <p:grpSpPr>
          <a:xfrm>
            <a:off x="3531195" y="1326123"/>
            <a:ext cx="4235529" cy="5175628"/>
            <a:chOff x="3978235" y="1326123"/>
            <a:chExt cx="4235529" cy="5175628"/>
          </a:xfrm>
        </p:grpSpPr>
        <p:pic>
          <p:nvPicPr>
            <p:cNvPr id="16" name="Picture 2" descr="Resultado de imagen para phone s10">
              <a:extLst>
                <a:ext uri="{FF2B5EF4-FFF2-40B4-BE49-F238E27FC236}">
                  <a16:creationId xmlns:a16="http://schemas.microsoft.com/office/drawing/2014/main" id="{2E011404-17CD-4452-AB38-D872A607102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569" r="12079" b="41146"/>
            <a:stretch/>
          </p:blipFill>
          <p:spPr bwMode="auto">
            <a:xfrm>
              <a:off x="3978235" y="1326123"/>
              <a:ext cx="4235529" cy="517562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7B21D24-DE45-4FED-A27E-863D69E32F78}"/>
                </a:ext>
              </a:extLst>
            </p:cNvPr>
            <p:cNvSpPr/>
            <p:nvPr/>
          </p:nvSpPr>
          <p:spPr>
            <a:xfrm>
              <a:off x="4114800" y="2174240"/>
              <a:ext cx="4013200" cy="43275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0D3A93CC-56F5-4403-861C-68C839DBFF60}"/>
                </a:ext>
              </a:extLst>
            </p:cNvPr>
            <p:cNvSpPr/>
            <p:nvPr/>
          </p:nvSpPr>
          <p:spPr>
            <a:xfrm>
              <a:off x="4114800" y="1564640"/>
              <a:ext cx="3998693" cy="72136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tangle 11">
            <a:extLst>
              <a:ext uri="{FF2B5EF4-FFF2-40B4-BE49-F238E27FC236}">
                <a16:creationId xmlns:a16="http://schemas.microsoft.com/office/drawing/2014/main" id="{768C1A30-EC65-431D-8C42-912155594BA5}"/>
              </a:ext>
            </a:extLst>
          </p:cNvPr>
          <p:cNvSpPr/>
          <p:nvPr/>
        </p:nvSpPr>
        <p:spPr>
          <a:xfrm>
            <a:off x="3667759" y="1818640"/>
            <a:ext cx="1318031" cy="3556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Main</a:t>
            </a:r>
          </a:p>
        </p:txBody>
      </p:sp>
      <p:sp>
        <p:nvSpPr>
          <p:cNvPr id="24" name="Rectangle 23">
            <a:extLst>
              <a:ext uri="{FF2B5EF4-FFF2-40B4-BE49-F238E27FC236}">
                <a16:creationId xmlns:a16="http://schemas.microsoft.com/office/drawing/2014/main" id="{B1C946AF-C31B-43FB-8202-2C4B98C5F947}"/>
              </a:ext>
            </a:extLst>
          </p:cNvPr>
          <p:cNvSpPr/>
          <p:nvPr/>
        </p:nvSpPr>
        <p:spPr>
          <a:xfrm>
            <a:off x="4993045" y="1818640"/>
            <a:ext cx="1322127" cy="3556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lumMod val="50000"/>
                  </a:schemeClr>
                </a:solidFill>
              </a:rPr>
              <a:t>Data</a:t>
            </a:r>
          </a:p>
        </p:txBody>
      </p:sp>
      <p:sp>
        <p:nvSpPr>
          <p:cNvPr id="25" name="Rectangle 24">
            <a:extLst>
              <a:ext uri="{FF2B5EF4-FFF2-40B4-BE49-F238E27FC236}">
                <a16:creationId xmlns:a16="http://schemas.microsoft.com/office/drawing/2014/main" id="{D391A42B-2BC9-48CE-AE70-22177378104A}"/>
              </a:ext>
            </a:extLst>
          </p:cNvPr>
          <p:cNvSpPr/>
          <p:nvPr/>
        </p:nvSpPr>
        <p:spPr>
          <a:xfrm>
            <a:off x="6329680" y="1818640"/>
            <a:ext cx="1358535" cy="3556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lumMod val="50000"/>
                  </a:schemeClr>
                </a:solidFill>
              </a:rPr>
              <a:t>Results</a:t>
            </a:r>
          </a:p>
        </p:txBody>
      </p:sp>
      <p:sp>
        <p:nvSpPr>
          <p:cNvPr id="13" name="Rectangle 12">
            <a:extLst>
              <a:ext uri="{FF2B5EF4-FFF2-40B4-BE49-F238E27FC236}">
                <a16:creationId xmlns:a16="http://schemas.microsoft.com/office/drawing/2014/main" id="{64C4CCCB-68F0-4680-8554-1D7672EF2676}"/>
              </a:ext>
            </a:extLst>
          </p:cNvPr>
          <p:cNvSpPr/>
          <p:nvPr/>
        </p:nvSpPr>
        <p:spPr>
          <a:xfrm>
            <a:off x="4821807" y="2211020"/>
            <a:ext cx="1722852" cy="430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Welcome!</a:t>
            </a:r>
          </a:p>
        </p:txBody>
      </p:sp>
      <p:pic>
        <p:nvPicPr>
          <p:cNvPr id="27" name="Picture 4">
            <a:extLst>
              <a:ext uri="{FF2B5EF4-FFF2-40B4-BE49-F238E27FC236}">
                <a16:creationId xmlns:a16="http://schemas.microsoft.com/office/drawing/2014/main" id="{151F90EF-6861-45F1-ACA3-47DA7500E702}"/>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292" t="413" r="770" b="-1345"/>
          <a:stretch/>
        </p:blipFill>
        <p:spPr bwMode="auto">
          <a:xfrm>
            <a:off x="4625783" y="2540001"/>
            <a:ext cx="2046354" cy="1481091"/>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Rounded Corners 13">
            <a:extLst>
              <a:ext uri="{FF2B5EF4-FFF2-40B4-BE49-F238E27FC236}">
                <a16:creationId xmlns:a16="http://schemas.microsoft.com/office/drawing/2014/main" id="{CF46E4A4-1DCE-4343-A27B-F0AAE3C3599E}"/>
              </a:ext>
            </a:extLst>
          </p:cNvPr>
          <p:cNvSpPr/>
          <p:nvPr/>
        </p:nvSpPr>
        <p:spPr>
          <a:xfrm>
            <a:off x="4201159" y="4302436"/>
            <a:ext cx="2895600" cy="294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About the Project</a:t>
            </a:r>
          </a:p>
        </p:txBody>
      </p:sp>
      <p:sp>
        <p:nvSpPr>
          <p:cNvPr id="29" name="Rectangle: Rounded Corners 28">
            <a:extLst>
              <a:ext uri="{FF2B5EF4-FFF2-40B4-BE49-F238E27FC236}">
                <a16:creationId xmlns:a16="http://schemas.microsoft.com/office/drawing/2014/main" id="{488C707F-3763-445C-B376-75D2EBD2CB5D}"/>
              </a:ext>
            </a:extLst>
          </p:cNvPr>
          <p:cNvSpPr/>
          <p:nvPr/>
        </p:nvSpPr>
        <p:spPr>
          <a:xfrm>
            <a:off x="4201159" y="5079530"/>
            <a:ext cx="2895600" cy="294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was the data created?</a:t>
            </a:r>
          </a:p>
        </p:txBody>
      </p:sp>
      <p:sp>
        <p:nvSpPr>
          <p:cNvPr id="30" name="Rectangle: Rounded Corners 29">
            <a:extLst>
              <a:ext uri="{FF2B5EF4-FFF2-40B4-BE49-F238E27FC236}">
                <a16:creationId xmlns:a16="http://schemas.microsoft.com/office/drawing/2014/main" id="{944AB64E-10FD-43E8-8F02-60EC25ACBD9F}"/>
              </a:ext>
            </a:extLst>
          </p:cNvPr>
          <p:cNvSpPr/>
          <p:nvPr/>
        </p:nvSpPr>
        <p:spPr>
          <a:xfrm>
            <a:off x="4201159" y="5484433"/>
            <a:ext cx="2895600" cy="294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Variable glossary</a:t>
            </a:r>
          </a:p>
        </p:txBody>
      </p:sp>
      <p:sp>
        <p:nvSpPr>
          <p:cNvPr id="31" name="Rectangle: Rounded Corners 30">
            <a:extLst>
              <a:ext uri="{FF2B5EF4-FFF2-40B4-BE49-F238E27FC236}">
                <a16:creationId xmlns:a16="http://schemas.microsoft.com/office/drawing/2014/main" id="{4CD60672-2DE4-49A6-B62B-D137BE951146}"/>
              </a:ext>
            </a:extLst>
          </p:cNvPr>
          <p:cNvSpPr/>
          <p:nvPr/>
        </p:nvSpPr>
        <p:spPr>
          <a:xfrm>
            <a:off x="4201159" y="4674627"/>
            <a:ext cx="2895600" cy="294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About FISHE framework</a:t>
            </a:r>
          </a:p>
        </p:txBody>
      </p:sp>
      <p:sp>
        <p:nvSpPr>
          <p:cNvPr id="32" name="Rectangle: Rounded Corners 31">
            <a:extLst>
              <a:ext uri="{FF2B5EF4-FFF2-40B4-BE49-F238E27FC236}">
                <a16:creationId xmlns:a16="http://schemas.microsoft.com/office/drawing/2014/main" id="{C0961F3A-F36C-4EFD-87F9-D13528001922}"/>
              </a:ext>
            </a:extLst>
          </p:cNvPr>
          <p:cNvSpPr/>
          <p:nvPr/>
        </p:nvSpPr>
        <p:spPr>
          <a:xfrm>
            <a:off x="4235433" y="5890207"/>
            <a:ext cx="2895600" cy="294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Developers</a:t>
            </a:r>
          </a:p>
        </p:txBody>
      </p:sp>
      <p:sp>
        <p:nvSpPr>
          <p:cNvPr id="48" name="Title 1">
            <a:extLst>
              <a:ext uri="{FF2B5EF4-FFF2-40B4-BE49-F238E27FC236}">
                <a16:creationId xmlns:a16="http://schemas.microsoft.com/office/drawing/2014/main" id="{D60A274C-EB2F-4141-9DA6-816982A1BBFE}"/>
              </a:ext>
            </a:extLst>
          </p:cNvPr>
          <p:cNvSpPr txBox="1">
            <a:spLocks/>
          </p:cNvSpPr>
          <p:nvPr/>
        </p:nvSpPr>
        <p:spPr>
          <a:xfrm>
            <a:off x="7917797" y="852518"/>
            <a:ext cx="3674763" cy="4320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It extends when clicked</a:t>
            </a:r>
          </a:p>
        </p:txBody>
      </p:sp>
      <p:grpSp>
        <p:nvGrpSpPr>
          <p:cNvPr id="49" name="Group 48">
            <a:extLst>
              <a:ext uri="{FF2B5EF4-FFF2-40B4-BE49-F238E27FC236}">
                <a16:creationId xmlns:a16="http://schemas.microsoft.com/office/drawing/2014/main" id="{3F006E55-476E-4656-AF86-4F2EA4E996A3}"/>
              </a:ext>
            </a:extLst>
          </p:cNvPr>
          <p:cNvGrpSpPr/>
          <p:nvPr/>
        </p:nvGrpSpPr>
        <p:grpSpPr>
          <a:xfrm>
            <a:off x="7877917" y="1326123"/>
            <a:ext cx="4128684" cy="5175628"/>
            <a:chOff x="3978235" y="1326123"/>
            <a:chExt cx="4235529" cy="5175628"/>
          </a:xfrm>
        </p:grpSpPr>
        <p:pic>
          <p:nvPicPr>
            <p:cNvPr id="50" name="Picture 2" descr="Resultado de imagen para phone s10">
              <a:extLst>
                <a:ext uri="{FF2B5EF4-FFF2-40B4-BE49-F238E27FC236}">
                  <a16:creationId xmlns:a16="http://schemas.microsoft.com/office/drawing/2014/main" id="{31A4ADE1-42E7-48BD-B198-C72519D281B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569" r="12079" b="41146"/>
            <a:stretch/>
          </p:blipFill>
          <p:spPr bwMode="auto">
            <a:xfrm>
              <a:off x="3978235" y="1326123"/>
              <a:ext cx="4235529" cy="5175628"/>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50">
              <a:extLst>
                <a:ext uri="{FF2B5EF4-FFF2-40B4-BE49-F238E27FC236}">
                  <a16:creationId xmlns:a16="http://schemas.microsoft.com/office/drawing/2014/main" id="{BCE25493-C591-43E0-B9B4-5104ABABF444}"/>
                </a:ext>
              </a:extLst>
            </p:cNvPr>
            <p:cNvSpPr/>
            <p:nvPr/>
          </p:nvSpPr>
          <p:spPr>
            <a:xfrm>
              <a:off x="4114800" y="2174240"/>
              <a:ext cx="4013200" cy="43275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Rounded Corners 51">
              <a:extLst>
                <a:ext uri="{FF2B5EF4-FFF2-40B4-BE49-F238E27FC236}">
                  <a16:creationId xmlns:a16="http://schemas.microsoft.com/office/drawing/2014/main" id="{9A7D6F79-AEB4-49EA-8F49-CCEA5CC61EA2}"/>
                </a:ext>
              </a:extLst>
            </p:cNvPr>
            <p:cNvSpPr/>
            <p:nvPr/>
          </p:nvSpPr>
          <p:spPr>
            <a:xfrm>
              <a:off x="4114800" y="1564640"/>
              <a:ext cx="3998693" cy="72136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Rectangle 52">
            <a:extLst>
              <a:ext uri="{FF2B5EF4-FFF2-40B4-BE49-F238E27FC236}">
                <a16:creationId xmlns:a16="http://schemas.microsoft.com/office/drawing/2014/main" id="{32551FE4-2731-45BB-90C4-788A2E169047}"/>
              </a:ext>
            </a:extLst>
          </p:cNvPr>
          <p:cNvSpPr/>
          <p:nvPr/>
        </p:nvSpPr>
        <p:spPr>
          <a:xfrm>
            <a:off x="8011037" y="1818640"/>
            <a:ext cx="1224790" cy="3556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Main</a:t>
            </a:r>
          </a:p>
        </p:txBody>
      </p:sp>
      <p:sp>
        <p:nvSpPr>
          <p:cNvPr id="54" name="Rectangle 53">
            <a:extLst>
              <a:ext uri="{FF2B5EF4-FFF2-40B4-BE49-F238E27FC236}">
                <a16:creationId xmlns:a16="http://schemas.microsoft.com/office/drawing/2014/main" id="{2D49A9C2-1447-4FF7-B3F9-518F3DC9644B}"/>
              </a:ext>
            </a:extLst>
          </p:cNvPr>
          <p:cNvSpPr/>
          <p:nvPr/>
        </p:nvSpPr>
        <p:spPr>
          <a:xfrm>
            <a:off x="9243082" y="1818640"/>
            <a:ext cx="1322127" cy="3556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lumMod val="50000"/>
                  </a:schemeClr>
                </a:solidFill>
              </a:rPr>
              <a:t>Data</a:t>
            </a:r>
          </a:p>
        </p:txBody>
      </p:sp>
      <p:sp>
        <p:nvSpPr>
          <p:cNvPr id="55" name="Rectangle 54">
            <a:extLst>
              <a:ext uri="{FF2B5EF4-FFF2-40B4-BE49-F238E27FC236}">
                <a16:creationId xmlns:a16="http://schemas.microsoft.com/office/drawing/2014/main" id="{99264046-A26E-4D05-9810-ED42FFA60D57}"/>
              </a:ext>
            </a:extLst>
          </p:cNvPr>
          <p:cNvSpPr/>
          <p:nvPr/>
        </p:nvSpPr>
        <p:spPr>
          <a:xfrm>
            <a:off x="10579717" y="1818640"/>
            <a:ext cx="1358535" cy="3556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lumMod val="50000"/>
                  </a:schemeClr>
                </a:solidFill>
              </a:rPr>
              <a:t>Results</a:t>
            </a:r>
          </a:p>
        </p:txBody>
      </p:sp>
      <p:sp>
        <p:nvSpPr>
          <p:cNvPr id="56" name="Rectangle 55">
            <a:extLst>
              <a:ext uri="{FF2B5EF4-FFF2-40B4-BE49-F238E27FC236}">
                <a16:creationId xmlns:a16="http://schemas.microsoft.com/office/drawing/2014/main" id="{7234148E-AC8D-4C31-BD98-0D084194E931}"/>
              </a:ext>
            </a:extLst>
          </p:cNvPr>
          <p:cNvSpPr/>
          <p:nvPr/>
        </p:nvSpPr>
        <p:spPr>
          <a:xfrm>
            <a:off x="9071844" y="2211020"/>
            <a:ext cx="1722852" cy="430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Welcome!</a:t>
            </a:r>
          </a:p>
        </p:txBody>
      </p:sp>
      <p:pic>
        <p:nvPicPr>
          <p:cNvPr id="57" name="Picture 4">
            <a:extLst>
              <a:ext uri="{FF2B5EF4-FFF2-40B4-BE49-F238E27FC236}">
                <a16:creationId xmlns:a16="http://schemas.microsoft.com/office/drawing/2014/main" id="{D3B85B91-97AB-4A10-9565-E3CD5C8D8570}"/>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292" t="413" r="770" b="-1345"/>
          <a:stretch/>
        </p:blipFill>
        <p:spPr bwMode="auto">
          <a:xfrm>
            <a:off x="8875820" y="2540001"/>
            <a:ext cx="2046354" cy="1481091"/>
          </a:xfrm>
          <a:prstGeom prst="rect">
            <a:avLst/>
          </a:prstGeom>
          <a:noFill/>
          <a:extLst>
            <a:ext uri="{909E8E84-426E-40DD-AFC4-6F175D3DCCD1}">
              <a14:hiddenFill xmlns:a14="http://schemas.microsoft.com/office/drawing/2010/main">
                <a:solidFill>
                  <a:srgbClr val="FFFFFF"/>
                </a:solidFill>
              </a14:hiddenFill>
            </a:ext>
          </a:extLst>
        </p:spPr>
      </p:pic>
      <p:sp>
        <p:nvSpPr>
          <p:cNvPr id="58" name="Rectangle: Rounded Corners 57">
            <a:extLst>
              <a:ext uri="{FF2B5EF4-FFF2-40B4-BE49-F238E27FC236}">
                <a16:creationId xmlns:a16="http://schemas.microsoft.com/office/drawing/2014/main" id="{D14D13CA-58E9-4060-9F5D-2E20EEB3342B}"/>
              </a:ext>
            </a:extLst>
          </p:cNvPr>
          <p:cNvSpPr/>
          <p:nvPr/>
        </p:nvSpPr>
        <p:spPr>
          <a:xfrm>
            <a:off x="8451196" y="4302436"/>
            <a:ext cx="2895600" cy="294640"/>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About the Project</a:t>
            </a:r>
          </a:p>
        </p:txBody>
      </p:sp>
      <p:sp>
        <p:nvSpPr>
          <p:cNvPr id="20" name="TextBox 19">
            <a:extLst>
              <a:ext uri="{FF2B5EF4-FFF2-40B4-BE49-F238E27FC236}">
                <a16:creationId xmlns:a16="http://schemas.microsoft.com/office/drawing/2014/main" id="{398DC1A6-C9B4-439B-ABC7-433F9341F44E}"/>
              </a:ext>
            </a:extLst>
          </p:cNvPr>
          <p:cNvSpPr txBox="1"/>
          <p:nvPr/>
        </p:nvSpPr>
        <p:spPr>
          <a:xfrm>
            <a:off x="8514080" y="4597076"/>
            <a:ext cx="2822556" cy="1815882"/>
          </a:xfrm>
          <a:prstGeom prst="rect">
            <a:avLst/>
          </a:prstGeom>
          <a:noFill/>
        </p:spPr>
        <p:txBody>
          <a:bodyPr wrap="square" rtlCol="0">
            <a:spAutoFit/>
          </a:bodyPr>
          <a:lstStyle/>
          <a:p>
            <a:r>
              <a:rPr lang="en-US" sz="1400" dirty="0"/>
              <a:t>A Master’s Project with the Bren School of Environmental Science &amp; Management and the Environmental Defense Fund (EDF). </a:t>
            </a:r>
            <a:r>
              <a:rPr lang="en-US" sz="1400" b="1" dirty="0"/>
              <a:t>The goal </a:t>
            </a:r>
            <a:r>
              <a:rPr lang="en-US" sz="1400" dirty="0"/>
              <a:t>is to inform better fisheries management practices in the face of uncertain future environmental conditions.</a:t>
            </a:r>
          </a:p>
        </p:txBody>
      </p:sp>
      <p:sp>
        <p:nvSpPr>
          <p:cNvPr id="65" name="Arrow: Left 64">
            <a:extLst>
              <a:ext uri="{FF2B5EF4-FFF2-40B4-BE49-F238E27FC236}">
                <a16:creationId xmlns:a16="http://schemas.microsoft.com/office/drawing/2014/main" id="{5B0D05DA-9A2E-4628-8FB3-0DFB8D2B9C88}"/>
              </a:ext>
            </a:extLst>
          </p:cNvPr>
          <p:cNvSpPr/>
          <p:nvPr/>
        </p:nvSpPr>
        <p:spPr>
          <a:xfrm>
            <a:off x="7271305" y="4219097"/>
            <a:ext cx="684135" cy="495145"/>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9559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C69B5-0054-416F-9D67-6758FAC851E1}"/>
              </a:ext>
            </a:extLst>
          </p:cNvPr>
          <p:cNvSpPr>
            <a:spLocks noGrp="1"/>
          </p:cNvSpPr>
          <p:nvPr>
            <p:ph type="title"/>
          </p:nvPr>
        </p:nvSpPr>
        <p:spPr>
          <a:xfrm>
            <a:off x="4742945" y="-2478"/>
            <a:ext cx="7350760" cy="813435"/>
          </a:xfrm>
        </p:spPr>
        <p:txBody>
          <a:bodyPr>
            <a:normAutofit/>
          </a:bodyPr>
          <a:lstStyle/>
          <a:p>
            <a:pPr algn="r"/>
            <a:r>
              <a:rPr lang="en-US" sz="2800" b="1" dirty="0"/>
              <a:t>FISHE APP draft</a:t>
            </a:r>
          </a:p>
        </p:txBody>
      </p:sp>
      <p:sp>
        <p:nvSpPr>
          <p:cNvPr id="19" name="Title 1">
            <a:extLst>
              <a:ext uri="{FF2B5EF4-FFF2-40B4-BE49-F238E27FC236}">
                <a16:creationId xmlns:a16="http://schemas.microsoft.com/office/drawing/2014/main" id="{8C5D4587-B0A9-4145-966B-3730BA936778}"/>
              </a:ext>
            </a:extLst>
          </p:cNvPr>
          <p:cNvSpPr txBox="1">
            <a:spLocks/>
          </p:cNvSpPr>
          <p:nvPr/>
        </p:nvSpPr>
        <p:spPr>
          <a:xfrm>
            <a:off x="146141" y="898713"/>
            <a:ext cx="2308095" cy="4320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Second tab</a:t>
            </a:r>
          </a:p>
        </p:txBody>
      </p:sp>
      <p:grpSp>
        <p:nvGrpSpPr>
          <p:cNvPr id="17" name="Group 16">
            <a:extLst>
              <a:ext uri="{FF2B5EF4-FFF2-40B4-BE49-F238E27FC236}">
                <a16:creationId xmlns:a16="http://schemas.microsoft.com/office/drawing/2014/main" id="{8585B3C7-D585-492C-9FCC-349330DE59FF}"/>
              </a:ext>
            </a:extLst>
          </p:cNvPr>
          <p:cNvGrpSpPr/>
          <p:nvPr/>
        </p:nvGrpSpPr>
        <p:grpSpPr>
          <a:xfrm>
            <a:off x="9577" y="1372318"/>
            <a:ext cx="4017763" cy="5175628"/>
            <a:chOff x="9577" y="1372318"/>
            <a:chExt cx="4172970" cy="5175628"/>
          </a:xfrm>
        </p:grpSpPr>
        <p:grpSp>
          <p:nvGrpSpPr>
            <p:cNvPr id="11" name="Group 10">
              <a:extLst>
                <a:ext uri="{FF2B5EF4-FFF2-40B4-BE49-F238E27FC236}">
                  <a16:creationId xmlns:a16="http://schemas.microsoft.com/office/drawing/2014/main" id="{9C67A61C-64CC-4D8E-9459-C1F509A4BA49}"/>
                </a:ext>
              </a:extLst>
            </p:cNvPr>
            <p:cNvGrpSpPr/>
            <p:nvPr/>
          </p:nvGrpSpPr>
          <p:grpSpPr>
            <a:xfrm>
              <a:off x="9577" y="1372318"/>
              <a:ext cx="4172970" cy="5175628"/>
              <a:chOff x="3978235" y="1326123"/>
              <a:chExt cx="4235529" cy="5175628"/>
            </a:xfrm>
          </p:grpSpPr>
          <p:pic>
            <p:nvPicPr>
              <p:cNvPr id="16" name="Picture 2" descr="Resultado de imagen para phone s10">
                <a:extLst>
                  <a:ext uri="{FF2B5EF4-FFF2-40B4-BE49-F238E27FC236}">
                    <a16:creationId xmlns:a16="http://schemas.microsoft.com/office/drawing/2014/main" id="{2E011404-17CD-4452-AB38-D872A607102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569" r="12079" b="41146"/>
              <a:stretch/>
            </p:blipFill>
            <p:spPr bwMode="auto">
              <a:xfrm>
                <a:off x="3978235" y="1326123"/>
                <a:ext cx="4235529" cy="517562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7B21D24-DE45-4FED-A27E-863D69E32F78}"/>
                  </a:ext>
                </a:extLst>
              </p:cNvPr>
              <p:cNvSpPr/>
              <p:nvPr/>
            </p:nvSpPr>
            <p:spPr>
              <a:xfrm>
                <a:off x="4114800" y="2174240"/>
                <a:ext cx="4013200" cy="43275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0D3A93CC-56F5-4403-861C-68C839DBFF60}"/>
                  </a:ext>
                </a:extLst>
              </p:cNvPr>
              <p:cNvSpPr/>
              <p:nvPr/>
            </p:nvSpPr>
            <p:spPr>
              <a:xfrm>
                <a:off x="4114800" y="1564640"/>
                <a:ext cx="3998693" cy="72136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B9600E82-4210-41FB-A720-858CA304DBE3}"/>
                </a:ext>
              </a:extLst>
            </p:cNvPr>
            <p:cNvGrpSpPr/>
            <p:nvPr/>
          </p:nvGrpSpPr>
          <p:grpSpPr>
            <a:xfrm>
              <a:off x="146140" y="1864835"/>
              <a:ext cx="3925455" cy="355600"/>
              <a:chOff x="146140" y="1864835"/>
              <a:chExt cx="4020456" cy="355600"/>
            </a:xfrm>
          </p:grpSpPr>
          <p:sp>
            <p:nvSpPr>
              <p:cNvPr id="12" name="Rectangle 11">
                <a:extLst>
                  <a:ext uri="{FF2B5EF4-FFF2-40B4-BE49-F238E27FC236}">
                    <a16:creationId xmlns:a16="http://schemas.microsoft.com/office/drawing/2014/main" id="{768C1A30-EC65-431D-8C42-912155594BA5}"/>
                  </a:ext>
                </a:extLst>
              </p:cNvPr>
              <p:cNvSpPr/>
              <p:nvPr/>
            </p:nvSpPr>
            <p:spPr>
              <a:xfrm>
                <a:off x="146140" y="1864835"/>
                <a:ext cx="1318031" cy="3556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lumMod val="50000"/>
                      </a:schemeClr>
                    </a:solidFill>
                  </a:rPr>
                  <a:t>Main</a:t>
                </a:r>
              </a:p>
            </p:txBody>
          </p:sp>
          <p:sp>
            <p:nvSpPr>
              <p:cNvPr id="24" name="Rectangle 23">
                <a:extLst>
                  <a:ext uri="{FF2B5EF4-FFF2-40B4-BE49-F238E27FC236}">
                    <a16:creationId xmlns:a16="http://schemas.microsoft.com/office/drawing/2014/main" id="{B1C946AF-C31B-43FB-8202-2C4B98C5F947}"/>
                  </a:ext>
                </a:extLst>
              </p:cNvPr>
              <p:cNvSpPr/>
              <p:nvPr/>
            </p:nvSpPr>
            <p:spPr>
              <a:xfrm>
                <a:off x="1471426" y="1864835"/>
                <a:ext cx="1322127" cy="3556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Data</a:t>
                </a:r>
              </a:p>
            </p:txBody>
          </p:sp>
          <p:sp>
            <p:nvSpPr>
              <p:cNvPr id="25" name="Rectangle 24">
                <a:extLst>
                  <a:ext uri="{FF2B5EF4-FFF2-40B4-BE49-F238E27FC236}">
                    <a16:creationId xmlns:a16="http://schemas.microsoft.com/office/drawing/2014/main" id="{D391A42B-2BC9-48CE-AE70-22177378104A}"/>
                  </a:ext>
                </a:extLst>
              </p:cNvPr>
              <p:cNvSpPr/>
              <p:nvPr/>
            </p:nvSpPr>
            <p:spPr>
              <a:xfrm>
                <a:off x="2808061" y="1864835"/>
                <a:ext cx="1358535" cy="3556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lumMod val="50000"/>
                      </a:schemeClr>
                    </a:solidFill>
                  </a:rPr>
                  <a:t>Results</a:t>
                </a:r>
              </a:p>
            </p:txBody>
          </p:sp>
        </p:grpSp>
      </p:grpSp>
      <p:pic>
        <p:nvPicPr>
          <p:cNvPr id="43" name="Picture 42">
            <a:extLst>
              <a:ext uri="{FF2B5EF4-FFF2-40B4-BE49-F238E27FC236}">
                <a16:creationId xmlns:a16="http://schemas.microsoft.com/office/drawing/2014/main" id="{BE4566E9-9A49-4D17-AEDD-DECD1B517E2B}"/>
              </a:ext>
            </a:extLst>
          </p:cNvPr>
          <p:cNvPicPr>
            <a:picLocks noChangeAspect="1"/>
          </p:cNvPicPr>
          <p:nvPr/>
        </p:nvPicPr>
        <p:blipFill>
          <a:blip r:embed="rId3"/>
          <a:stretch>
            <a:fillRect/>
          </a:stretch>
        </p:blipFill>
        <p:spPr>
          <a:xfrm>
            <a:off x="464710" y="3364356"/>
            <a:ext cx="2824549" cy="525497"/>
          </a:xfrm>
          <a:prstGeom prst="rect">
            <a:avLst/>
          </a:prstGeom>
        </p:spPr>
      </p:pic>
      <p:pic>
        <p:nvPicPr>
          <p:cNvPr id="44" name="Picture 43">
            <a:extLst>
              <a:ext uri="{FF2B5EF4-FFF2-40B4-BE49-F238E27FC236}">
                <a16:creationId xmlns:a16="http://schemas.microsoft.com/office/drawing/2014/main" id="{23C220FC-A352-4A6F-927E-3BD8A9C6568C}"/>
              </a:ext>
            </a:extLst>
          </p:cNvPr>
          <p:cNvPicPr>
            <a:picLocks noChangeAspect="1"/>
          </p:cNvPicPr>
          <p:nvPr/>
        </p:nvPicPr>
        <p:blipFill>
          <a:blip r:embed="rId3"/>
          <a:stretch>
            <a:fillRect/>
          </a:stretch>
        </p:blipFill>
        <p:spPr>
          <a:xfrm>
            <a:off x="464709" y="4383063"/>
            <a:ext cx="2824549" cy="525497"/>
          </a:xfrm>
          <a:prstGeom prst="rect">
            <a:avLst/>
          </a:prstGeom>
        </p:spPr>
      </p:pic>
      <p:sp>
        <p:nvSpPr>
          <p:cNvPr id="45" name="TextBox 44">
            <a:extLst>
              <a:ext uri="{FF2B5EF4-FFF2-40B4-BE49-F238E27FC236}">
                <a16:creationId xmlns:a16="http://schemas.microsoft.com/office/drawing/2014/main" id="{D08AE198-7F72-4DD9-B3A6-A8E158C5A087}"/>
              </a:ext>
            </a:extLst>
          </p:cNvPr>
          <p:cNvSpPr txBox="1"/>
          <p:nvPr/>
        </p:nvSpPr>
        <p:spPr>
          <a:xfrm>
            <a:off x="464710" y="3053648"/>
            <a:ext cx="2332935"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Latitude Slider Range </a:t>
            </a:r>
          </a:p>
        </p:txBody>
      </p:sp>
      <p:sp>
        <p:nvSpPr>
          <p:cNvPr id="46" name="TextBox 45">
            <a:extLst>
              <a:ext uri="{FF2B5EF4-FFF2-40B4-BE49-F238E27FC236}">
                <a16:creationId xmlns:a16="http://schemas.microsoft.com/office/drawing/2014/main" id="{142EE297-E3AF-4751-9322-2671BDB7AF84}"/>
              </a:ext>
            </a:extLst>
          </p:cNvPr>
          <p:cNvSpPr txBox="1"/>
          <p:nvPr/>
        </p:nvSpPr>
        <p:spPr>
          <a:xfrm>
            <a:off x="497771" y="3998113"/>
            <a:ext cx="2332935"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Longitude Slider Range </a:t>
            </a:r>
          </a:p>
        </p:txBody>
      </p:sp>
      <p:sp>
        <p:nvSpPr>
          <p:cNvPr id="47" name="Rectangle 46">
            <a:extLst>
              <a:ext uri="{FF2B5EF4-FFF2-40B4-BE49-F238E27FC236}">
                <a16:creationId xmlns:a16="http://schemas.microsoft.com/office/drawing/2014/main" id="{DBB9A5C4-1CB8-499F-A775-F78AD230C40C}"/>
              </a:ext>
            </a:extLst>
          </p:cNvPr>
          <p:cNvSpPr/>
          <p:nvPr/>
        </p:nvSpPr>
        <p:spPr>
          <a:xfrm>
            <a:off x="497771" y="3038073"/>
            <a:ext cx="2824549" cy="170614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F5849D81-78DB-49AA-AD30-4E7880BCA8B2}"/>
              </a:ext>
            </a:extLst>
          </p:cNvPr>
          <p:cNvSpPr/>
          <p:nvPr/>
        </p:nvSpPr>
        <p:spPr>
          <a:xfrm>
            <a:off x="240563" y="2372417"/>
            <a:ext cx="3773553" cy="430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tx1"/>
                </a:solidFill>
              </a:rPr>
              <a:t>Select the parameters</a:t>
            </a:r>
          </a:p>
          <a:p>
            <a:r>
              <a:rPr lang="en-US" sz="1600" b="1" dirty="0">
                <a:solidFill>
                  <a:schemeClr val="tx1"/>
                </a:solidFill>
              </a:rPr>
              <a:t>1. Map climate vulnerabilities (latitude and longitude)</a:t>
            </a:r>
          </a:p>
        </p:txBody>
      </p:sp>
      <p:pic>
        <p:nvPicPr>
          <p:cNvPr id="61" name="Picture 6" descr="Image result for world map projection&quot;">
            <a:extLst>
              <a:ext uri="{FF2B5EF4-FFF2-40B4-BE49-F238E27FC236}">
                <a16:creationId xmlns:a16="http://schemas.microsoft.com/office/drawing/2014/main" id="{9C117D46-02E4-44CA-A925-576D27B12D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387" y="4950307"/>
            <a:ext cx="3277905" cy="1617749"/>
          </a:xfrm>
          <a:prstGeom prst="rect">
            <a:avLst/>
          </a:prstGeom>
          <a:noFill/>
          <a:extLst>
            <a:ext uri="{909E8E84-426E-40DD-AFC4-6F175D3DCCD1}">
              <a14:hiddenFill xmlns:a14="http://schemas.microsoft.com/office/drawing/2010/main">
                <a:solidFill>
                  <a:srgbClr val="FFFFFF"/>
                </a:solidFill>
              </a14:hiddenFill>
            </a:ext>
          </a:extLst>
        </p:spPr>
      </p:pic>
      <p:sp>
        <p:nvSpPr>
          <p:cNvPr id="62" name="Down Arrow 30">
            <a:extLst>
              <a:ext uri="{FF2B5EF4-FFF2-40B4-BE49-F238E27FC236}">
                <a16:creationId xmlns:a16="http://schemas.microsoft.com/office/drawing/2014/main" id="{BCB8424B-2F7D-483C-92BA-236551439420}"/>
              </a:ext>
            </a:extLst>
          </p:cNvPr>
          <p:cNvSpPr/>
          <p:nvPr/>
        </p:nvSpPr>
        <p:spPr>
          <a:xfrm>
            <a:off x="3389447" y="5700157"/>
            <a:ext cx="195761" cy="23152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0" name="Group 99">
            <a:extLst>
              <a:ext uri="{FF2B5EF4-FFF2-40B4-BE49-F238E27FC236}">
                <a16:creationId xmlns:a16="http://schemas.microsoft.com/office/drawing/2014/main" id="{FA19C15E-06ED-4E5A-8A95-76CD1C0A919E}"/>
              </a:ext>
            </a:extLst>
          </p:cNvPr>
          <p:cNvGrpSpPr/>
          <p:nvPr/>
        </p:nvGrpSpPr>
        <p:grpSpPr>
          <a:xfrm>
            <a:off x="3986699" y="1366080"/>
            <a:ext cx="4014216" cy="5175628"/>
            <a:chOff x="9577" y="1372318"/>
            <a:chExt cx="4172970" cy="5175628"/>
          </a:xfrm>
        </p:grpSpPr>
        <p:grpSp>
          <p:nvGrpSpPr>
            <p:cNvPr id="101" name="Group 100">
              <a:extLst>
                <a:ext uri="{FF2B5EF4-FFF2-40B4-BE49-F238E27FC236}">
                  <a16:creationId xmlns:a16="http://schemas.microsoft.com/office/drawing/2014/main" id="{A585E9A6-F04F-4A85-A26D-2022FB712F93}"/>
                </a:ext>
              </a:extLst>
            </p:cNvPr>
            <p:cNvGrpSpPr/>
            <p:nvPr/>
          </p:nvGrpSpPr>
          <p:grpSpPr>
            <a:xfrm>
              <a:off x="9577" y="1372318"/>
              <a:ext cx="4172970" cy="5175628"/>
              <a:chOff x="3978235" y="1326123"/>
              <a:chExt cx="4235529" cy="5175628"/>
            </a:xfrm>
          </p:grpSpPr>
          <p:pic>
            <p:nvPicPr>
              <p:cNvPr id="106" name="Picture 2" descr="Resultado de imagen para phone s10">
                <a:extLst>
                  <a:ext uri="{FF2B5EF4-FFF2-40B4-BE49-F238E27FC236}">
                    <a16:creationId xmlns:a16="http://schemas.microsoft.com/office/drawing/2014/main" id="{7A9FB5AD-D411-405E-B01D-E8922C480FF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569" r="12079" b="41146"/>
              <a:stretch/>
            </p:blipFill>
            <p:spPr bwMode="auto">
              <a:xfrm>
                <a:off x="3978235" y="1326123"/>
                <a:ext cx="4235529" cy="5175628"/>
              </a:xfrm>
              <a:prstGeom prst="rect">
                <a:avLst/>
              </a:prstGeom>
              <a:noFill/>
              <a:extLst>
                <a:ext uri="{909E8E84-426E-40DD-AFC4-6F175D3DCCD1}">
                  <a14:hiddenFill xmlns:a14="http://schemas.microsoft.com/office/drawing/2010/main">
                    <a:solidFill>
                      <a:srgbClr val="FFFFFF"/>
                    </a:solidFill>
                  </a14:hiddenFill>
                </a:ext>
              </a:extLst>
            </p:spPr>
          </p:pic>
          <p:sp>
            <p:nvSpPr>
              <p:cNvPr id="107" name="Rectangle 106">
                <a:extLst>
                  <a:ext uri="{FF2B5EF4-FFF2-40B4-BE49-F238E27FC236}">
                    <a16:creationId xmlns:a16="http://schemas.microsoft.com/office/drawing/2014/main" id="{7C447DD6-AFC8-49B6-AF01-1A9D9951DFA1}"/>
                  </a:ext>
                </a:extLst>
              </p:cNvPr>
              <p:cNvSpPr/>
              <p:nvPr/>
            </p:nvSpPr>
            <p:spPr>
              <a:xfrm>
                <a:off x="4114800" y="2174240"/>
                <a:ext cx="4013200" cy="43275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Rounded Corners 107">
                <a:extLst>
                  <a:ext uri="{FF2B5EF4-FFF2-40B4-BE49-F238E27FC236}">
                    <a16:creationId xmlns:a16="http://schemas.microsoft.com/office/drawing/2014/main" id="{F571587D-F42A-46E9-8F46-97B6735B3497}"/>
                  </a:ext>
                </a:extLst>
              </p:cNvPr>
              <p:cNvSpPr/>
              <p:nvPr/>
            </p:nvSpPr>
            <p:spPr>
              <a:xfrm>
                <a:off x="4114800" y="1564640"/>
                <a:ext cx="3998693" cy="72136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101">
              <a:extLst>
                <a:ext uri="{FF2B5EF4-FFF2-40B4-BE49-F238E27FC236}">
                  <a16:creationId xmlns:a16="http://schemas.microsoft.com/office/drawing/2014/main" id="{42A1BF91-FF74-45AC-996F-5BCE41788238}"/>
                </a:ext>
              </a:extLst>
            </p:cNvPr>
            <p:cNvGrpSpPr/>
            <p:nvPr/>
          </p:nvGrpSpPr>
          <p:grpSpPr>
            <a:xfrm>
              <a:off x="146140" y="1864835"/>
              <a:ext cx="3925455" cy="355600"/>
              <a:chOff x="146140" y="1864835"/>
              <a:chExt cx="4020456" cy="355600"/>
            </a:xfrm>
          </p:grpSpPr>
          <p:sp>
            <p:nvSpPr>
              <p:cNvPr id="103" name="Rectangle 102">
                <a:extLst>
                  <a:ext uri="{FF2B5EF4-FFF2-40B4-BE49-F238E27FC236}">
                    <a16:creationId xmlns:a16="http://schemas.microsoft.com/office/drawing/2014/main" id="{69161098-96B0-4D1E-9352-B3F569F9A8AA}"/>
                  </a:ext>
                </a:extLst>
              </p:cNvPr>
              <p:cNvSpPr/>
              <p:nvPr/>
            </p:nvSpPr>
            <p:spPr>
              <a:xfrm>
                <a:off x="146140" y="1864835"/>
                <a:ext cx="1318031" cy="3556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lumMod val="50000"/>
                      </a:schemeClr>
                    </a:solidFill>
                  </a:rPr>
                  <a:t>Main</a:t>
                </a:r>
              </a:p>
            </p:txBody>
          </p:sp>
          <p:sp>
            <p:nvSpPr>
              <p:cNvPr id="104" name="Rectangle 103">
                <a:extLst>
                  <a:ext uri="{FF2B5EF4-FFF2-40B4-BE49-F238E27FC236}">
                    <a16:creationId xmlns:a16="http://schemas.microsoft.com/office/drawing/2014/main" id="{A51ADC04-B8F2-4A9A-8910-1937799D92E3}"/>
                  </a:ext>
                </a:extLst>
              </p:cNvPr>
              <p:cNvSpPr/>
              <p:nvPr/>
            </p:nvSpPr>
            <p:spPr>
              <a:xfrm>
                <a:off x="1471426" y="1864835"/>
                <a:ext cx="1322127" cy="3556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Data</a:t>
                </a:r>
              </a:p>
            </p:txBody>
          </p:sp>
          <p:sp>
            <p:nvSpPr>
              <p:cNvPr id="105" name="Rectangle 104">
                <a:extLst>
                  <a:ext uri="{FF2B5EF4-FFF2-40B4-BE49-F238E27FC236}">
                    <a16:creationId xmlns:a16="http://schemas.microsoft.com/office/drawing/2014/main" id="{49F0EE26-AB49-4495-B64F-8ED1DF8B376A}"/>
                  </a:ext>
                </a:extLst>
              </p:cNvPr>
              <p:cNvSpPr/>
              <p:nvPr/>
            </p:nvSpPr>
            <p:spPr>
              <a:xfrm>
                <a:off x="2808061" y="1864835"/>
                <a:ext cx="1358535" cy="3556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lumMod val="50000"/>
                      </a:schemeClr>
                    </a:solidFill>
                  </a:rPr>
                  <a:t>Results</a:t>
                </a:r>
              </a:p>
            </p:txBody>
          </p:sp>
        </p:grpSp>
      </p:grpSp>
      <p:grpSp>
        <p:nvGrpSpPr>
          <p:cNvPr id="109" name="Group 108">
            <a:extLst>
              <a:ext uri="{FF2B5EF4-FFF2-40B4-BE49-F238E27FC236}">
                <a16:creationId xmlns:a16="http://schemas.microsoft.com/office/drawing/2014/main" id="{64385032-60D7-4207-8157-DE8AB1D33247}"/>
              </a:ext>
            </a:extLst>
          </p:cNvPr>
          <p:cNvGrpSpPr/>
          <p:nvPr/>
        </p:nvGrpSpPr>
        <p:grpSpPr>
          <a:xfrm>
            <a:off x="4255666" y="2227398"/>
            <a:ext cx="3773553" cy="4316395"/>
            <a:chOff x="4511838" y="2296297"/>
            <a:chExt cx="3773553" cy="4316395"/>
          </a:xfrm>
        </p:grpSpPr>
        <p:pic>
          <p:nvPicPr>
            <p:cNvPr id="110" name="Picture 109">
              <a:extLst>
                <a:ext uri="{FF2B5EF4-FFF2-40B4-BE49-F238E27FC236}">
                  <a16:creationId xmlns:a16="http://schemas.microsoft.com/office/drawing/2014/main" id="{3C36F9EC-2F64-4227-B537-7C3A9F6A05D7}"/>
                </a:ext>
              </a:extLst>
            </p:cNvPr>
            <p:cNvPicPr>
              <a:picLocks noChangeAspect="1"/>
            </p:cNvPicPr>
            <p:nvPr/>
          </p:nvPicPr>
          <p:blipFill>
            <a:blip r:embed="rId5"/>
            <a:stretch>
              <a:fillRect/>
            </a:stretch>
          </p:blipFill>
          <p:spPr>
            <a:xfrm>
              <a:off x="4913867" y="2719916"/>
              <a:ext cx="2955351" cy="1767156"/>
            </a:xfrm>
            <a:prstGeom prst="rect">
              <a:avLst/>
            </a:prstGeom>
          </p:spPr>
        </p:pic>
        <p:sp>
          <p:nvSpPr>
            <p:cNvPr id="111" name="Rectangle 110">
              <a:extLst>
                <a:ext uri="{FF2B5EF4-FFF2-40B4-BE49-F238E27FC236}">
                  <a16:creationId xmlns:a16="http://schemas.microsoft.com/office/drawing/2014/main" id="{CB213FAC-1D42-4D02-968C-21E30AB6C05C}"/>
                </a:ext>
              </a:extLst>
            </p:cNvPr>
            <p:cNvSpPr/>
            <p:nvPr/>
          </p:nvSpPr>
          <p:spPr>
            <a:xfrm>
              <a:off x="4511838" y="2296297"/>
              <a:ext cx="3773553" cy="430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2. Tradeoffs</a:t>
              </a:r>
            </a:p>
          </p:txBody>
        </p:sp>
        <p:sp>
          <p:nvSpPr>
            <p:cNvPr id="112" name="TextBox 111">
              <a:extLst>
                <a:ext uri="{FF2B5EF4-FFF2-40B4-BE49-F238E27FC236}">
                  <a16:creationId xmlns:a16="http://schemas.microsoft.com/office/drawing/2014/main" id="{BF2C2A35-7519-4D14-8264-1182D1C9FDDF}"/>
                </a:ext>
              </a:extLst>
            </p:cNvPr>
            <p:cNvSpPr txBox="1"/>
            <p:nvPr/>
          </p:nvSpPr>
          <p:spPr>
            <a:xfrm>
              <a:off x="4651505" y="4663440"/>
              <a:ext cx="3395215" cy="1949252"/>
            </a:xfrm>
            <a:prstGeom prst="rect">
              <a:avLst/>
            </a:prstGeom>
            <a:noFill/>
          </p:spPr>
          <p:txBody>
            <a:bodyPr wrap="square" rtlCol="0">
              <a:spAutoFit/>
            </a:bodyPr>
            <a:lstStyle/>
            <a:p>
              <a:pPr>
                <a:spcBef>
                  <a:spcPts val="800"/>
                </a:spcBef>
              </a:pPr>
              <a:r>
                <a:rPr lang="en-US" sz="1600" dirty="0"/>
                <a:t>2.1 Growth rate</a:t>
              </a:r>
            </a:p>
            <a:p>
              <a:pPr>
                <a:spcBef>
                  <a:spcPts val="800"/>
                </a:spcBef>
              </a:pPr>
              <a:r>
                <a:rPr lang="en-US" sz="1600" dirty="0"/>
                <a:t>2.2 Error reduction</a:t>
              </a:r>
            </a:p>
            <a:p>
              <a:pPr>
                <a:spcBef>
                  <a:spcPts val="800"/>
                </a:spcBef>
              </a:pPr>
              <a:r>
                <a:rPr lang="en-US" sz="1600" dirty="0"/>
                <a:t>2.3 Harvest control rule</a:t>
              </a:r>
            </a:p>
            <a:p>
              <a:pPr>
                <a:spcBef>
                  <a:spcPts val="800"/>
                </a:spcBef>
              </a:pPr>
              <a:r>
                <a:rPr lang="en-US" sz="1600" dirty="0"/>
                <a:t>2.4 Assessment interval</a:t>
              </a:r>
            </a:p>
            <a:p>
              <a:pPr>
                <a:spcBef>
                  <a:spcPts val="800"/>
                </a:spcBef>
              </a:pPr>
              <a:r>
                <a:rPr lang="en-US" sz="1600" dirty="0"/>
                <a:t>2.5 Climate severity</a:t>
              </a:r>
            </a:p>
            <a:p>
              <a:endParaRPr lang="en-US" sz="1400" dirty="0"/>
            </a:p>
          </p:txBody>
        </p:sp>
        <p:grpSp>
          <p:nvGrpSpPr>
            <p:cNvPr id="113" name="Group 112">
              <a:extLst>
                <a:ext uri="{FF2B5EF4-FFF2-40B4-BE49-F238E27FC236}">
                  <a16:creationId xmlns:a16="http://schemas.microsoft.com/office/drawing/2014/main" id="{BAF1A259-1AC4-4E3E-BB5D-347280F98B39}"/>
                </a:ext>
              </a:extLst>
            </p:cNvPr>
            <p:cNvGrpSpPr/>
            <p:nvPr/>
          </p:nvGrpSpPr>
          <p:grpSpPr>
            <a:xfrm>
              <a:off x="6893473" y="4754671"/>
              <a:ext cx="1051648" cy="1668963"/>
              <a:chOff x="6984912" y="4754671"/>
              <a:chExt cx="1167689" cy="1796087"/>
            </a:xfrm>
          </p:grpSpPr>
          <p:sp>
            <p:nvSpPr>
              <p:cNvPr id="114" name="TextBox 113">
                <a:extLst>
                  <a:ext uri="{FF2B5EF4-FFF2-40B4-BE49-F238E27FC236}">
                    <a16:creationId xmlns:a16="http://schemas.microsoft.com/office/drawing/2014/main" id="{1E5C6108-9A19-4EAD-B1F4-64B8BDEF3C29}"/>
                  </a:ext>
                </a:extLst>
              </p:cNvPr>
              <p:cNvSpPr txBox="1"/>
              <p:nvPr/>
            </p:nvSpPr>
            <p:spPr>
              <a:xfrm>
                <a:off x="6990080" y="4754671"/>
                <a:ext cx="1148080" cy="307777"/>
              </a:xfrm>
              <a:prstGeom prst="rect">
                <a:avLst/>
              </a:prstGeom>
              <a:solidFill>
                <a:schemeClr val="bg1">
                  <a:lumMod val="75000"/>
                </a:schemeClr>
              </a:solidFill>
            </p:spPr>
            <p:txBody>
              <a:bodyPr wrap="square" rtlCol="0">
                <a:spAutoFit/>
              </a:bodyPr>
              <a:lstStyle/>
              <a:p>
                <a:r>
                  <a:rPr lang="en-US" sz="1400" dirty="0">
                    <a:solidFill>
                      <a:schemeClr val="bg1">
                        <a:lumMod val="50000"/>
                      </a:schemeClr>
                    </a:solidFill>
                  </a:rPr>
                  <a:t>Choice 1</a:t>
                </a:r>
              </a:p>
            </p:txBody>
          </p:sp>
          <p:sp>
            <p:nvSpPr>
              <p:cNvPr id="115" name="TextBox 114">
                <a:extLst>
                  <a:ext uri="{FF2B5EF4-FFF2-40B4-BE49-F238E27FC236}">
                    <a16:creationId xmlns:a16="http://schemas.microsoft.com/office/drawing/2014/main" id="{42CEB278-FCCF-4BD1-90B3-8AAF56AE0F39}"/>
                  </a:ext>
                </a:extLst>
              </p:cNvPr>
              <p:cNvSpPr txBox="1"/>
              <p:nvPr/>
            </p:nvSpPr>
            <p:spPr>
              <a:xfrm>
                <a:off x="7004521" y="5139824"/>
                <a:ext cx="1148080" cy="307777"/>
              </a:xfrm>
              <a:prstGeom prst="rect">
                <a:avLst/>
              </a:prstGeom>
              <a:solidFill>
                <a:schemeClr val="bg1">
                  <a:lumMod val="75000"/>
                </a:schemeClr>
              </a:solidFill>
            </p:spPr>
            <p:txBody>
              <a:bodyPr wrap="square" rtlCol="0">
                <a:spAutoFit/>
              </a:bodyPr>
              <a:lstStyle/>
              <a:p>
                <a:r>
                  <a:rPr lang="en-US" sz="1400" dirty="0">
                    <a:solidFill>
                      <a:schemeClr val="bg1">
                        <a:lumMod val="50000"/>
                      </a:schemeClr>
                    </a:solidFill>
                  </a:rPr>
                  <a:t>Choice 1</a:t>
                </a:r>
              </a:p>
            </p:txBody>
          </p:sp>
          <p:sp>
            <p:nvSpPr>
              <p:cNvPr id="116" name="TextBox 115">
                <a:extLst>
                  <a:ext uri="{FF2B5EF4-FFF2-40B4-BE49-F238E27FC236}">
                    <a16:creationId xmlns:a16="http://schemas.microsoft.com/office/drawing/2014/main" id="{31C82C53-B295-4BBD-9A44-EEE6EA2A1ADC}"/>
                  </a:ext>
                </a:extLst>
              </p:cNvPr>
              <p:cNvSpPr txBox="1"/>
              <p:nvPr/>
            </p:nvSpPr>
            <p:spPr>
              <a:xfrm>
                <a:off x="6984912" y="5507260"/>
                <a:ext cx="1148080" cy="307777"/>
              </a:xfrm>
              <a:prstGeom prst="rect">
                <a:avLst/>
              </a:prstGeom>
              <a:solidFill>
                <a:schemeClr val="bg1">
                  <a:lumMod val="75000"/>
                </a:schemeClr>
              </a:solidFill>
            </p:spPr>
            <p:txBody>
              <a:bodyPr wrap="square" rtlCol="0">
                <a:spAutoFit/>
              </a:bodyPr>
              <a:lstStyle/>
              <a:p>
                <a:r>
                  <a:rPr lang="en-US" sz="1400" dirty="0">
                    <a:solidFill>
                      <a:schemeClr val="bg1">
                        <a:lumMod val="50000"/>
                      </a:schemeClr>
                    </a:solidFill>
                  </a:rPr>
                  <a:t>Choice 2</a:t>
                </a:r>
              </a:p>
            </p:txBody>
          </p:sp>
          <p:sp>
            <p:nvSpPr>
              <p:cNvPr id="117" name="TextBox 116">
                <a:extLst>
                  <a:ext uri="{FF2B5EF4-FFF2-40B4-BE49-F238E27FC236}">
                    <a16:creationId xmlns:a16="http://schemas.microsoft.com/office/drawing/2014/main" id="{F3CC33AB-63DD-44B0-964C-0D71E849A26B}"/>
                  </a:ext>
                </a:extLst>
              </p:cNvPr>
              <p:cNvSpPr txBox="1"/>
              <p:nvPr/>
            </p:nvSpPr>
            <p:spPr>
              <a:xfrm>
                <a:off x="6984912" y="5855897"/>
                <a:ext cx="1148080" cy="307777"/>
              </a:xfrm>
              <a:prstGeom prst="rect">
                <a:avLst/>
              </a:prstGeom>
              <a:solidFill>
                <a:schemeClr val="bg1">
                  <a:lumMod val="75000"/>
                </a:schemeClr>
              </a:solidFill>
            </p:spPr>
            <p:txBody>
              <a:bodyPr wrap="square" rtlCol="0">
                <a:spAutoFit/>
              </a:bodyPr>
              <a:lstStyle/>
              <a:p>
                <a:r>
                  <a:rPr lang="en-US" sz="1400" dirty="0">
                    <a:solidFill>
                      <a:schemeClr val="bg1">
                        <a:lumMod val="50000"/>
                      </a:schemeClr>
                    </a:solidFill>
                  </a:rPr>
                  <a:t>Choice 1</a:t>
                </a:r>
              </a:p>
            </p:txBody>
          </p:sp>
          <p:sp>
            <p:nvSpPr>
              <p:cNvPr id="118" name="TextBox 117">
                <a:extLst>
                  <a:ext uri="{FF2B5EF4-FFF2-40B4-BE49-F238E27FC236}">
                    <a16:creationId xmlns:a16="http://schemas.microsoft.com/office/drawing/2014/main" id="{51D8F7B7-90B2-4BDA-9702-C75819222DA7}"/>
                  </a:ext>
                </a:extLst>
              </p:cNvPr>
              <p:cNvSpPr txBox="1"/>
              <p:nvPr/>
            </p:nvSpPr>
            <p:spPr>
              <a:xfrm>
                <a:off x="6984912" y="6242981"/>
                <a:ext cx="1148080" cy="307777"/>
              </a:xfrm>
              <a:prstGeom prst="rect">
                <a:avLst/>
              </a:prstGeom>
              <a:solidFill>
                <a:schemeClr val="bg1">
                  <a:lumMod val="75000"/>
                </a:schemeClr>
              </a:solidFill>
            </p:spPr>
            <p:txBody>
              <a:bodyPr wrap="square" rtlCol="0">
                <a:spAutoFit/>
              </a:bodyPr>
              <a:lstStyle/>
              <a:p>
                <a:r>
                  <a:rPr lang="en-US" sz="1400" dirty="0">
                    <a:solidFill>
                      <a:schemeClr val="bg1">
                        <a:lumMod val="50000"/>
                      </a:schemeClr>
                    </a:solidFill>
                  </a:rPr>
                  <a:t>Choice 1</a:t>
                </a:r>
              </a:p>
            </p:txBody>
          </p:sp>
        </p:grpSp>
      </p:grpSp>
      <p:grpSp>
        <p:nvGrpSpPr>
          <p:cNvPr id="128" name="Group 127">
            <a:extLst>
              <a:ext uri="{FF2B5EF4-FFF2-40B4-BE49-F238E27FC236}">
                <a16:creationId xmlns:a16="http://schemas.microsoft.com/office/drawing/2014/main" id="{7C4DCB9C-DD75-4857-AAB3-51A850001B38}"/>
              </a:ext>
            </a:extLst>
          </p:cNvPr>
          <p:cNvGrpSpPr/>
          <p:nvPr/>
        </p:nvGrpSpPr>
        <p:grpSpPr>
          <a:xfrm>
            <a:off x="7982938" y="1359842"/>
            <a:ext cx="4014216" cy="5175628"/>
            <a:chOff x="9577" y="1372318"/>
            <a:chExt cx="4172970" cy="5175628"/>
          </a:xfrm>
        </p:grpSpPr>
        <p:grpSp>
          <p:nvGrpSpPr>
            <p:cNvPr id="129" name="Group 128">
              <a:extLst>
                <a:ext uri="{FF2B5EF4-FFF2-40B4-BE49-F238E27FC236}">
                  <a16:creationId xmlns:a16="http://schemas.microsoft.com/office/drawing/2014/main" id="{60D6A4E4-1559-4272-A9E7-99646453B9B6}"/>
                </a:ext>
              </a:extLst>
            </p:cNvPr>
            <p:cNvGrpSpPr/>
            <p:nvPr/>
          </p:nvGrpSpPr>
          <p:grpSpPr>
            <a:xfrm>
              <a:off x="9577" y="1372318"/>
              <a:ext cx="4172970" cy="5175628"/>
              <a:chOff x="3978235" y="1326123"/>
              <a:chExt cx="4235529" cy="5175628"/>
            </a:xfrm>
          </p:grpSpPr>
          <p:pic>
            <p:nvPicPr>
              <p:cNvPr id="134" name="Picture 2" descr="Resultado de imagen para phone s10">
                <a:extLst>
                  <a:ext uri="{FF2B5EF4-FFF2-40B4-BE49-F238E27FC236}">
                    <a16:creationId xmlns:a16="http://schemas.microsoft.com/office/drawing/2014/main" id="{AC6FD054-3EA5-400B-A810-A73683736B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569" r="12079" b="41146"/>
              <a:stretch/>
            </p:blipFill>
            <p:spPr bwMode="auto">
              <a:xfrm>
                <a:off x="3978235" y="1326123"/>
                <a:ext cx="4235529" cy="5175628"/>
              </a:xfrm>
              <a:prstGeom prst="rect">
                <a:avLst/>
              </a:prstGeom>
              <a:noFill/>
              <a:extLst>
                <a:ext uri="{909E8E84-426E-40DD-AFC4-6F175D3DCCD1}">
                  <a14:hiddenFill xmlns:a14="http://schemas.microsoft.com/office/drawing/2010/main">
                    <a:solidFill>
                      <a:srgbClr val="FFFFFF"/>
                    </a:solidFill>
                  </a14:hiddenFill>
                </a:ext>
              </a:extLst>
            </p:spPr>
          </p:pic>
          <p:sp>
            <p:nvSpPr>
              <p:cNvPr id="135" name="Rectangle 134">
                <a:extLst>
                  <a:ext uri="{FF2B5EF4-FFF2-40B4-BE49-F238E27FC236}">
                    <a16:creationId xmlns:a16="http://schemas.microsoft.com/office/drawing/2014/main" id="{5E3D3BCC-40E3-4701-8609-4A0807E95118}"/>
                  </a:ext>
                </a:extLst>
              </p:cNvPr>
              <p:cNvSpPr/>
              <p:nvPr/>
            </p:nvSpPr>
            <p:spPr>
              <a:xfrm>
                <a:off x="4114800" y="2174240"/>
                <a:ext cx="4013200" cy="43275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Rounded Corners 135">
                <a:extLst>
                  <a:ext uri="{FF2B5EF4-FFF2-40B4-BE49-F238E27FC236}">
                    <a16:creationId xmlns:a16="http://schemas.microsoft.com/office/drawing/2014/main" id="{F11D9FB7-8F38-4941-BB4B-63465A4489D8}"/>
                  </a:ext>
                </a:extLst>
              </p:cNvPr>
              <p:cNvSpPr/>
              <p:nvPr/>
            </p:nvSpPr>
            <p:spPr>
              <a:xfrm>
                <a:off x="4114800" y="1564640"/>
                <a:ext cx="3998693" cy="72136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0" name="Group 129">
              <a:extLst>
                <a:ext uri="{FF2B5EF4-FFF2-40B4-BE49-F238E27FC236}">
                  <a16:creationId xmlns:a16="http://schemas.microsoft.com/office/drawing/2014/main" id="{B8552F22-A8B2-486B-B777-96AF7AB90B81}"/>
                </a:ext>
              </a:extLst>
            </p:cNvPr>
            <p:cNvGrpSpPr/>
            <p:nvPr/>
          </p:nvGrpSpPr>
          <p:grpSpPr>
            <a:xfrm>
              <a:off x="146140" y="1864835"/>
              <a:ext cx="3925456" cy="355600"/>
              <a:chOff x="146140" y="1864835"/>
              <a:chExt cx="4020457" cy="355600"/>
            </a:xfrm>
          </p:grpSpPr>
          <p:sp>
            <p:nvSpPr>
              <p:cNvPr id="131" name="Rectangle 130">
                <a:extLst>
                  <a:ext uri="{FF2B5EF4-FFF2-40B4-BE49-F238E27FC236}">
                    <a16:creationId xmlns:a16="http://schemas.microsoft.com/office/drawing/2014/main" id="{A6F709FA-994E-4B26-9603-7EB32319A312}"/>
                  </a:ext>
                </a:extLst>
              </p:cNvPr>
              <p:cNvSpPr/>
              <p:nvPr/>
            </p:nvSpPr>
            <p:spPr>
              <a:xfrm>
                <a:off x="146140" y="1864835"/>
                <a:ext cx="1318031" cy="3556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lumMod val="50000"/>
                      </a:schemeClr>
                    </a:solidFill>
                  </a:rPr>
                  <a:t>Main</a:t>
                </a:r>
              </a:p>
            </p:txBody>
          </p:sp>
          <p:sp>
            <p:nvSpPr>
              <p:cNvPr id="132" name="Rectangle 131">
                <a:extLst>
                  <a:ext uri="{FF2B5EF4-FFF2-40B4-BE49-F238E27FC236}">
                    <a16:creationId xmlns:a16="http://schemas.microsoft.com/office/drawing/2014/main" id="{B812E3DB-2F33-4E7F-A3DA-D2F8A4C09B23}"/>
                  </a:ext>
                </a:extLst>
              </p:cNvPr>
              <p:cNvSpPr/>
              <p:nvPr/>
            </p:nvSpPr>
            <p:spPr>
              <a:xfrm>
                <a:off x="1471426" y="1864835"/>
                <a:ext cx="1322127" cy="3556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lumMod val="50000"/>
                      </a:schemeClr>
                    </a:solidFill>
                  </a:rPr>
                  <a:t>Data</a:t>
                </a:r>
              </a:p>
            </p:txBody>
          </p:sp>
          <p:sp>
            <p:nvSpPr>
              <p:cNvPr id="133" name="Rectangle 132">
                <a:extLst>
                  <a:ext uri="{FF2B5EF4-FFF2-40B4-BE49-F238E27FC236}">
                    <a16:creationId xmlns:a16="http://schemas.microsoft.com/office/drawing/2014/main" id="{34629FB7-C122-44DE-9102-87C208EC47D5}"/>
                  </a:ext>
                </a:extLst>
              </p:cNvPr>
              <p:cNvSpPr/>
              <p:nvPr/>
            </p:nvSpPr>
            <p:spPr>
              <a:xfrm>
                <a:off x="2800809" y="1864835"/>
                <a:ext cx="1365788" cy="3556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Results</a:t>
                </a:r>
              </a:p>
            </p:txBody>
          </p:sp>
        </p:grpSp>
      </p:grpSp>
      <p:sp>
        <p:nvSpPr>
          <p:cNvPr id="139" name="Rectangle 138">
            <a:extLst>
              <a:ext uri="{FF2B5EF4-FFF2-40B4-BE49-F238E27FC236}">
                <a16:creationId xmlns:a16="http://schemas.microsoft.com/office/drawing/2014/main" id="{393DD10B-17D5-4929-80F4-41FD423D59F2}"/>
              </a:ext>
            </a:extLst>
          </p:cNvPr>
          <p:cNvSpPr/>
          <p:nvPr/>
        </p:nvSpPr>
        <p:spPr>
          <a:xfrm>
            <a:off x="8126750" y="2178469"/>
            <a:ext cx="3773553" cy="430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1. Graph: Biomass over time</a:t>
            </a:r>
          </a:p>
        </p:txBody>
      </p:sp>
      <p:sp>
        <p:nvSpPr>
          <p:cNvPr id="147" name="Title 1">
            <a:extLst>
              <a:ext uri="{FF2B5EF4-FFF2-40B4-BE49-F238E27FC236}">
                <a16:creationId xmlns:a16="http://schemas.microsoft.com/office/drawing/2014/main" id="{0107D260-EA2B-460F-9132-F4C29B9B75A4}"/>
              </a:ext>
            </a:extLst>
          </p:cNvPr>
          <p:cNvSpPr txBox="1">
            <a:spLocks/>
          </p:cNvSpPr>
          <p:nvPr/>
        </p:nvSpPr>
        <p:spPr>
          <a:xfrm>
            <a:off x="8126750" y="988516"/>
            <a:ext cx="2308095" cy="4320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Third tab</a:t>
            </a:r>
          </a:p>
        </p:txBody>
      </p:sp>
      <p:pic>
        <p:nvPicPr>
          <p:cNvPr id="148" name="Picture 147">
            <a:extLst>
              <a:ext uri="{FF2B5EF4-FFF2-40B4-BE49-F238E27FC236}">
                <a16:creationId xmlns:a16="http://schemas.microsoft.com/office/drawing/2014/main" id="{287C66EF-88A2-4EE4-A67D-2BA9AA858F3E}"/>
              </a:ext>
            </a:extLst>
          </p:cNvPr>
          <p:cNvPicPr>
            <a:picLocks noChangeAspect="1"/>
          </p:cNvPicPr>
          <p:nvPr/>
        </p:nvPicPr>
        <p:blipFill rotWithShape="1">
          <a:blip r:embed="rId6"/>
          <a:srcRect b="1478"/>
          <a:stretch/>
        </p:blipFill>
        <p:spPr>
          <a:xfrm>
            <a:off x="8222150" y="2728376"/>
            <a:ext cx="3570188" cy="2042531"/>
          </a:xfrm>
          <a:prstGeom prst="rect">
            <a:avLst/>
          </a:prstGeom>
        </p:spPr>
      </p:pic>
      <p:graphicFrame>
        <p:nvGraphicFramePr>
          <p:cNvPr id="21" name="Table 21">
            <a:extLst>
              <a:ext uri="{FF2B5EF4-FFF2-40B4-BE49-F238E27FC236}">
                <a16:creationId xmlns:a16="http://schemas.microsoft.com/office/drawing/2014/main" id="{1687A85D-93A4-49A6-85DF-0CFFC0686B2E}"/>
              </a:ext>
            </a:extLst>
          </p:cNvPr>
          <p:cNvGraphicFramePr>
            <a:graphicFrameLocks noGrp="1"/>
          </p:cNvGraphicFramePr>
          <p:nvPr>
            <p:extLst>
              <p:ext uri="{D42A27DB-BD31-4B8C-83A1-F6EECF244321}">
                <p14:modId xmlns:p14="http://schemas.microsoft.com/office/powerpoint/2010/main" val="1706278141"/>
              </p:ext>
            </p:extLst>
          </p:nvPr>
        </p:nvGraphicFramePr>
        <p:xfrm>
          <a:off x="8569438" y="5358479"/>
          <a:ext cx="2484642" cy="914400"/>
        </p:xfrm>
        <a:graphic>
          <a:graphicData uri="http://schemas.openxmlformats.org/drawingml/2006/table">
            <a:tbl>
              <a:tblPr firstRow="1" bandRow="1">
                <a:tableStyleId>{5940675A-B579-460E-94D1-54222C63F5DA}</a:tableStyleId>
              </a:tblPr>
              <a:tblGrid>
                <a:gridCol w="513602">
                  <a:extLst>
                    <a:ext uri="{9D8B030D-6E8A-4147-A177-3AD203B41FA5}">
                      <a16:colId xmlns:a16="http://schemas.microsoft.com/office/drawing/2014/main" val="180990743"/>
                    </a:ext>
                  </a:extLst>
                </a:gridCol>
                <a:gridCol w="985520">
                  <a:extLst>
                    <a:ext uri="{9D8B030D-6E8A-4147-A177-3AD203B41FA5}">
                      <a16:colId xmlns:a16="http://schemas.microsoft.com/office/drawing/2014/main" val="1955062808"/>
                    </a:ext>
                  </a:extLst>
                </a:gridCol>
                <a:gridCol w="985520">
                  <a:extLst>
                    <a:ext uri="{9D8B030D-6E8A-4147-A177-3AD203B41FA5}">
                      <a16:colId xmlns:a16="http://schemas.microsoft.com/office/drawing/2014/main" val="2001919536"/>
                    </a:ext>
                  </a:extLst>
                </a:gridCol>
              </a:tblGrid>
              <a:tr h="159142">
                <a:tc>
                  <a:txBody>
                    <a:bodyPr/>
                    <a:lstStyle/>
                    <a:p>
                      <a:r>
                        <a:rPr lang="en-US" sz="900" dirty="0"/>
                        <a:t>Year</a:t>
                      </a:r>
                    </a:p>
                  </a:txBody>
                  <a:tcPr/>
                </a:tc>
                <a:tc>
                  <a:txBody>
                    <a:bodyPr/>
                    <a:lstStyle/>
                    <a:p>
                      <a:r>
                        <a:rPr lang="en-US" sz="900" dirty="0"/>
                        <a:t>Growth rate</a:t>
                      </a:r>
                    </a:p>
                  </a:txBody>
                  <a:tcPr/>
                </a:tc>
                <a:tc>
                  <a:txBody>
                    <a:bodyPr/>
                    <a:lstStyle/>
                    <a:p>
                      <a:r>
                        <a:rPr lang="en-US" sz="900" dirty="0"/>
                        <a:t>Biomass Ton.</a:t>
                      </a:r>
                    </a:p>
                  </a:txBody>
                  <a:tcPr/>
                </a:tc>
                <a:extLst>
                  <a:ext uri="{0D108BD9-81ED-4DB2-BD59-A6C34878D82A}">
                    <a16:rowId xmlns:a16="http://schemas.microsoft.com/office/drawing/2014/main" val="73681821"/>
                  </a:ext>
                </a:extLst>
              </a:tr>
              <a:tr h="159142">
                <a:tc>
                  <a:txBody>
                    <a:bodyPr/>
                    <a:lstStyle/>
                    <a:p>
                      <a:r>
                        <a:rPr lang="en-US" sz="900" dirty="0"/>
                        <a:t>0</a:t>
                      </a:r>
                    </a:p>
                  </a:txBody>
                  <a:tcPr/>
                </a:tc>
                <a:tc>
                  <a:txBody>
                    <a:bodyPr/>
                    <a:lstStyle/>
                    <a:p>
                      <a:r>
                        <a:rPr lang="en-US" sz="900" dirty="0"/>
                        <a:t>0.2</a:t>
                      </a:r>
                    </a:p>
                  </a:txBody>
                  <a:tcPr/>
                </a:tc>
                <a:tc>
                  <a:txBody>
                    <a:bodyPr/>
                    <a:lstStyle/>
                    <a:p>
                      <a:r>
                        <a:rPr lang="en-US" sz="900" dirty="0"/>
                        <a:t>2000</a:t>
                      </a:r>
                    </a:p>
                  </a:txBody>
                  <a:tcPr/>
                </a:tc>
                <a:extLst>
                  <a:ext uri="{0D108BD9-81ED-4DB2-BD59-A6C34878D82A}">
                    <a16:rowId xmlns:a16="http://schemas.microsoft.com/office/drawing/2014/main" val="1717466971"/>
                  </a:ext>
                </a:extLst>
              </a:tr>
              <a:tr h="159142">
                <a:tc>
                  <a:txBody>
                    <a:bodyPr/>
                    <a:lstStyle/>
                    <a:p>
                      <a:r>
                        <a:rPr lang="en-US" sz="900" dirty="0"/>
                        <a:t>1</a:t>
                      </a:r>
                    </a:p>
                  </a:txBody>
                  <a:tcPr/>
                </a:tc>
                <a:tc>
                  <a:txBody>
                    <a:bodyPr/>
                    <a:lstStyle/>
                    <a:p>
                      <a:r>
                        <a:rPr lang="en-US" sz="900" dirty="0"/>
                        <a:t>0.2</a:t>
                      </a:r>
                    </a:p>
                  </a:txBody>
                  <a:tcPr/>
                </a:tc>
                <a:tc>
                  <a:txBody>
                    <a:bodyPr/>
                    <a:lstStyle/>
                    <a:p>
                      <a:r>
                        <a:rPr lang="en-US" sz="900" dirty="0"/>
                        <a:t>1900</a:t>
                      </a:r>
                    </a:p>
                  </a:txBody>
                  <a:tcPr/>
                </a:tc>
                <a:extLst>
                  <a:ext uri="{0D108BD9-81ED-4DB2-BD59-A6C34878D82A}">
                    <a16:rowId xmlns:a16="http://schemas.microsoft.com/office/drawing/2014/main" val="805982188"/>
                  </a:ext>
                </a:extLst>
              </a:tr>
              <a:tr h="159142">
                <a:tc>
                  <a:txBody>
                    <a:bodyPr/>
                    <a:lstStyle/>
                    <a:p>
                      <a:r>
                        <a:rPr lang="en-US" sz="900" dirty="0"/>
                        <a:t>2</a:t>
                      </a:r>
                    </a:p>
                  </a:txBody>
                  <a:tcPr/>
                </a:tc>
                <a:tc>
                  <a:txBody>
                    <a:bodyPr/>
                    <a:lstStyle/>
                    <a:p>
                      <a:r>
                        <a:rPr lang="en-US" sz="900" dirty="0"/>
                        <a:t>0.2</a:t>
                      </a:r>
                    </a:p>
                  </a:txBody>
                  <a:tcPr/>
                </a:tc>
                <a:tc>
                  <a:txBody>
                    <a:bodyPr/>
                    <a:lstStyle/>
                    <a:p>
                      <a:r>
                        <a:rPr lang="en-US" sz="900" dirty="0"/>
                        <a:t>1850</a:t>
                      </a:r>
                    </a:p>
                  </a:txBody>
                  <a:tcPr/>
                </a:tc>
                <a:extLst>
                  <a:ext uri="{0D108BD9-81ED-4DB2-BD59-A6C34878D82A}">
                    <a16:rowId xmlns:a16="http://schemas.microsoft.com/office/drawing/2014/main" val="2901737238"/>
                  </a:ext>
                </a:extLst>
              </a:tr>
            </a:tbl>
          </a:graphicData>
        </a:graphic>
      </p:graphicFrame>
      <p:sp>
        <p:nvSpPr>
          <p:cNvPr id="149" name="Rectangle 148">
            <a:extLst>
              <a:ext uri="{FF2B5EF4-FFF2-40B4-BE49-F238E27FC236}">
                <a16:creationId xmlns:a16="http://schemas.microsoft.com/office/drawing/2014/main" id="{362A4A3D-71F8-4F8C-AFE5-87431175F45E}"/>
              </a:ext>
            </a:extLst>
          </p:cNvPr>
          <p:cNvSpPr/>
          <p:nvPr/>
        </p:nvSpPr>
        <p:spPr>
          <a:xfrm>
            <a:off x="8126750" y="4849402"/>
            <a:ext cx="3773553" cy="430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2. Table: Biomass over time</a:t>
            </a:r>
          </a:p>
        </p:txBody>
      </p:sp>
    </p:spTree>
    <p:extLst>
      <p:ext uri="{BB962C8B-B14F-4D97-AF65-F5344CB8AC3E}">
        <p14:creationId xmlns:p14="http://schemas.microsoft.com/office/powerpoint/2010/main" val="19313820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277</TotalTime>
  <Words>622</Words>
  <Application>Microsoft Office PowerPoint</Application>
  <PresentationFormat>Widescreen</PresentationFormat>
  <Paragraphs>126</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FISHE APP draft</vt:lpstr>
      <vt:lpstr>FISHE APP draft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Nathaniel Jean-Rene Burola</dc:creator>
  <cp:lastModifiedBy>Mauricio Collado</cp:lastModifiedBy>
  <cp:revision>31</cp:revision>
  <dcterms:created xsi:type="dcterms:W3CDTF">2020-01-30T22:49:56Z</dcterms:created>
  <dcterms:modified xsi:type="dcterms:W3CDTF">2020-02-06T03:59:34Z</dcterms:modified>
</cp:coreProperties>
</file>