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8226599-EAA5-44DD-AC9A-8F1D944750F0}" v="66" dt="2024-09-09T18:33:19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59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925B0-D1ED-10DC-B1FA-D33A21B6BE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365A7B-5848-CB1E-8618-6432BC174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BFE73C-2529-C0E3-E00A-4C9369BBA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E558-EDEE-4C5D-9A39-C6A1BB0083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23520-111B-62E1-F5E6-2C7A8DF11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F930D-0C92-F057-99EC-E4235A87D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71C0-662E-4FF4-8A6E-F59235F0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963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B52F8-A14B-5E36-9C1D-ED96FAF26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87C6A-D697-65C3-F9EF-5DAB4FE4E9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9163C-F7CF-D37A-ACBE-DA3C3631D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E558-EDEE-4C5D-9A39-C6A1BB0083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29447-ECDF-0031-58FA-E8BA7E88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6870E5-70FD-D430-C96E-494F6885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71C0-662E-4FF4-8A6E-F59235F0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82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7D1F26-2F77-E5D6-0081-AB167B4150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2BCA55-11D0-8958-2667-C601F190E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979952-2A47-259E-472D-784654FEA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E558-EDEE-4C5D-9A39-C6A1BB0083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39A87-5825-9721-8006-ABBCA1161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AD4B9-1FB3-3C99-43CC-D87D8A98F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71C0-662E-4FF4-8A6E-F59235F0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17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C90F7-B46A-9A71-5B6E-BBDCC0CD8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26BD5-0B45-2271-56B7-3C5E14BD4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8096E-C794-2949-13BF-F2373F0B4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E558-EDEE-4C5D-9A39-C6A1BB0083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0CF52A-E784-2E5C-C203-5B6A378B5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1C40-5D3D-9BBD-E342-22C26A27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71C0-662E-4FF4-8A6E-F59235F0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17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B7090-4E99-8975-7C8E-BECC7A9C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21FD7-460A-0B2F-42DA-538733B311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7E4461-C47E-5175-3D3C-3B19BE6F8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E558-EDEE-4C5D-9A39-C6A1BB0083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670E4-BD92-AD09-6E84-5B7F992271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662E8-8151-B1ED-06E9-763BB12E4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71C0-662E-4FF4-8A6E-F59235F0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885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F4A91-ED0E-80D3-2FA7-42655F8E4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47FEB-8BBA-BEB4-E4C4-54C9D46DCB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A3625A-2223-F1D8-2320-097046AE7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7C941-43D2-ACCE-37EA-2742E927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E558-EDEE-4C5D-9A39-C6A1BB0083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253904-C9F5-EE6C-0634-03C0E18DE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395C6A-9509-0B2A-B374-C1B00D5BD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71C0-662E-4FF4-8A6E-F59235F0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4AC27-C4F2-A3C4-E795-929B30603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2C287-6ED7-261B-C8C8-F5EA8C8C5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51148-68A2-5585-0D6D-91E10B778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EFB09A-F35E-FFB5-E431-9B9C16C1A5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BE50E-DDA7-F713-690F-7F3F01AE50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FC2D94-74C4-54B8-B145-0276279FD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E558-EDEE-4C5D-9A39-C6A1BB0083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6F4EC-4B2C-283A-13F9-E51E5854B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BB588-5491-867E-3A4F-232FC9A29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71C0-662E-4FF4-8A6E-F59235F0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900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1144-ADEC-4C1E-768D-14A71A27B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1ED10-74B7-CD43-357A-13D32B9AE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E558-EDEE-4C5D-9A39-C6A1BB0083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B306B-D1B9-5D08-2810-99892E212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77D2F9-4E21-D8D9-1479-B8AA33320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71C0-662E-4FF4-8A6E-F59235F0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90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AB2C6A-1122-D28F-6CB9-B2E98269C6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E558-EDEE-4C5D-9A39-C6A1BB0083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64FF65-0ECA-E771-E400-665479FEA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7FF27B-C738-F555-D2E1-7C759A8D1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71C0-662E-4FF4-8A6E-F59235F0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955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AA597-0D76-B9AB-71C8-85EC40EB6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B7455-4784-5089-B715-229766CD8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2D559-F2C3-5AFF-F94C-5B30E4A551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662EDF-8BEC-B935-0D7D-C0EC592F3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E558-EDEE-4C5D-9A39-C6A1BB0083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88B3B-4E74-3AC0-0968-05B0BBF7F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F4D33-9A42-BD6C-9853-4F257D8F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71C0-662E-4FF4-8A6E-F59235F0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86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5F22-9743-3B36-6FAC-05484954D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0B7EAD-520C-48F0-EBFF-7BFBCC2E4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FAE0C0-E268-6A74-1514-2D0BF5D5E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A9E0CD-4044-77AD-4373-BE49CDB67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FE558-EDEE-4C5D-9A39-C6A1BB0083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50504E-B984-5194-5C0F-A19CE31B5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307C6-806B-4E18-5A97-3EDDC1144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E971C0-662E-4FF4-8A6E-F59235F0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5354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E9A04-0A56-4343-3A9A-F4BA9FE7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D1F503-B3C4-DDDF-043C-159A85BE1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A4128-6F15-B263-EDCE-C2ECB9E01D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FE558-EDEE-4C5D-9A39-C6A1BB0083B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4BF6D-1341-580F-5DC0-D64C4EA487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C043B-F0E3-340D-2277-A7533A4BE9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971C0-662E-4FF4-8A6E-F59235F0D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3178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454ECE0-DC20-A171-D07C-11734152A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086100" y="133350"/>
            <a:ext cx="6019800" cy="6591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A13417CB-FF56-982B-8169-89A963EB1F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54" t="64644" r="14135" b="22254"/>
          <a:stretch/>
        </p:blipFill>
        <p:spPr bwMode="auto">
          <a:xfrm rot="5400000">
            <a:off x="4023360" y="4480560"/>
            <a:ext cx="1656080" cy="86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163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5" name="Freeform: Shape 2204">
            <a:extLst>
              <a:ext uri="{FF2B5EF4-FFF2-40B4-BE49-F238E27FC236}">
                <a16:creationId xmlns:a16="http://schemas.microsoft.com/office/drawing/2014/main" id="{C2DDE702-0C2B-1A6E-3ECC-8905D856B9DA}"/>
              </a:ext>
            </a:extLst>
          </p:cNvPr>
          <p:cNvSpPr/>
          <p:nvPr/>
        </p:nvSpPr>
        <p:spPr>
          <a:xfrm>
            <a:off x="3661791" y="1221407"/>
            <a:ext cx="7326692" cy="4661233"/>
          </a:xfrm>
          <a:custGeom>
            <a:avLst/>
            <a:gdLst>
              <a:gd name="connsiteX0" fmla="*/ 148209 w 7326692"/>
              <a:gd name="connsiteY0" fmla="*/ 68913 h 4661233"/>
              <a:gd name="connsiteX1" fmla="*/ 127889 w 7326692"/>
              <a:gd name="connsiteY1" fmla="*/ 1084913 h 4661233"/>
              <a:gd name="connsiteX2" fmla="*/ 97409 w 7326692"/>
              <a:gd name="connsiteY2" fmla="*/ 1785953 h 4661233"/>
              <a:gd name="connsiteX3" fmla="*/ 56769 w 7326692"/>
              <a:gd name="connsiteY3" fmla="*/ 2131393 h 4661233"/>
              <a:gd name="connsiteX4" fmla="*/ 46609 w 7326692"/>
              <a:gd name="connsiteY4" fmla="*/ 2222833 h 4661233"/>
              <a:gd name="connsiteX5" fmla="*/ 26289 w 7326692"/>
              <a:gd name="connsiteY5" fmla="*/ 2334593 h 4661233"/>
              <a:gd name="connsiteX6" fmla="*/ 26289 w 7326692"/>
              <a:gd name="connsiteY6" fmla="*/ 3381073 h 4661233"/>
              <a:gd name="connsiteX7" fmla="*/ 46609 w 7326692"/>
              <a:gd name="connsiteY7" fmla="*/ 3411553 h 4661233"/>
              <a:gd name="connsiteX8" fmla="*/ 513969 w 7326692"/>
              <a:gd name="connsiteY8" fmla="*/ 3706193 h 4661233"/>
              <a:gd name="connsiteX9" fmla="*/ 585089 w 7326692"/>
              <a:gd name="connsiteY9" fmla="*/ 3726513 h 4661233"/>
              <a:gd name="connsiteX10" fmla="*/ 1164209 w 7326692"/>
              <a:gd name="connsiteY10" fmla="*/ 3696033 h 4661233"/>
              <a:gd name="connsiteX11" fmla="*/ 1286129 w 7326692"/>
              <a:gd name="connsiteY11" fmla="*/ 3675713 h 4661233"/>
              <a:gd name="connsiteX12" fmla="*/ 1347089 w 7326692"/>
              <a:gd name="connsiteY12" fmla="*/ 3655393 h 4661233"/>
              <a:gd name="connsiteX13" fmla="*/ 1662049 w 7326692"/>
              <a:gd name="connsiteY13" fmla="*/ 3665553 h 4661233"/>
              <a:gd name="connsiteX14" fmla="*/ 1814449 w 7326692"/>
              <a:gd name="connsiteY14" fmla="*/ 3716353 h 4661233"/>
              <a:gd name="connsiteX15" fmla="*/ 1895729 w 7326692"/>
              <a:gd name="connsiteY15" fmla="*/ 3736673 h 4661233"/>
              <a:gd name="connsiteX16" fmla="*/ 1997329 w 7326692"/>
              <a:gd name="connsiteY16" fmla="*/ 3746833 h 4661233"/>
              <a:gd name="connsiteX17" fmla="*/ 2220849 w 7326692"/>
              <a:gd name="connsiteY17" fmla="*/ 3777313 h 4661233"/>
              <a:gd name="connsiteX18" fmla="*/ 2281809 w 7326692"/>
              <a:gd name="connsiteY18" fmla="*/ 3787473 h 4661233"/>
              <a:gd name="connsiteX19" fmla="*/ 2413889 w 7326692"/>
              <a:gd name="connsiteY19" fmla="*/ 3828113 h 4661233"/>
              <a:gd name="connsiteX20" fmla="*/ 2454529 w 7326692"/>
              <a:gd name="connsiteY20" fmla="*/ 3838273 h 4661233"/>
              <a:gd name="connsiteX21" fmla="*/ 2515489 w 7326692"/>
              <a:gd name="connsiteY21" fmla="*/ 3868753 h 4661233"/>
              <a:gd name="connsiteX22" fmla="*/ 2596769 w 7326692"/>
              <a:gd name="connsiteY22" fmla="*/ 3899233 h 4661233"/>
              <a:gd name="connsiteX23" fmla="*/ 2860929 w 7326692"/>
              <a:gd name="connsiteY23" fmla="*/ 4071953 h 4661233"/>
              <a:gd name="connsiteX24" fmla="*/ 2891409 w 7326692"/>
              <a:gd name="connsiteY24" fmla="*/ 4082113 h 4661233"/>
              <a:gd name="connsiteX25" fmla="*/ 2911729 w 7326692"/>
              <a:gd name="connsiteY25" fmla="*/ 4112593 h 4661233"/>
              <a:gd name="connsiteX26" fmla="*/ 2942209 w 7326692"/>
              <a:gd name="connsiteY26" fmla="*/ 4143073 h 4661233"/>
              <a:gd name="connsiteX27" fmla="*/ 2962529 w 7326692"/>
              <a:gd name="connsiteY27" fmla="*/ 4193873 h 4661233"/>
              <a:gd name="connsiteX28" fmla="*/ 3053969 w 7326692"/>
              <a:gd name="connsiteY28" fmla="*/ 4295473 h 4661233"/>
              <a:gd name="connsiteX29" fmla="*/ 3064129 w 7326692"/>
              <a:gd name="connsiteY29" fmla="*/ 4325953 h 4661233"/>
              <a:gd name="connsiteX30" fmla="*/ 3114929 w 7326692"/>
              <a:gd name="connsiteY30" fmla="*/ 4386913 h 4661233"/>
              <a:gd name="connsiteX31" fmla="*/ 3155569 w 7326692"/>
              <a:gd name="connsiteY31" fmla="*/ 4407233 h 4661233"/>
              <a:gd name="connsiteX32" fmla="*/ 3328289 w 7326692"/>
              <a:gd name="connsiteY32" fmla="*/ 4508833 h 4661233"/>
              <a:gd name="connsiteX33" fmla="*/ 3368929 w 7326692"/>
              <a:gd name="connsiteY33" fmla="*/ 4529153 h 4661233"/>
              <a:gd name="connsiteX34" fmla="*/ 3470529 w 7326692"/>
              <a:gd name="connsiteY34" fmla="*/ 4539313 h 4661233"/>
              <a:gd name="connsiteX35" fmla="*/ 3531489 w 7326692"/>
              <a:gd name="connsiteY35" fmla="*/ 4549473 h 4661233"/>
              <a:gd name="connsiteX36" fmla="*/ 3714369 w 7326692"/>
              <a:gd name="connsiteY36" fmla="*/ 4590113 h 4661233"/>
              <a:gd name="connsiteX37" fmla="*/ 3907409 w 7326692"/>
              <a:gd name="connsiteY37" fmla="*/ 4600273 h 4661233"/>
              <a:gd name="connsiteX38" fmla="*/ 4029329 w 7326692"/>
              <a:gd name="connsiteY38" fmla="*/ 4630753 h 4661233"/>
              <a:gd name="connsiteX39" fmla="*/ 4090289 w 7326692"/>
              <a:gd name="connsiteY39" fmla="*/ 4651073 h 4661233"/>
              <a:gd name="connsiteX40" fmla="*/ 4222369 w 7326692"/>
              <a:gd name="connsiteY40" fmla="*/ 4661233 h 4661233"/>
              <a:gd name="connsiteX41" fmla="*/ 4608449 w 7326692"/>
              <a:gd name="connsiteY41" fmla="*/ 4610433 h 4661233"/>
              <a:gd name="connsiteX42" fmla="*/ 4740529 w 7326692"/>
              <a:gd name="connsiteY42" fmla="*/ 4498673 h 4661233"/>
              <a:gd name="connsiteX43" fmla="*/ 4781169 w 7326692"/>
              <a:gd name="connsiteY43" fmla="*/ 4468193 h 4661233"/>
              <a:gd name="connsiteX44" fmla="*/ 4811649 w 7326692"/>
              <a:gd name="connsiteY44" fmla="*/ 4447873 h 4661233"/>
              <a:gd name="connsiteX45" fmla="*/ 4903089 w 7326692"/>
              <a:gd name="connsiteY45" fmla="*/ 4336113 h 4661233"/>
              <a:gd name="connsiteX46" fmla="*/ 4943729 w 7326692"/>
              <a:gd name="connsiteY46" fmla="*/ 4264993 h 4661233"/>
              <a:gd name="connsiteX47" fmla="*/ 4953889 w 7326692"/>
              <a:gd name="connsiteY47" fmla="*/ 4234513 h 4661233"/>
              <a:gd name="connsiteX48" fmla="*/ 4984369 w 7326692"/>
              <a:gd name="connsiteY48" fmla="*/ 4214193 h 4661233"/>
              <a:gd name="connsiteX49" fmla="*/ 5106289 w 7326692"/>
              <a:gd name="connsiteY49" fmla="*/ 4173553 h 4661233"/>
              <a:gd name="connsiteX50" fmla="*/ 5207889 w 7326692"/>
              <a:gd name="connsiteY50" fmla="*/ 4122753 h 4661233"/>
              <a:gd name="connsiteX51" fmla="*/ 5279009 w 7326692"/>
              <a:gd name="connsiteY51" fmla="*/ 4031313 h 4661233"/>
              <a:gd name="connsiteX52" fmla="*/ 5329809 w 7326692"/>
              <a:gd name="connsiteY52" fmla="*/ 3960193 h 4661233"/>
              <a:gd name="connsiteX53" fmla="*/ 5360289 w 7326692"/>
              <a:gd name="connsiteY53" fmla="*/ 3797633 h 4661233"/>
              <a:gd name="connsiteX54" fmla="*/ 5370449 w 7326692"/>
              <a:gd name="connsiteY54" fmla="*/ 3736673 h 4661233"/>
              <a:gd name="connsiteX55" fmla="*/ 5380609 w 7326692"/>
              <a:gd name="connsiteY55" fmla="*/ 3645233 h 4661233"/>
              <a:gd name="connsiteX56" fmla="*/ 5390769 w 7326692"/>
              <a:gd name="connsiteY56" fmla="*/ 3543633 h 4661233"/>
              <a:gd name="connsiteX57" fmla="*/ 5411089 w 7326692"/>
              <a:gd name="connsiteY57" fmla="*/ 3482673 h 4661233"/>
              <a:gd name="connsiteX58" fmla="*/ 5421249 w 7326692"/>
              <a:gd name="connsiteY58" fmla="*/ 3350593 h 4661233"/>
              <a:gd name="connsiteX59" fmla="*/ 5441569 w 7326692"/>
              <a:gd name="connsiteY59" fmla="*/ 3248993 h 4661233"/>
              <a:gd name="connsiteX60" fmla="*/ 5461889 w 7326692"/>
              <a:gd name="connsiteY60" fmla="*/ 3208353 h 4661233"/>
              <a:gd name="connsiteX61" fmla="*/ 5492369 w 7326692"/>
              <a:gd name="connsiteY61" fmla="*/ 3167713 h 4661233"/>
              <a:gd name="connsiteX62" fmla="*/ 5512689 w 7326692"/>
              <a:gd name="connsiteY62" fmla="*/ 3137233 h 4661233"/>
              <a:gd name="connsiteX63" fmla="*/ 5533009 w 7326692"/>
              <a:gd name="connsiteY63" fmla="*/ 3066113 h 4661233"/>
              <a:gd name="connsiteX64" fmla="*/ 5563489 w 7326692"/>
              <a:gd name="connsiteY64" fmla="*/ 2862913 h 4661233"/>
              <a:gd name="connsiteX65" fmla="*/ 5583809 w 7326692"/>
              <a:gd name="connsiteY65" fmla="*/ 2761313 h 4661233"/>
              <a:gd name="connsiteX66" fmla="*/ 5593969 w 7326692"/>
              <a:gd name="connsiteY66" fmla="*/ 2649553 h 4661233"/>
              <a:gd name="connsiteX67" fmla="*/ 5614289 w 7326692"/>
              <a:gd name="connsiteY67" fmla="*/ 2547953 h 4661233"/>
              <a:gd name="connsiteX68" fmla="*/ 5624449 w 7326692"/>
              <a:gd name="connsiteY68" fmla="*/ 2476833 h 4661233"/>
              <a:gd name="connsiteX69" fmla="*/ 5644769 w 7326692"/>
              <a:gd name="connsiteY69" fmla="*/ 2405713 h 4661233"/>
              <a:gd name="connsiteX70" fmla="*/ 5654929 w 7326692"/>
              <a:gd name="connsiteY70" fmla="*/ 2354913 h 4661233"/>
              <a:gd name="connsiteX71" fmla="*/ 5644769 w 7326692"/>
              <a:gd name="connsiteY71" fmla="*/ 2324433 h 4661233"/>
              <a:gd name="connsiteX72" fmla="*/ 5624449 w 7326692"/>
              <a:gd name="connsiteY72" fmla="*/ 2161873 h 4661233"/>
              <a:gd name="connsiteX73" fmla="*/ 5593969 w 7326692"/>
              <a:gd name="connsiteY73" fmla="*/ 2100913 h 4661233"/>
              <a:gd name="connsiteX74" fmla="*/ 5553329 w 7326692"/>
              <a:gd name="connsiteY74" fmla="*/ 2029793 h 4661233"/>
              <a:gd name="connsiteX75" fmla="*/ 5482209 w 7326692"/>
              <a:gd name="connsiteY75" fmla="*/ 1928193 h 4661233"/>
              <a:gd name="connsiteX76" fmla="*/ 5654929 w 7326692"/>
              <a:gd name="connsiteY76" fmla="*/ 1877393 h 4661233"/>
              <a:gd name="connsiteX77" fmla="*/ 5685409 w 7326692"/>
              <a:gd name="connsiteY77" fmla="*/ 1836753 h 4661233"/>
              <a:gd name="connsiteX78" fmla="*/ 5726049 w 7326692"/>
              <a:gd name="connsiteY78" fmla="*/ 1897713 h 4661233"/>
              <a:gd name="connsiteX79" fmla="*/ 5868289 w 7326692"/>
              <a:gd name="connsiteY79" fmla="*/ 1816433 h 4661233"/>
              <a:gd name="connsiteX80" fmla="*/ 6051169 w 7326692"/>
              <a:gd name="connsiteY80" fmla="*/ 1785953 h 4661233"/>
              <a:gd name="connsiteX81" fmla="*/ 6234049 w 7326692"/>
              <a:gd name="connsiteY81" fmla="*/ 1796113 h 4661233"/>
              <a:gd name="connsiteX82" fmla="*/ 6274689 w 7326692"/>
              <a:gd name="connsiteY82" fmla="*/ 1806273 h 4661233"/>
              <a:gd name="connsiteX83" fmla="*/ 6549009 w 7326692"/>
              <a:gd name="connsiteY83" fmla="*/ 1846913 h 4661233"/>
              <a:gd name="connsiteX84" fmla="*/ 6853809 w 7326692"/>
              <a:gd name="connsiteY84" fmla="*/ 1928193 h 4661233"/>
              <a:gd name="connsiteX85" fmla="*/ 7026529 w 7326692"/>
              <a:gd name="connsiteY85" fmla="*/ 1897713 h 4661233"/>
              <a:gd name="connsiteX86" fmla="*/ 7290689 w 7326692"/>
              <a:gd name="connsiteY86" fmla="*/ 1623393 h 4661233"/>
              <a:gd name="connsiteX87" fmla="*/ 7290689 w 7326692"/>
              <a:gd name="connsiteY87" fmla="*/ 1186513 h 4661233"/>
              <a:gd name="connsiteX88" fmla="*/ 7239889 w 7326692"/>
              <a:gd name="connsiteY88" fmla="*/ 1084913 h 4661233"/>
              <a:gd name="connsiteX89" fmla="*/ 7158609 w 7326692"/>
              <a:gd name="connsiteY89" fmla="*/ 871553 h 4661233"/>
              <a:gd name="connsiteX90" fmla="*/ 7107809 w 7326692"/>
              <a:gd name="connsiteY90" fmla="*/ 749633 h 4661233"/>
              <a:gd name="connsiteX91" fmla="*/ 6945249 w 7326692"/>
              <a:gd name="connsiteY91" fmla="*/ 312753 h 4661233"/>
              <a:gd name="connsiteX92" fmla="*/ 6904609 w 7326692"/>
              <a:gd name="connsiteY92" fmla="*/ 251793 h 4661233"/>
              <a:gd name="connsiteX93" fmla="*/ 6477889 w 7326692"/>
              <a:gd name="connsiteY93" fmla="*/ 140033 h 4661233"/>
              <a:gd name="connsiteX94" fmla="*/ 5685409 w 7326692"/>
              <a:gd name="connsiteY94" fmla="*/ 28273 h 4661233"/>
              <a:gd name="connsiteX95" fmla="*/ 4425569 w 7326692"/>
              <a:gd name="connsiteY95" fmla="*/ 79073 h 4661233"/>
              <a:gd name="connsiteX96" fmla="*/ 3348609 w 7326692"/>
              <a:gd name="connsiteY96" fmla="*/ 150193 h 4661233"/>
              <a:gd name="connsiteX97" fmla="*/ 940689 w 7326692"/>
              <a:gd name="connsiteY97" fmla="*/ 140033 h 4661233"/>
              <a:gd name="connsiteX98" fmla="*/ 310769 w 7326692"/>
              <a:gd name="connsiteY98" fmla="*/ 109553 h 4661233"/>
              <a:gd name="connsiteX99" fmla="*/ 259969 w 7326692"/>
              <a:gd name="connsiteY99" fmla="*/ 99393 h 4661233"/>
              <a:gd name="connsiteX100" fmla="*/ 148209 w 7326692"/>
              <a:gd name="connsiteY100" fmla="*/ 68913 h 4661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7326692" h="4661233">
                <a:moveTo>
                  <a:pt x="148209" y="68913"/>
                </a:moveTo>
                <a:cubicBezTo>
                  <a:pt x="126196" y="233166"/>
                  <a:pt x="148542" y="506621"/>
                  <a:pt x="127889" y="1084913"/>
                </a:cubicBezTo>
                <a:cubicBezTo>
                  <a:pt x="122897" y="1224685"/>
                  <a:pt x="110479" y="1674854"/>
                  <a:pt x="97409" y="1785953"/>
                </a:cubicBezTo>
                <a:cubicBezTo>
                  <a:pt x="83862" y="1901100"/>
                  <a:pt x="70160" y="2016228"/>
                  <a:pt x="56769" y="2131393"/>
                </a:cubicBezTo>
                <a:cubicBezTo>
                  <a:pt x="53227" y="2161855"/>
                  <a:pt x="52095" y="2192660"/>
                  <a:pt x="46609" y="2222833"/>
                </a:cubicBezTo>
                <a:lnTo>
                  <a:pt x="26289" y="2334593"/>
                </a:lnTo>
                <a:cubicBezTo>
                  <a:pt x="-8608" y="2805702"/>
                  <a:pt x="-8920" y="2685694"/>
                  <a:pt x="26289" y="3381073"/>
                </a:cubicBezTo>
                <a:cubicBezTo>
                  <a:pt x="26906" y="3393268"/>
                  <a:pt x="37509" y="3403411"/>
                  <a:pt x="46609" y="3411553"/>
                </a:cubicBezTo>
                <a:cubicBezTo>
                  <a:pt x="235253" y="3580340"/>
                  <a:pt x="256017" y="3584382"/>
                  <a:pt x="513969" y="3706193"/>
                </a:cubicBezTo>
                <a:cubicBezTo>
                  <a:pt x="536264" y="3716721"/>
                  <a:pt x="561382" y="3719740"/>
                  <a:pt x="585089" y="3726513"/>
                </a:cubicBezTo>
                <a:cubicBezTo>
                  <a:pt x="967591" y="3699191"/>
                  <a:pt x="774557" y="3709469"/>
                  <a:pt x="1164209" y="3696033"/>
                </a:cubicBezTo>
                <a:cubicBezTo>
                  <a:pt x="1204849" y="3689260"/>
                  <a:pt x="1247043" y="3688742"/>
                  <a:pt x="1286129" y="3675713"/>
                </a:cubicBezTo>
                <a:lnTo>
                  <a:pt x="1347089" y="3655393"/>
                </a:lnTo>
                <a:cubicBezTo>
                  <a:pt x="1452076" y="3658780"/>
                  <a:pt x="1557890" y="3651967"/>
                  <a:pt x="1662049" y="3665553"/>
                </a:cubicBezTo>
                <a:cubicBezTo>
                  <a:pt x="1715147" y="3672479"/>
                  <a:pt x="1763221" y="3700762"/>
                  <a:pt x="1814449" y="3716353"/>
                </a:cubicBezTo>
                <a:cubicBezTo>
                  <a:pt x="1841166" y="3724484"/>
                  <a:pt x="1868182" y="3732082"/>
                  <a:pt x="1895729" y="3736673"/>
                </a:cubicBezTo>
                <a:cubicBezTo>
                  <a:pt x="1929301" y="3742268"/>
                  <a:pt x="1963556" y="3742611"/>
                  <a:pt x="1997329" y="3746833"/>
                </a:cubicBezTo>
                <a:cubicBezTo>
                  <a:pt x="2071945" y="3756160"/>
                  <a:pt x="2146676" y="3764951"/>
                  <a:pt x="2220849" y="3777313"/>
                </a:cubicBezTo>
                <a:cubicBezTo>
                  <a:pt x="2241169" y="3780700"/>
                  <a:pt x="2261736" y="3782841"/>
                  <a:pt x="2281809" y="3787473"/>
                </a:cubicBezTo>
                <a:cubicBezTo>
                  <a:pt x="2532223" y="3845261"/>
                  <a:pt x="2191670" y="3772558"/>
                  <a:pt x="2413889" y="3828113"/>
                </a:cubicBezTo>
                <a:cubicBezTo>
                  <a:pt x="2427436" y="3831500"/>
                  <a:pt x="2441564" y="3833087"/>
                  <a:pt x="2454529" y="3838273"/>
                </a:cubicBezTo>
                <a:cubicBezTo>
                  <a:pt x="2475623" y="3846710"/>
                  <a:pt x="2494729" y="3859526"/>
                  <a:pt x="2515489" y="3868753"/>
                </a:cubicBezTo>
                <a:cubicBezTo>
                  <a:pt x="2549944" y="3884066"/>
                  <a:pt x="2558721" y="3875981"/>
                  <a:pt x="2596769" y="3899233"/>
                </a:cubicBezTo>
                <a:cubicBezTo>
                  <a:pt x="2635500" y="3922902"/>
                  <a:pt x="2814396" y="4056442"/>
                  <a:pt x="2860929" y="4071953"/>
                </a:cubicBezTo>
                <a:lnTo>
                  <a:pt x="2891409" y="4082113"/>
                </a:lnTo>
                <a:cubicBezTo>
                  <a:pt x="2898182" y="4092273"/>
                  <a:pt x="2903912" y="4103212"/>
                  <a:pt x="2911729" y="4112593"/>
                </a:cubicBezTo>
                <a:cubicBezTo>
                  <a:pt x="2920927" y="4123631"/>
                  <a:pt x="2934594" y="4130889"/>
                  <a:pt x="2942209" y="4143073"/>
                </a:cubicBezTo>
                <a:cubicBezTo>
                  <a:pt x="2951875" y="4158539"/>
                  <a:pt x="2953796" y="4177862"/>
                  <a:pt x="2962529" y="4193873"/>
                </a:cubicBezTo>
                <a:cubicBezTo>
                  <a:pt x="2998208" y="4259284"/>
                  <a:pt x="2999185" y="4251646"/>
                  <a:pt x="3053969" y="4295473"/>
                </a:cubicBezTo>
                <a:cubicBezTo>
                  <a:pt x="3057356" y="4305633"/>
                  <a:pt x="3059340" y="4316374"/>
                  <a:pt x="3064129" y="4325953"/>
                </a:cubicBezTo>
                <a:cubicBezTo>
                  <a:pt x="3074031" y="4345756"/>
                  <a:pt x="3097452" y="4374430"/>
                  <a:pt x="3114929" y="4386913"/>
                </a:cubicBezTo>
                <a:cubicBezTo>
                  <a:pt x="3127254" y="4395716"/>
                  <a:pt x="3142726" y="4399206"/>
                  <a:pt x="3155569" y="4407233"/>
                </a:cubicBezTo>
                <a:cubicBezTo>
                  <a:pt x="3387686" y="4552306"/>
                  <a:pt x="3196658" y="4450331"/>
                  <a:pt x="3328289" y="4508833"/>
                </a:cubicBezTo>
                <a:cubicBezTo>
                  <a:pt x="3342129" y="4514984"/>
                  <a:pt x="3354120" y="4525980"/>
                  <a:pt x="3368929" y="4529153"/>
                </a:cubicBezTo>
                <a:cubicBezTo>
                  <a:pt x="3402209" y="4536284"/>
                  <a:pt x="3436756" y="4535091"/>
                  <a:pt x="3470529" y="4539313"/>
                </a:cubicBezTo>
                <a:cubicBezTo>
                  <a:pt x="3490970" y="4541868"/>
                  <a:pt x="3511322" y="4545271"/>
                  <a:pt x="3531489" y="4549473"/>
                </a:cubicBezTo>
                <a:cubicBezTo>
                  <a:pt x="3592623" y="4562209"/>
                  <a:pt x="3652484" y="4581750"/>
                  <a:pt x="3714369" y="4590113"/>
                </a:cubicBezTo>
                <a:cubicBezTo>
                  <a:pt x="3778224" y="4598742"/>
                  <a:pt x="3843062" y="4596886"/>
                  <a:pt x="3907409" y="4600273"/>
                </a:cubicBezTo>
                <a:cubicBezTo>
                  <a:pt x="4073263" y="4655558"/>
                  <a:pt x="3865154" y="4589709"/>
                  <a:pt x="4029329" y="4630753"/>
                </a:cubicBezTo>
                <a:cubicBezTo>
                  <a:pt x="4050109" y="4635948"/>
                  <a:pt x="4069132" y="4647732"/>
                  <a:pt x="4090289" y="4651073"/>
                </a:cubicBezTo>
                <a:cubicBezTo>
                  <a:pt x="4133905" y="4657960"/>
                  <a:pt x="4178342" y="4657846"/>
                  <a:pt x="4222369" y="4661233"/>
                </a:cubicBezTo>
                <a:cubicBezTo>
                  <a:pt x="4351062" y="4644300"/>
                  <a:pt x="4482062" y="4640013"/>
                  <a:pt x="4608449" y="4610433"/>
                </a:cubicBezTo>
                <a:cubicBezTo>
                  <a:pt x="4691119" y="4591085"/>
                  <a:pt x="4692877" y="4546325"/>
                  <a:pt x="4740529" y="4498673"/>
                </a:cubicBezTo>
                <a:cubicBezTo>
                  <a:pt x="4752503" y="4486699"/>
                  <a:pt x="4767390" y="4478035"/>
                  <a:pt x="4781169" y="4468193"/>
                </a:cubicBezTo>
                <a:cubicBezTo>
                  <a:pt x="4791105" y="4461096"/>
                  <a:pt x="4803480" y="4456949"/>
                  <a:pt x="4811649" y="4447873"/>
                </a:cubicBezTo>
                <a:cubicBezTo>
                  <a:pt x="5020392" y="4215936"/>
                  <a:pt x="4789620" y="4449582"/>
                  <a:pt x="4903089" y="4336113"/>
                </a:cubicBezTo>
                <a:cubicBezTo>
                  <a:pt x="4924577" y="4250160"/>
                  <a:pt x="4895305" y="4337630"/>
                  <a:pt x="4943729" y="4264993"/>
                </a:cubicBezTo>
                <a:cubicBezTo>
                  <a:pt x="4949670" y="4256082"/>
                  <a:pt x="4947199" y="4242876"/>
                  <a:pt x="4953889" y="4234513"/>
                </a:cubicBezTo>
                <a:cubicBezTo>
                  <a:pt x="4961517" y="4224978"/>
                  <a:pt x="4973767" y="4220251"/>
                  <a:pt x="4984369" y="4214193"/>
                </a:cubicBezTo>
                <a:cubicBezTo>
                  <a:pt x="5043602" y="4180346"/>
                  <a:pt x="5022091" y="4199460"/>
                  <a:pt x="5106289" y="4173553"/>
                </a:cubicBezTo>
                <a:cubicBezTo>
                  <a:pt x="5140187" y="4163123"/>
                  <a:pt x="5179604" y="4143967"/>
                  <a:pt x="5207889" y="4122753"/>
                </a:cubicBezTo>
                <a:cubicBezTo>
                  <a:pt x="5239721" y="4098879"/>
                  <a:pt x="5257451" y="4063650"/>
                  <a:pt x="5279009" y="4031313"/>
                </a:cubicBezTo>
                <a:cubicBezTo>
                  <a:pt x="5308722" y="3986744"/>
                  <a:pt x="5292003" y="4010602"/>
                  <a:pt x="5329809" y="3960193"/>
                </a:cubicBezTo>
                <a:cubicBezTo>
                  <a:pt x="5363986" y="3857662"/>
                  <a:pt x="5343081" y="3935295"/>
                  <a:pt x="5360289" y="3797633"/>
                </a:cubicBezTo>
                <a:cubicBezTo>
                  <a:pt x="5362844" y="3777192"/>
                  <a:pt x="5367726" y="3757093"/>
                  <a:pt x="5370449" y="3736673"/>
                </a:cubicBezTo>
                <a:cubicBezTo>
                  <a:pt x="5374502" y="3706274"/>
                  <a:pt x="5377399" y="3675732"/>
                  <a:pt x="5380609" y="3645233"/>
                </a:cubicBezTo>
                <a:cubicBezTo>
                  <a:pt x="5384172" y="3611384"/>
                  <a:pt x="5384497" y="3577086"/>
                  <a:pt x="5390769" y="3543633"/>
                </a:cubicBezTo>
                <a:cubicBezTo>
                  <a:pt x="5394716" y="3522581"/>
                  <a:pt x="5404316" y="3502993"/>
                  <a:pt x="5411089" y="3482673"/>
                </a:cubicBezTo>
                <a:cubicBezTo>
                  <a:pt x="5414476" y="3438646"/>
                  <a:pt x="5416855" y="3394531"/>
                  <a:pt x="5421249" y="3350593"/>
                </a:cubicBezTo>
                <a:cubicBezTo>
                  <a:pt x="5424907" y="3314010"/>
                  <a:pt x="5427421" y="3282005"/>
                  <a:pt x="5441569" y="3248993"/>
                </a:cubicBezTo>
                <a:cubicBezTo>
                  <a:pt x="5447535" y="3235072"/>
                  <a:pt x="5453862" y="3221196"/>
                  <a:pt x="5461889" y="3208353"/>
                </a:cubicBezTo>
                <a:cubicBezTo>
                  <a:pt x="5470864" y="3193994"/>
                  <a:pt x="5482527" y="3181492"/>
                  <a:pt x="5492369" y="3167713"/>
                </a:cubicBezTo>
                <a:cubicBezTo>
                  <a:pt x="5499466" y="3157777"/>
                  <a:pt x="5505916" y="3147393"/>
                  <a:pt x="5512689" y="3137233"/>
                </a:cubicBezTo>
                <a:cubicBezTo>
                  <a:pt x="5519462" y="3113526"/>
                  <a:pt x="5528520" y="3090356"/>
                  <a:pt x="5533009" y="3066113"/>
                </a:cubicBezTo>
                <a:cubicBezTo>
                  <a:pt x="5545480" y="2998767"/>
                  <a:pt x="5550057" y="2930074"/>
                  <a:pt x="5563489" y="2862913"/>
                </a:cubicBezTo>
                <a:lnTo>
                  <a:pt x="5583809" y="2761313"/>
                </a:lnTo>
                <a:cubicBezTo>
                  <a:pt x="5587196" y="2724060"/>
                  <a:pt x="5588679" y="2686584"/>
                  <a:pt x="5593969" y="2649553"/>
                </a:cubicBezTo>
                <a:cubicBezTo>
                  <a:pt x="5598853" y="2615363"/>
                  <a:pt x="5608287" y="2581965"/>
                  <a:pt x="5614289" y="2547953"/>
                </a:cubicBezTo>
                <a:cubicBezTo>
                  <a:pt x="5618451" y="2524370"/>
                  <a:pt x="5620165" y="2500394"/>
                  <a:pt x="5624449" y="2476833"/>
                </a:cubicBezTo>
                <a:cubicBezTo>
                  <a:pt x="5637119" y="2407150"/>
                  <a:pt x="5630261" y="2463746"/>
                  <a:pt x="5644769" y="2405713"/>
                </a:cubicBezTo>
                <a:cubicBezTo>
                  <a:pt x="5648957" y="2388960"/>
                  <a:pt x="5651542" y="2371846"/>
                  <a:pt x="5654929" y="2354913"/>
                </a:cubicBezTo>
                <a:cubicBezTo>
                  <a:pt x="5651542" y="2344753"/>
                  <a:pt x="5646439" y="2335012"/>
                  <a:pt x="5644769" y="2324433"/>
                </a:cubicBezTo>
                <a:cubicBezTo>
                  <a:pt x="5636252" y="2270493"/>
                  <a:pt x="5641718" y="2213679"/>
                  <a:pt x="5624449" y="2161873"/>
                </a:cubicBezTo>
                <a:cubicBezTo>
                  <a:pt x="5607549" y="2111172"/>
                  <a:pt x="5623512" y="2150152"/>
                  <a:pt x="5593969" y="2100913"/>
                </a:cubicBezTo>
                <a:cubicBezTo>
                  <a:pt x="5579921" y="2077500"/>
                  <a:pt x="5567639" y="2053047"/>
                  <a:pt x="5553329" y="2029793"/>
                </a:cubicBezTo>
                <a:cubicBezTo>
                  <a:pt x="5524739" y="1983334"/>
                  <a:pt x="5512474" y="1968547"/>
                  <a:pt x="5482209" y="1928193"/>
                </a:cubicBezTo>
                <a:cubicBezTo>
                  <a:pt x="5557498" y="1918782"/>
                  <a:pt x="5586288" y="1923154"/>
                  <a:pt x="5654929" y="1877393"/>
                </a:cubicBezTo>
                <a:cubicBezTo>
                  <a:pt x="5669018" y="1868000"/>
                  <a:pt x="5675249" y="1850300"/>
                  <a:pt x="5685409" y="1836753"/>
                </a:cubicBezTo>
                <a:cubicBezTo>
                  <a:pt x="5698956" y="1857073"/>
                  <a:pt x="5701777" y="1900410"/>
                  <a:pt x="5726049" y="1897713"/>
                </a:cubicBezTo>
                <a:cubicBezTo>
                  <a:pt x="5780323" y="1891683"/>
                  <a:pt x="5817881" y="1837436"/>
                  <a:pt x="5868289" y="1816433"/>
                </a:cubicBezTo>
                <a:cubicBezTo>
                  <a:pt x="5901299" y="1802679"/>
                  <a:pt x="6011010" y="1790973"/>
                  <a:pt x="6051169" y="1785953"/>
                </a:cubicBezTo>
                <a:cubicBezTo>
                  <a:pt x="6112129" y="1789340"/>
                  <a:pt x="6173246" y="1790585"/>
                  <a:pt x="6234049" y="1796113"/>
                </a:cubicBezTo>
                <a:cubicBezTo>
                  <a:pt x="6247955" y="1797377"/>
                  <a:pt x="6260904" y="1804050"/>
                  <a:pt x="6274689" y="1806273"/>
                </a:cubicBezTo>
                <a:cubicBezTo>
                  <a:pt x="6365948" y="1820992"/>
                  <a:pt x="6458554" y="1827870"/>
                  <a:pt x="6549009" y="1846913"/>
                </a:cubicBezTo>
                <a:cubicBezTo>
                  <a:pt x="6651904" y="1868575"/>
                  <a:pt x="6752209" y="1901100"/>
                  <a:pt x="6853809" y="1928193"/>
                </a:cubicBezTo>
                <a:cubicBezTo>
                  <a:pt x="6911382" y="1918033"/>
                  <a:pt x="6973306" y="1921905"/>
                  <a:pt x="7026529" y="1897713"/>
                </a:cubicBezTo>
                <a:cubicBezTo>
                  <a:pt x="7178188" y="1828777"/>
                  <a:pt x="7205370" y="1751371"/>
                  <a:pt x="7290689" y="1623393"/>
                </a:cubicBezTo>
                <a:cubicBezTo>
                  <a:pt x="7333110" y="1425429"/>
                  <a:pt x="7343971" y="1446262"/>
                  <a:pt x="7290689" y="1186513"/>
                </a:cubicBezTo>
                <a:cubicBezTo>
                  <a:pt x="7283080" y="1149421"/>
                  <a:pt x="7254532" y="1119831"/>
                  <a:pt x="7239889" y="1084913"/>
                </a:cubicBezTo>
                <a:cubicBezTo>
                  <a:pt x="7210457" y="1014729"/>
                  <a:pt x="7187880" y="941805"/>
                  <a:pt x="7158609" y="871553"/>
                </a:cubicBezTo>
                <a:cubicBezTo>
                  <a:pt x="7141676" y="830913"/>
                  <a:pt x="7123513" y="790764"/>
                  <a:pt x="7107809" y="749633"/>
                </a:cubicBezTo>
                <a:cubicBezTo>
                  <a:pt x="7052384" y="604473"/>
                  <a:pt x="7031439" y="442038"/>
                  <a:pt x="6945249" y="312753"/>
                </a:cubicBezTo>
                <a:cubicBezTo>
                  <a:pt x="6931702" y="292433"/>
                  <a:pt x="6922680" y="268221"/>
                  <a:pt x="6904609" y="251793"/>
                </a:cubicBezTo>
                <a:cubicBezTo>
                  <a:pt x="6812474" y="168034"/>
                  <a:pt x="6488648" y="141888"/>
                  <a:pt x="6477889" y="140033"/>
                </a:cubicBezTo>
                <a:cubicBezTo>
                  <a:pt x="6062496" y="68414"/>
                  <a:pt x="6026814" y="67666"/>
                  <a:pt x="5685409" y="28273"/>
                </a:cubicBezTo>
                <a:cubicBezTo>
                  <a:pt x="5661201" y="29089"/>
                  <a:pt x="4689101" y="54800"/>
                  <a:pt x="4425569" y="79073"/>
                </a:cubicBezTo>
                <a:cubicBezTo>
                  <a:pt x="3481315" y="166044"/>
                  <a:pt x="4635450" y="110598"/>
                  <a:pt x="3348609" y="150193"/>
                </a:cubicBezTo>
                <a:lnTo>
                  <a:pt x="940689" y="140033"/>
                </a:lnTo>
                <a:cubicBezTo>
                  <a:pt x="730489" y="137221"/>
                  <a:pt x="310769" y="109553"/>
                  <a:pt x="310769" y="109553"/>
                </a:cubicBezTo>
                <a:cubicBezTo>
                  <a:pt x="293836" y="106166"/>
                  <a:pt x="277086" y="101675"/>
                  <a:pt x="259969" y="99393"/>
                </a:cubicBezTo>
                <a:cubicBezTo>
                  <a:pt x="140912" y="83519"/>
                  <a:pt x="170222" y="-95340"/>
                  <a:pt x="148209" y="68913"/>
                </a:cubicBezTo>
                <a:close/>
              </a:path>
            </a:pathLst>
          </a:custGeom>
          <a:solidFill>
            <a:schemeClr val="bg2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08" name="Rectangle: Rounded Corners 2107">
            <a:extLst>
              <a:ext uri="{FF2B5EF4-FFF2-40B4-BE49-F238E27FC236}">
                <a16:creationId xmlns:a16="http://schemas.microsoft.com/office/drawing/2014/main" id="{317A9C68-61F4-FBDA-5B78-F58A0F75A005}"/>
              </a:ext>
            </a:extLst>
          </p:cNvPr>
          <p:cNvSpPr/>
          <p:nvPr/>
        </p:nvSpPr>
        <p:spPr>
          <a:xfrm>
            <a:off x="2840604" y="5892579"/>
            <a:ext cx="1461767" cy="821540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(teensy </a:t>
            </a:r>
            <a:r>
              <a:rPr lang="en-US" sz="1200" dirty="0" err="1"/>
              <a:t>x.x</a:t>
            </a:r>
            <a:r>
              <a:rPr lang="en-US" sz="1200" dirty="0"/>
              <a:t>)</a:t>
            </a:r>
          </a:p>
          <a:p>
            <a:pPr algn="ctr"/>
            <a:r>
              <a:rPr lang="en-US" sz="1200" dirty="0"/>
              <a:t>Olfactometer</a:t>
            </a:r>
          </a:p>
        </p:txBody>
      </p:sp>
      <p:sp>
        <p:nvSpPr>
          <p:cNvPr id="2154" name="Rectangle: Rounded Corners 2153">
            <a:extLst>
              <a:ext uri="{FF2B5EF4-FFF2-40B4-BE49-F238E27FC236}">
                <a16:creationId xmlns:a16="http://schemas.microsoft.com/office/drawing/2014/main" id="{729A4BF4-9191-26CF-D497-E7984EDEA05A}"/>
              </a:ext>
            </a:extLst>
          </p:cNvPr>
          <p:cNvSpPr/>
          <p:nvPr/>
        </p:nvSpPr>
        <p:spPr>
          <a:xfrm>
            <a:off x="692286" y="878240"/>
            <a:ext cx="2728626" cy="3208242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116" name="Straight Connector 2115">
            <a:extLst>
              <a:ext uri="{FF2B5EF4-FFF2-40B4-BE49-F238E27FC236}">
                <a16:creationId xmlns:a16="http://schemas.microsoft.com/office/drawing/2014/main" id="{FEE8CC30-264A-A77A-BFA4-D5320CAC2046}"/>
              </a:ext>
            </a:extLst>
          </p:cNvPr>
          <p:cNvCxnSpPr/>
          <p:nvPr/>
        </p:nvCxnSpPr>
        <p:spPr>
          <a:xfrm>
            <a:off x="5154850" y="5892578"/>
            <a:ext cx="0" cy="45740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5" name="Straight Connector 2114">
            <a:extLst>
              <a:ext uri="{FF2B5EF4-FFF2-40B4-BE49-F238E27FC236}">
                <a16:creationId xmlns:a16="http://schemas.microsoft.com/office/drawing/2014/main" id="{F02FA3DD-5774-9410-423D-552870B24B17}"/>
              </a:ext>
            </a:extLst>
          </p:cNvPr>
          <p:cNvCxnSpPr/>
          <p:nvPr/>
        </p:nvCxnSpPr>
        <p:spPr>
          <a:xfrm>
            <a:off x="5028297" y="5892578"/>
            <a:ext cx="0" cy="457404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8" name="Straight Connector 2057">
            <a:extLst>
              <a:ext uri="{FF2B5EF4-FFF2-40B4-BE49-F238E27FC236}">
                <a16:creationId xmlns:a16="http://schemas.microsoft.com/office/drawing/2014/main" id="{092DB144-9A43-210D-8E1B-373EA13E13E8}"/>
              </a:ext>
            </a:extLst>
          </p:cNvPr>
          <p:cNvCxnSpPr>
            <a:cxnSpLocks/>
          </p:cNvCxnSpPr>
          <p:nvPr/>
        </p:nvCxnSpPr>
        <p:spPr>
          <a:xfrm flipH="1">
            <a:off x="1105886" y="2096393"/>
            <a:ext cx="71278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C840F9C6-6094-847C-3C0B-DD633378C6CD}"/>
              </a:ext>
            </a:extLst>
          </p:cNvPr>
          <p:cNvCxnSpPr>
            <a:cxnSpLocks/>
          </p:cNvCxnSpPr>
          <p:nvPr/>
        </p:nvCxnSpPr>
        <p:spPr>
          <a:xfrm flipH="1">
            <a:off x="1105886" y="2329985"/>
            <a:ext cx="71278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0" name="Straight Connector 2059">
            <a:extLst>
              <a:ext uri="{FF2B5EF4-FFF2-40B4-BE49-F238E27FC236}">
                <a16:creationId xmlns:a16="http://schemas.microsoft.com/office/drawing/2014/main" id="{438BA705-CA10-CF8B-27CF-D3EEAD4535C6}"/>
              </a:ext>
            </a:extLst>
          </p:cNvPr>
          <p:cNvCxnSpPr>
            <a:cxnSpLocks/>
          </p:cNvCxnSpPr>
          <p:nvPr/>
        </p:nvCxnSpPr>
        <p:spPr>
          <a:xfrm flipH="1">
            <a:off x="1105886" y="2574972"/>
            <a:ext cx="71278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65F90D20-5FF7-1BE3-4623-3EB070A0561D}"/>
              </a:ext>
            </a:extLst>
          </p:cNvPr>
          <p:cNvCxnSpPr>
            <a:cxnSpLocks/>
          </p:cNvCxnSpPr>
          <p:nvPr/>
        </p:nvCxnSpPr>
        <p:spPr>
          <a:xfrm flipH="1">
            <a:off x="1105886" y="2791471"/>
            <a:ext cx="71278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2" name="Straight Connector 2061">
            <a:extLst>
              <a:ext uri="{FF2B5EF4-FFF2-40B4-BE49-F238E27FC236}">
                <a16:creationId xmlns:a16="http://schemas.microsoft.com/office/drawing/2014/main" id="{C4B58E6B-FEE2-14EE-5672-D8F15F1361A7}"/>
              </a:ext>
            </a:extLst>
          </p:cNvPr>
          <p:cNvCxnSpPr>
            <a:cxnSpLocks/>
          </p:cNvCxnSpPr>
          <p:nvPr/>
        </p:nvCxnSpPr>
        <p:spPr>
          <a:xfrm flipH="1">
            <a:off x="1105886" y="3025062"/>
            <a:ext cx="71278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953ECD4A-79F7-1FC3-AC9E-7C6820696310}"/>
              </a:ext>
            </a:extLst>
          </p:cNvPr>
          <p:cNvCxnSpPr>
            <a:cxnSpLocks/>
          </p:cNvCxnSpPr>
          <p:nvPr/>
        </p:nvCxnSpPr>
        <p:spPr>
          <a:xfrm flipH="1">
            <a:off x="1105886" y="1879893"/>
            <a:ext cx="712787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3C21F4D-5F74-453E-061A-95180ED1D607}"/>
              </a:ext>
            </a:extLst>
          </p:cNvPr>
          <p:cNvCxnSpPr/>
          <p:nvPr/>
        </p:nvCxnSpPr>
        <p:spPr>
          <a:xfrm flipH="1">
            <a:off x="3948631" y="2096393"/>
            <a:ext cx="255148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CF952-D5BA-3140-3AED-FF0412267A18}"/>
              </a:ext>
            </a:extLst>
          </p:cNvPr>
          <p:cNvCxnSpPr/>
          <p:nvPr/>
        </p:nvCxnSpPr>
        <p:spPr>
          <a:xfrm flipH="1">
            <a:off x="3948631" y="2329985"/>
            <a:ext cx="255148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E42DE7-7E31-DB7F-2BF1-FE5D11D24EF6}"/>
              </a:ext>
            </a:extLst>
          </p:cNvPr>
          <p:cNvCxnSpPr/>
          <p:nvPr/>
        </p:nvCxnSpPr>
        <p:spPr>
          <a:xfrm flipH="1">
            <a:off x="3948631" y="2574972"/>
            <a:ext cx="255148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75ABFB5-09A6-F9E9-ECEB-B870918FE0D0}"/>
              </a:ext>
            </a:extLst>
          </p:cNvPr>
          <p:cNvCxnSpPr/>
          <p:nvPr/>
        </p:nvCxnSpPr>
        <p:spPr>
          <a:xfrm flipH="1">
            <a:off x="3948631" y="2791471"/>
            <a:ext cx="255148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E8F1EB1-0865-9A67-FBBF-083BF67ADA35}"/>
              </a:ext>
            </a:extLst>
          </p:cNvPr>
          <p:cNvCxnSpPr/>
          <p:nvPr/>
        </p:nvCxnSpPr>
        <p:spPr>
          <a:xfrm flipH="1">
            <a:off x="3948631" y="3025062"/>
            <a:ext cx="255148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8C6A96-BB33-1011-D75D-F1B539368BEE}"/>
              </a:ext>
            </a:extLst>
          </p:cNvPr>
          <p:cNvCxnSpPr/>
          <p:nvPr/>
        </p:nvCxnSpPr>
        <p:spPr>
          <a:xfrm flipH="1">
            <a:off x="3948631" y="3275746"/>
            <a:ext cx="255148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F11F8C-16AD-8CAC-2717-459BD8044E10}"/>
              </a:ext>
            </a:extLst>
          </p:cNvPr>
          <p:cNvCxnSpPr/>
          <p:nvPr/>
        </p:nvCxnSpPr>
        <p:spPr>
          <a:xfrm flipH="1">
            <a:off x="3948631" y="1879893"/>
            <a:ext cx="2551488" cy="0"/>
          </a:xfrm>
          <a:prstGeom prst="line">
            <a:avLst/>
          </a:prstGeom>
          <a:ln w="571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199B1E-08AA-9615-7299-010D1422610B}"/>
              </a:ext>
            </a:extLst>
          </p:cNvPr>
          <p:cNvSpPr/>
          <p:nvPr/>
        </p:nvSpPr>
        <p:spPr>
          <a:xfrm>
            <a:off x="3561476" y="1615959"/>
            <a:ext cx="643801" cy="2204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RJ45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62C132E-FC27-0782-56BC-7B3149BC56C9}"/>
              </a:ext>
            </a:extLst>
          </p:cNvPr>
          <p:cNvGrpSpPr/>
          <p:nvPr/>
        </p:nvGrpSpPr>
        <p:grpSpPr>
          <a:xfrm>
            <a:off x="2145492" y="1879893"/>
            <a:ext cx="771938" cy="1395852"/>
            <a:chOff x="-469723" y="1408571"/>
            <a:chExt cx="2785730" cy="152400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FAFB56F-FAA4-76D0-C8BF-922B4B6402A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69723" y="1644947"/>
              <a:ext cx="278573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13637F2E-FE4F-0003-5872-D40CEF1F82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69723" y="1899984"/>
              <a:ext cx="278573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4D4F769-9A08-3B2D-B9D5-CE39698C21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69723" y="2167462"/>
              <a:ext cx="278573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B94933B-4CBF-AE4D-69C7-9A38CABBCA0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69723" y="2403837"/>
              <a:ext cx="278573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AFB4AAF-DC63-0D03-8523-CD125A7D6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69723" y="2658873"/>
              <a:ext cx="278573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E0B8241-D338-46EA-6754-5C4EC6F1F1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69723" y="2932571"/>
              <a:ext cx="278573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86AC229-9A9F-704A-9563-AA751C1686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469723" y="1408571"/>
              <a:ext cx="2785730" cy="0"/>
            </a:xfrm>
            <a:prstGeom prst="line">
              <a:avLst/>
            </a:prstGeom>
            <a:ln w="571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1DB1DFFD-0119-8D8B-6DBC-2134BD67427F}"/>
              </a:ext>
            </a:extLst>
          </p:cNvPr>
          <p:cNvSpPr/>
          <p:nvPr/>
        </p:nvSpPr>
        <p:spPr>
          <a:xfrm>
            <a:off x="2610016" y="1615959"/>
            <a:ext cx="643801" cy="220487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RJ45</a:t>
            </a:r>
          </a:p>
        </p:txBody>
      </p:sp>
      <p:cxnSp>
        <p:nvCxnSpPr>
          <p:cNvPr id="2049" name="Straight Connector 2048">
            <a:extLst>
              <a:ext uri="{FF2B5EF4-FFF2-40B4-BE49-F238E27FC236}">
                <a16:creationId xmlns:a16="http://schemas.microsoft.com/office/drawing/2014/main" id="{D2578C13-90BF-D569-4336-35682301C3C7}"/>
              </a:ext>
            </a:extLst>
          </p:cNvPr>
          <p:cNvCxnSpPr>
            <a:stCxn id="14" idx="3"/>
            <a:endCxn id="13" idx="1"/>
          </p:cNvCxnSpPr>
          <p:nvPr/>
        </p:nvCxnSpPr>
        <p:spPr>
          <a:xfrm>
            <a:off x="3253818" y="2718398"/>
            <a:ext cx="307658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1" name="Rectangle: Rounded Corners 2050">
            <a:extLst>
              <a:ext uri="{FF2B5EF4-FFF2-40B4-BE49-F238E27FC236}">
                <a16:creationId xmlns:a16="http://schemas.microsoft.com/office/drawing/2014/main" id="{D47B71D9-F703-6F06-96DC-24168FAF0E90}"/>
              </a:ext>
            </a:extLst>
          </p:cNvPr>
          <p:cNvSpPr/>
          <p:nvPr/>
        </p:nvSpPr>
        <p:spPr>
          <a:xfrm>
            <a:off x="1605763" y="1615959"/>
            <a:ext cx="539729" cy="2204878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2" name="TextBox 2051">
            <a:extLst>
              <a:ext uri="{FF2B5EF4-FFF2-40B4-BE49-F238E27FC236}">
                <a16:creationId xmlns:a16="http://schemas.microsoft.com/office/drawing/2014/main" id="{5BBBDB7E-EEA6-39C3-1D3A-B4F4AD88FB86}"/>
              </a:ext>
            </a:extLst>
          </p:cNvPr>
          <p:cNvSpPr txBox="1"/>
          <p:nvPr/>
        </p:nvSpPr>
        <p:spPr>
          <a:xfrm>
            <a:off x="1151520" y="1023976"/>
            <a:ext cx="1489767" cy="5919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Transistor array</a:t>
            </a:r>
          </a:p>
          <a:p>
            <a:pPr algn="ctr"/>
            <a:r>
              <a:rPr lang="en-US" dirty="0"/>
              <a:t>(ULN2003)</a:t>
            </a:r>
          </a:p>
        </p:txBody>
      </p:sp>
      <p:cxnSp>
        <p:nvCxnSpPr>
          <p:cNvPr id="2054" name="Straight Arrow Connector 2053">
            <a:extLst>
              <a:ext uri="{FF2B5EF4-FFF2-40B4-BE49-F238E27FC236}">
                <a16:creationId xmlns:a16="http://schemas.microsoft.com/office/drawing/2014/main" id="{DE44BCF1-EBD1-F059-3F80-602B5CB14A4C}"/>
              </a:ext>
            </a:extLst>
          </p:cNvPr>
          <p:cNvCxnSpPr>
            <a:cxnSpLocks/>
          </p:cNvCxnSpPr>
          <p:nvPr/>
        </p:nvCxnSpPr>
        <p:spPr>
          <a:xfrm flipV="1">
            <a:off x="1875627" y="3820837"/>
            <a:ext cx="0" cy="51911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6" name="TextBox 2055">
            <a:extLst>
              <a:ext uri="{FF2B5EF4-FFF2-40B4-BE49-F238E27FC236}">
                <a16:creationId xmlns:a16="http://schemas.microsoft.com/office/drawing/2014/main" id="{08DCC904-233F-795B-5000-9FD6F98EF153}"/>
              </a:ext>
            </a:extLst>
          </p:cNvPr>
          <p:cNvSpPr txBox="1"/>
          <p:nvPr/>
        </p:nvSpPr>
        <p:spPr>
          <a:xfrm>
            <a:off x="1523752" y="4266358"/>
            <a:ext cx="712788" cy="338276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2067" name="Rectangle: Rounded Corners 2066">
            <a:extLst>
              <a:ext uri="{FF2B5EF4-FFF2-40B4-BE49-F238E27FC236}">
                <a16:creationId xmlns:a16="http://schemas.microsoft.com/office/drawing/2014/main" id="{E7E24C43-9A22-CB42-F867-1F8980B7B424}"/>
              </a:ext>
            </a:extLst>
          </p:cNvPr>
          <p:cNvSpPr/>
          <p:nvPr/>
        </p:nvSpPr>
        <p:spPr>
          <a:xfrm>
            <a:off x="939318" y="1772498"/>
            <a:ext cx="214790" cy="214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8" name="Rectangle: Rounded Corners 2067">
            <a:extLst>
              <a:ext uri="{FF2B5EF4-FFF2-40B4-BE49-F238E27FC236}">
                <a16:creationId xmlns:a16="http://schemas.microsoft.com/office/drawing/2014/main" id="{1D37CEF9-DA4A-FA21-5C69-128C482E2780}"/>
              </a:ext>
            </a:extLst>
          </p:cNvPr>
          <p:cNvSpPr/>
          <p:nvPr/>
        </p:nvSpPr>
        <p:spPr>
          <a:xfrm>
            <a:off x="939318" y="2002590"/>
            <a:ext cx="214790" cy="214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: Rounded Corners 2068">
            <a:extLst>
              <a:ext uri="{FF2B5EF4-FFF2-40B4-BE49-F238E27FC236}">
                <a16:creationId xmlns:a16="http://schemas.microsoft.com/office/drawing/2014/main" id="{2325A5DC-2AD2-1AD5-2E23-3A9FD6D4D0B9}"/>
              </a:ext>
            </a:extLst>
          </p:cNvPr>
          <p:cNvSpPr/>
          <p:nvPr/>
        </p:nvSpPr>
        <p:spPr>
          <a:xfrm>
            <a:off x="939318" y="2232682"/>
            <a:ext cx="214790" cy="214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0" name="Rectangle: Rounded Corners 2069">
            <a:extLst>
              <a:ext uri="{FF2B5EF4-FFF2-40B4-BE49-F238E27FC236}">
                <a16:creationId xmlns:a16="http://schemas.microsoft.com/office/drawing/2014/main" id="{BD03D0AB-55A7-230C-E70A-F9367673ADBD}"/>
              </a:ext>
            </a:extLst>
          </p:cNvPr>
          <p:cNvSpPr/>
          <p:nvPr/>
        </p:nvSpPr>
        <p:spPr>
          <a:xfrm>
            <a:off x="939318" y="2462774"/>
            <a:ext cx="214790" cy="214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Rectangle: Rounded Corners 2070">
            <a:extLst>
              <a:ext uri="{FF2B5EF4-FFF2-40B4-BE49-F238E27FC236}">
                <a16:creationId xmlns:a16="http://schemas.microsoft.com/office/drawing/2014/main" id="{2DCD7021-91FC-CD3A-C52A-DBCBD2547345}"/>
              </a:ext>
            </a:extLst>
          </p:cNvPr>
          <p:cNvSpPr/>
          <p:nvPr/>
        </p:nvSpPr>
        <p:spPr>
          <a:xfrm>
            <a:off x="939318" y="2692866"/>
            <a:ext cx="214790" cy="214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2" name="Rectangle: Rounded Corners 2071">
            <a:extLst>
              <a:ext uri="{FF2B5EF4-FFF2-40B4-BE49-F238E27FC236}">
                <a16:creationId xmlns:a16="http://schemas.microsoft.com/office/drawing/2014/main" id="{7DC2C501-5345-07F8-B381-274B4F3ADBDC}"/>
              </a:ext>
            </a:extLst>
          </p:cNvPr>
          <p:cNvSpPr/>
          <p:nvPr/>
        </p:nvSpPr>
        <p:spPr>
          <a:xfrm>
            <a:off x="939318" y="2922959"/>
            <a:ext cx="214790" cy="214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Rectangle: Rounded Corners 2072">
            <a:extLst>
              <a:ext uri="{FF2B5EF4-FFF2-40B4-BE49-F238E27FC236}">
                <a16:creationId xmlns:a16="http://schemas.microsoft.com/office/drawing/2014/main" id="{8CBEC6D0-618F-59AB-1FAF-A8E459BDD1E1}"/>
              </a:ext>
            </a:extLst>
          </p:cNvPr>
          <p:cNvSpPr/>
          <p:nvPr/>
        </p:nvSpPr>
        <p:spPr>
          <a:xfrm>
            <a:off x="774103" y="4712994"/>
            <a:ext cx="214790" cy="21479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75" name="TextBox 2074">
            <a:extLst>
              <a:ext uri="{FF2B5EF4-FFF2-40B4-BE49-F238E27FC236}">
                <a16:creationId xmlns:a16="http://schemas.microsoft.com/office/drawing/2014/main" id="{490A9BB5-A067-393E-D389-FB566EA604A9}"/>
              </a:ext>
            </a:extLst>
          </p:cNvPr>
          <p:cNvSpPr txBox="1"/>
          <p:nvPr/>
        </p:nvSpPr>
        <p:spPr>
          <a:xfrm>
            <a:off x="692286" y="1447816"/>
            <a:ext cx="708853" cy="338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Valves</a:t>
            </a:r>
          </a:p>
        </p:txBody>
      </p:sp>
      <p:grpSp>
        <p:nvGrpSpPr>
          <p:cNvPr id="2078" name="Group 2077">
            <a:extLst>
              <a:ext uri="{FF2B5EF4-FFF2-40B4-BE49-F238E27FC236}">
                <a16:creationId xmlns:a16="http://schemas.microsoft.com/office/drawing/2014/main" id="{827B7C3F-7BA2-8F4F-380E-69CF73E74858}"/>
              </a:ext>
            </a:extLst>
          </p:cNvPr>
          <p:cNvGrpSpPr/>
          <p:nvPr/>
        </p:nvGrpSpPr>
        <p:grpSpPr>
          <a:xfrm>
            <a:off x="5625818" y="1615959"/>
            <a:ext cx="3133635" cy="4228945"/>
            <a:chOff x="5273040" y="1120406"/>
            <a:chExt cx="3421321" cy="4617188"/>
          </a:xfrm>
        </p:grpSpPr>
        <p:pic>
          <p:nvPicPr>
            <p:cNvPr id="2050" name="Picture 2">
              <a:extLst>
                <a:ext uri="{FF2B5EF4-FFF2-40B4-BE49-F238E27FC236}">
                  <a16:creationId xmlns:a16="http://schemas.microsoft.com/office/drawing/2014/main" id="{D80E43E3-9F62-63A4-FAA0-18B07DD0BD9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300" t="25803" b="29245"/>
            <a:stretch/>
          </p:blipFill>
          <p:spPr bwMode="auto">
            <a:xfrm rot="5400000">
              <a:off x="4904297" y="1947530"/>
              <a:ext cx="4617188" cy="29629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77" name="Picture 2">
              <a:extLst>
                <a:ext uri="{FF2B5EF4-FFF2-40B4-BE49-F238E27FC236}">
                  <a16:creationId xmlns:a16="http://schemas.microsoft.com/office/drawing/2014/main" id="{605A76AE-3EF2-D6C1-13A3-8A77139187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8354" t="64644" r="14135" b="22254"/>
            <a:stretch/>
          </p:blipFill>
          <p:spPr bwMode="auto">
            <a:xfrm rot="5400000">
              <a:off x="4876800" y="3622040"/>
              <a:ext cx="1656080" cy="863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097" name="Group 2096">
            <a:extLst>
              <a:ext uri="{FF2B5EF4-FFF2-40B4-BE49-F238E27FC236}">
                <a16:creationId xmlns:a16="http://schemas.microsoft.com/office/drawing/2014/main" id="{C633F5B6-BA2B-5716-B84A-CE4D7D700420}"/>
              </a:ext>
            </a:extLst>
          </p:cNvPr>
          <p:cNvGrpSpPr/>
          <p:nvPr/>
        </p:nvGrpSpPr>
        <p:grpSpPr>
          <a:xfrm>
            <a:off x="5028297" y="4243713"/>
            <a:ext cx="597524" cy="1601191"/>
            <a:chOff x="4620663" y="3989404"/>
            <a:chExt cx="652380" cy="1748190"/>
          </a:xfrm>
        </p:grpSpPr>
        <p:cxnSp>
          <p:nvCxnSpPr>
            <p:cNvPr id="2082" name="Connector: Elbow 2081">
              <a:extLst>
                <a:ext uri="{FF2B5EF4-FFF2-40B4-BE49-F238E27FC236}">
                  <a16:creationId xmlns:a16="http://schemas.microsoft.com/office/drawing/2014/main" id="{416B3DA3-ED6E-43E9-3638-EA4C9F541E49}"/>
                </a:ext>
              </a:extLst>
            </p:cNvPr>
            <p:cNvCxnSpPr/>
            <p:nvPr/>
          </p:nvCxnSpPr>
          <p:spPr>
            <a:xfrm rot="5400000">
              <a:off x="4303551" y="4768104"/>
              <a:ext cx="1500681" cy="438298"/>
            </a:xfrm>
            <a:prstGeom prst="bentConnector3">
              <a:avLst>
                <a:gd name="adj1" fmla="val -1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4" name="Connector: Elbow 2083">
              <a:extLst>
                <a:ext uri="{FF2B5EF4-FFF2-40B4-BE49-F238E27FC236}">
                  <a16:creationId xmlns:a16="http://schemas.microsoft.com/office/drawing/2014/main" id="{7A591F3B-4169-527A-C55B-3A89951029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4072758" y="4537309"/>
              <a:ext cx="1748190" cy="652380"/>
            </a:xfrm>
            <a:prstGeom prst="bentConnector3">
              <a:avLst>
                <a:gd name="adj1" fmla="val 6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96" name="Group 2095">
            <a:extLst>
              <a:ext uri="{FF2B5EF4-FFF2-40B4-BE49-F238E27FC236}">
                <a16:creationId xmlns:a16="http://schemas.microsoft.com/office/drawing/2014/main" id="{18B26838-7B70-64C5-E3C3-49D15F939B7C}"/>
              </a:ext>
            </a:extLst>
          </p:cNvPr>
          <p:cNvGrpSpPr/>
          <p:nvPr/>
        </p:nvGrpSpPr>
        <p:grpSpPr>
          <a:xfrm>
            <a:off x="4642188" y="3766514"/>
            <a:ext cx="1092993" cy="946482"/>
            <a:chOff x="4199106" y="3468395"/>
            <a:chExt cx="1193336" cy="1033375"/>
          </a:xfrm>
        </p:grpSpPr>
        <p:cxnSp>
          <p:nvCxnSpPr>
            <p:cNvPr id="2090" name="Connector: Elbow 2089">
              <a:extLst>
                <a:ext uri="{FF2B5EF4-FFF2-40B4-BE49-F238E27FC236}">
                  <a16:creationId xmlns:a16="http://schemas.microsoft.com/office/drawing/2014/main" id="{E0C31DE0-A40F-4FA9-BB7B-1F66DB273EFD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346187" y="3696176"/>
              <a:ext cx="946932" cy="772294"/>
            </a:xfrm>
            <a:prstGeom prst="bentConnector3">
              <a:avLst>
                <a:gd name="adj1" fmla="val 101543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1" name="Connector: Elbow 2090">
              <a:extLst>
                <a:ext uri="{FF2B5EF4-FFF2-40B4-BE49-F238E27FC236}">
                  <a16:creationId xmlns:a16="http://schemas.microsoft.com/office/drawing/2014/main" id="{E2C0BC05-DBCD-81D7-26EA-468C78365BBC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4199106" y="3468395"/>
              <a:ext cx="1193336" cy="1033375"/>
            </a:xfrm>
            <a:prstGeom prst="bentConnector3">
              <a:avLst>
                <a:gd name="adj1" fmla="val 101126"/>
              </a:avLst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98" name="Rectangle 2097">
            <a:extLst>
              <a:ext uri="{FF2B5EF4-FFF2-40B4-BE49-F238E27FC236}">
                <a16:creationId xmlns:a16="http://schemas.microsoft.com/office/drawing/2014/main" id="{DB8F85B0-D605-6C40-D50D-9A01D18AB480}"/>
              </a:ext>
            </a:extLst>
          </p:cNvPr>
          <p:cNvSpPr/>
          <p:nvPr/>
        </p:nvSpPr>
        <p:spPr>
          <a:xfrm>
            <a:off x="4205277" y="4665784"/>
            <a:ext cx="659778" cy="3588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RJ45</a:t>
            </a:r>
          </a:p>
        </p:txBody>
      </p:sp>
      <p:sp>
        <p:nvSpPr>
          <p:cNvPr id="2099" name="Rectangle 2098">
            <a:extLst>
              <a:ext uri="{FF2B5EF4-FFF2-40B4-BE49-F238E27FC236}">
                <a16:creationId xmlns:a16="http://schemas.microsoft.com/office/drawing/2014/main" id="{52573AC9-25F9-17D7-5075-438228181212}"/>
              </a:ext>
            </a:extLst>
          </p:cNvPr>
          <p:cNvSpPr/>
          <p:nvPr/>
        </p:nvSpPr>
        <p:spPr>
          <a:xfrm>
            <a:off x="4761942" y="5321330"/>
            <a:ext cx="698384" cy="6409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000" dirty="0"/>
              <a:t>Camera pulser</a:t>
            </a:r>
          </a:p>
          <a:p>
            <a:pPr algn="ctr"/>
            <a:r>
              <a:rPr lang="en-US" sz="1000" dirty="0"/>
              <a:t>(teensy </a:t>
            </a:r>
            <a:r>
              <a:rPr lang="en-US" sz="1000" dirty="0" err="1"/>
              <a:t>x.x</a:t>
            </a:r>
            <a:r>
              <a:rPr lang="en-US" sz="1000" dirty="0"/>
              <a:t>)</a:t>
            </a:r>
          </a:p>
          <a:p>
            <a:pPr algn="ctr"/>
            <a:endParaRPr lang="en-US" sz="1000" dirty="0"/>
          </a:p>
        </p:txBody>
      </p:sp>
      <p:sp>
        <p:nvSpPr>
          <p:cNvPr id="2100" name="TextBox 2099">
            <a:extLst>
              <a:ext uri="{FF2B5EF4-FFF2-40B4-BE49-F238E27FC236}">
                <a16:creationId xmlns:a16="http://schemas.microsoft.com/office/drawing/2014/main" id="{16B04EE6-E03E-354F-DEE7-C4F47921180E}"/>
              </a:ext>
            </a:extLst>
          </p:cNvPr>
          <p:cNvSpPr txBox="1"/>
          <p:nvPr/>
        </p:nvSpPr>
        <p:spPr>
          <a:xfrm>
            <a:off x="3834119" y="4215913"/>
            <a:ext cx="6374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+3.3v</a:t>
            </a:r>
          </a:p>
        </p:txBody>
      </p:sp>
      <p:sp>
        <p:nvSpPr>
          <p:cNvPr id="2101" name="TextBox 2100">
            <a:extLst>
              <a:ext uri="{FF2B5EF4-FFF2-40B4-BE49-F238E27FC236}">
                <a16:creationId xmlns:a16="http://schemas.microsoft.com/office/drawing/2014/main" id="{5DF21A31-AD3A-D45D-3BD2-C23ED2DAF6E1}"/>
              </a:ext>
            </a:extLst>
          </p:cNvPr>
          <p:cNvSpPr txBox="1"/>
          <p:nvPr/>
        </p:nvSpPr>
        <p:spPr>
          <a:xfrm>
            <a:off x="4191982" y="4225035"/>
            <a:ext cx="56996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GND</a:t>
            </a:r>
          </a:p>
        </p:txBody>
      </p:sp>
      <p:cxnSp>
        <p:nvCxnSpPr>
          <p:cNvPr id="2103" name="Straight Connector 2102">
            <a:extLst>
              <a:ext uri="{FF2B5EF4-FFF2-40B4-BE49-F238E27FC236}">
                <a16:creationId xmlns:a16="http://schemas.microsoft.com/office/drawing/2014/main" id="{ED2079F9-7F68-62DC-6D37-875A697D9120}"/>
              </a:ext>
            </a:extLst>
          </p:cNvPr>
          <p:cNvCxnSpPr>
            <a:stCxn id="2100" idx="2"/>
            <a:endCxn id="2098" idx="1"/>
          </p:cNvCxnSpPr>
          <p:nvPr/>
        </p:nvCxnSpPr>
        <p:spPr>
          <a:xfrm>
            <a:off x="4152868" y="4477523"/>
            <a:ext cx="52409" cy="3676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4" name="Straight Connector 2103">
            <a:extLst>
              <a:ext uri="{FF2B5EF4-FFF2-40B4-BE49-F238E27FC236}">
                <a16:creationId xmlns:a16="http://schemas.microsoft.com/office/drawing/2014/main" id="{F4F58ADE-47ED-B8CF-2DFC-46AFD0E48A75}"/>
              </a:ext>
            </a:extLst>
          </p:cNvPr>
          <p:cNvCxnSpPr>
            <a:cxnSpLocks/>
            <a:stCxn id="2101" idx="2"/>
          </p:cNvCxnSpPr>
          <p:nvPr/>
        </p:nvCxnSpPr>
        <p:spPr>
          <a:xfrm flipH="1">
            <a:off x="4465407" y="4486645"/>
            <a:ext cx="11555" cy="247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2" name="Straight Arrow Connector 2111">
            <a:extLst>
              <a:ext uri="{FF2B5EF4-FFF2-40B4-BE49-F238E27FC236}">
                <a16:creationId xmlns:a16="http://schemas.microsoft.com/office/drawing/2014/main" id="{3718DDC6-09D1-54AF-4E9F-ACB96404E401}"/>
              </a:ext>
            </a:extLst>
          </p:cNvPr>
          <p:cNvCxnSpPr>
            <a:cxnSpLocks/>
          </p:cNvCxnSpPr>
          <p:nvPr/>
        </p:nvCxnSpPr>
        <p:spPr>
          <a:xfrm>
            <a:off x="5254951" y="6073951"/>
            <a:ext cx="367910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3" name="TextBox 2112">
            <a:extLst>
              <a:ext uri="{FF2B5EF4-FFF2-40B4-BE49-F238E27FC236}">
                <a16:creationId xmlns:a16="http://schemas.microsoft.com/office/drawing/2014/main" id="{7E93CD12-CE67-E722-F8E8-2C8E45E5C606}"/>
              </a:ext>
            </a:extLst>
          </p:cNvPr>
          <p:cNvSpPr txBox="1"/>
          <p:nvPr/>
        </p:nvSpPr>
        <p:spPr>
          <a:xfrm>
            <a:off x="5622860" y="5917213"/>
            <a:ext cx="966848" cy="2537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To </a:t>
            </a:r>
            <a:r>
              <a:rPr lang="en-US" sz="1200" dirty="0" err="1"/>
              <a:t>nidq</a:t>
            </a:r>
            <a:r>
              <a:rPr lang="en-US" sz="1200" dirty="0"/>
              <a:t> digital</a:t>
            </a:r>
          </a:p>
        </p:txBody>
      </p:sp>
      <p:cxnSp>
        <p:nvCxnSpPr>
          <p:cNvPr id="2117" name="Straight Connector 2116">
            <a:extLst>
              <a:ext uri="{FF2B5EF4-FFF2-40B4-BE49-F238E27FC236}">
                <a16:creationId xmlns:a16="http://schemas.microsoft.com/office/drawing/2014/main" id="{F99FE276-19B7-BB72-7D90-E5010A5713E3}"/>
              </a:ext>
            </a:extLst>
          </p:cNvPr>
          <p:cNvCxnSpPr/>
          <p:nvPr/>
        </p:nvCxnSpPr>
        <p:spPr>
          <a:xfrm>
            <a:off x="5255377" y="5892578"/>
            <a:ext cx="0" cy="45740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9" name="Rectangle: Rounded Corners 2108">
            <a:extLst>
              <a:ext uri="{FF2B5EF4-FFF2-40B4-BE49-F238E27FC236}">
                <a16:creationId xmlns:a16="http://schemas.microsoft.com/office/drawing/2014/main" id="{85AB278B-7D97-B1F1-121B-7F78DE8129F9}"/>
              </a:ext>
            </a:extLst>
          </p:cNvPr>
          <p:cNvSpPr/>
          <p:nvPr/>
        </p:nvSpPr>
        <p:spPr>
          <a:xfrm>
            <a:off x="4952155" y="6170920"/>
            <a:ext cx="1109512" cy="51087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Chameleon</a:t>
            </a:r>
          </a:p>
        </p:txBody>
      </p:sp>
      <p:grpSp>
        <p:nvGrpSpPr>
          <p:cNvPr id="2124" name="Group 2123">
            <a:extLst>
              <a:ext uri="{FF2B5EF4-FFF2-40B4-BE49-F238E27FC236}">
                <a16:creationId xmlns:a16="http://schemas.microsoft.com/office/drawing/2014/main" id="{4627B1D4-09A2-0CE4-364D-0A7F71F48902}"/>
              </a:ext>
            </a:extLst>
          </p:cNvPr>
          <p:cNvGrpSpPr/>
          <p:nvPr/>
        </p:nvGrpSpPr>
        <p:grpSpPr>
          <a:xfrm>
            <a:off x="7933627" y="2462774"/>
            <a:ext cx="2325119" cy="591983"/>
            <a:chOff x="7792720" y="2044964"/>
            <a:chExt cx="2538579" cy="646331"/>
          </a:xfrm>
        </p:grpSpPr>
        <p:cxnSp>
          <p:nvCxnSpPr>
            <p:cNvPr id="2119" name="Straight Connector 2118">
              <a:extLst>
                <a:ext uri="{FF2B5EF4-FFF2-40B4-BE49-F238E27FC236}">
                  <a16:creationId xmlns:a16="http://schemas.microsoft.com/office/drawing/2014/main" id="{78BB19E2-79C9-CE36-72E7-9D52E0E295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720" y="2403837"/>
              <a:ext cx="1788160" cy="9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0" name="TextBox 2119">
              <a:extLst>
                <a:ext uri="{FF2B5EF4-FFF2-40B4-BE49-F238E27FC236}">
                  <a16:creationId xmlns:a16="http://schemas.microsoft.com/office/drawing/2014/main" id="{F160F454-2F83-63B2-211E-02162ECD4D7C}"/>
                </a:ext>
              </a:extLst>
            </p:cNvPr>
            <p:cNvSpPr txBox="1"/>
            <p:nvPr/>
          </p:nvSpPr>
          <p:spPr>
            <a:xfrm>
              <a:off x="9152739" y="2044964"/>
              <a:ext cx="117856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Olfactometer communication status LED</a:t>
              </a:r>
            </a:p>
          </p:txBody>
        </p:sp>
      </p:grpSp>
      <p:grpSp>
        <p:nvGrpSpPr>
          <p:cNvPr id="2125" name="Group 2124">
            <a:extLst>
              <a:ext uri="{FF2B5EF4-FFF2-40B4-BE49-F238E27FC236}">
                <a16:creationId xmlns:a16="http://schemas.microsoft.com/office/drawing/2014/main" id="{43F580E3-3698-9C0E-8C88-65617B55B268}"/>
              </a:ext>
            </a:extLst>
          </p:cNvPr>
          <p:cNvGrpSpPr/>
          <p:nvPr/>
        </p:nvGrpSpPr>
        <p:grpSpPr>
          <a:xfrm>
            <a:off x="7907370" y="3878426"/>
            <a:ext cx="2527690" cy="646331"/>
            <a:chOff x="7792720" y="2044964"/>
            <a:chExt cx="2759747" cy="705668"/>
          </a:xfrm>
        </p:grpSpPr>
        <p:cxnSp>
          <p:nvCxnSpPr>
            <p:cNvPr id="2126" name="Straight Connector 2125">
              <a:extLst>
                <a:ext uri="{FF2B5EF4-FFF2-40B4-BE49-F238E27FC236}">
                  <a16:creationId xmlns:a16="http://schemas.microsoft.com/office/drawing/2014/main" id="{55A2BF3E-6847-6E33-2896-B5BE2548DC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92720" y="2403837"/>
              <a:ext cx="1788160" cy="9597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27" name="TextBox 2126">
              <a:extLst>
                <a:ext uri="{FF2B5EF4-FFF2-40B4-BE49-F238E27FC236}">
                  <a16:creationId xmlns:a16="http://schemas.microsoft.com/office/drawing/2014/main" id="{A14A0155-7CE0-32E8-4E24-BAA58478E0A4}"/>
                </a:ext>
              </a:extLst>
            </p:cNvPr>
            <p:cNvSpPr txBox="1"/>
            <p:nvPr/>
          </p:nvSpPr>
          <p:spPr>
            <a:xfrm>
              <a:off x="9152739" y="2044964"/>
              <a:ext cx="1399728" cy="7056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ThorLabs </a:t>
              </a:r>
              <a:r>
                <a:rPr lang="en-US" sz="1200" dirty="0" err="1"/>
                <a:t>powermeter</a:t>
              </a:r>
              <a:r>
                <a:rPr lang="en-US" sz="1200" dirty="0"/>
                <a:t> analog in (BNC)</a:t>
              </a:r>
            </a:p>
          </p:txBody>
        </p:sp>
      </p:grpSp>
      <p:grpSp>
        <p:nvGrpSpPr>
          <p:cNvPr id="2136" name="Group 2135">
            <a:extLst>
              <a:ext uri="{FF2B5EF4-FFF2-40B4-BE49-F238E27FC236}">
                <a16:creationId xmlns:a16="http://schemas.microsoft.com/office/drawing/2014/main" id="{F55B75A9-A55F-199C-3899-EFA74E54BBCF}"/>
              </a:ext>
            </a:extLst>
          </p:cNvPr>
          <p:cNvGrpSpPr/>
          <p:nvPr/>
        </p:nvGrpSpPr>
        <p:grpSpPr>
          <a:xfrm>
            <a:off x="7933627" y="4470409"/>
            <a:ext cx="3526853" cy="867789"/>
            <a:chOff x="7792720" y="4236912"/>
            <a:chExt cx="3850639" cy="947457"/>
          </a:xfrm>
        </p:grpSpPr>
        <p:sp>
          <p:nvSpPr>
            <p:cNvPr id="2130" name="TextBox 2129">
              <a:extLst>
                <a:ext uri="{FF2B5EF4-FFF2-40B4-BE49-F238E27FC236}">
                  <a16:creationId xmlns:a16="http://schemas.microsoft.com/office/drawing/2014/main" id="{76D386F6-EBAD-916E-6510-8A3668166067}"/>
                </a:ext>
              </a:extLst>
            </p:cNvPr>
            <p:cNvSpPr txBox="1"/>
            <p:nvPr/>
          </p:nvSpPr>
          <p:spPr>
            <a:xfrm>
              <a:off x="9124070" y="4353372"/>
              <a:ext cx="2519289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Potentiometer controls threshold for respiratory phase specific stimulation (defined as POT_PIN in cobalt-control)</a:t>
              </a:r>
            </a:p>
          </p:txBody>
        </p:sp>
        <p:cxnSp>
          <p:nvCxnSpPr>
            <p:cNvPr id="2132" name="Connector: Elbow 2131">
              <a:extLst>
                <a:ext uri="{FF2B5EF4-FFF2-40B4-BE49-F238E27FC236}">
                  <a16:creationId xmlns:a16="http://schemas.microsoft.com/office/drawing/2014/main" id="{A7CC2A5D-C040-DC7B-DBD8-FCF9E19A9912}"/>
                </a:ext>
              </a:extLst>
            </p:cNvPr>
            <p:cNvCxnSpPr>
              <a:cxnSpLocks/>
              <a:endCxn id="2130" idx="1"/>
            </p:cNvCxnSpPr>
            <p:nvPr/>
          </p:nvCxnSpPr>
          <p:spPr>
            <a:xfrm>
              <a:off x="7792720" y="4236912"/>
              <a:ext cx="1331350" cy="531959"/>
            </a:xfrm>
            <a:prstGeom prst="bentConnector3">
              <a:avLst>
                <a:gd name="adj1" fmla="val 78236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40" name="Group 2139">
            <a:extLst>
              <a:ext uri="{FF2B5EF4-FFF2-40B4-BE49-F238E27FC236}">
                <a16:creationId xmlns:a16="http://schemas.microsoft.com/office/drawing/2014/main" id="{5FF20C13-F362-D960-F216-DAB7AEB90DFA}"/>
              </a:ext>
            </a:extLst>
          </p:cNvPr>
          <p:cNvGrpSpPr/>
          <p:nvPr/>
        </p:nvGrpSpPr>
        <p:grpSpPr>
          <a:xfrm>
            <a:off x="7259232" y="4957638"/>
            <a:ext cx="837511" cy="1849439"/>
            <a:chOff x="7056411" y="4768871"/>
            <a:chExt cx="914400" cy="2019229"/>
          </a:xfrm>
        </p:grpSpPr>
        <p:cxnSp>
          <p:nvCxnSpPr>
            <p:cNvPr id="2138" name="Straight Arrow Connector 2137">
              <a:extLst>
                <a:ext uri="{FF2B5EF4-FFF2-40B4-BE49-F238E27FC236}">
                  <a16:creationId xmlns:a16="http://schemas.microsoft.com/office/drawing/2014/main" id="{2149132D-C9E8-B3BB-C3DA-680A41CF6CCF}"/>
                </a:ext>
              </a:extLst>
            </p:cNvPr>
            <p:cNvCxnSpPr>
              <a:cxnSpLocks/>
              <a:endCxn id="2139" idx="0"/>
            </p:cNvCxnSpPr>
            <p:nvPr/>
          </p:nvCxnSpPr>
          <p:spPr>
            <a:xfrm flipH="1">
              <a:off x="7513612" y="4768871"/>
              <a:ext cx="14949" cy="132677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39" name="Rectangle 2138">
              <a:extLst>
                <a:ext uri="{FF2B5EF4-FFF2-40B4-BE49-F238E27FC236}">
                  <a16:creationId xmlns:a16="http://schemas.microsoft.com/office/drawing/2014/main" id="{3D1AF848-9597-EE9B-805E-8DA59BF22949}"/>
                </a:ext>
              </a:extLst>
            </p:cNvPr>
            <p:cNvSpPr/>
            <p:nvPr/>
          </p:nvSpPr>
          <p:spPr>
            <a:xfrm>
              <a:off x="7056411" y="6095648"/>
              <a:ext cx="914400" cy="692452"/>
            </a:xfrm>
            <a:prstGeom prst="rect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Laser (BNC)</a:t>
              </a:r>
            </a:p>
          </p:txBody>
        </p:sp>
      </p:grpSp>
      <p:sp>
        <p:nvSpPr>
          <p:cNvPr id="2141" name="TextBox 2140">
            <a:extLst>
              <a:ext uri="{FF2B5EF4-FFF2-40B4-BE49-F238E27FC236}">
                <a16:creationId xmlns:a16="http://schemas.microsoft.com/office/drawing/2014/main" id="{5331388C-07A1-A957-6165-DE8A5AA5BDE5}"/>
              </a:ext>
            </a:extLst>
          </p:cNvPr>
          <p:cNvSpPr txBox="1"/>
          <p:nvPr/>
        </p:nvSpPr>
        <p:spPr>
          <a:xfrm>
            <a:off x="4632737" y="3128548"/>
            <a:ext cx="922919" cy="33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CPAP Pin</a:t>
            </a:r>
          </a:p>
        </p:txBody>
      </p:sp>
      <p:cxnSp>
        <p:nvCxnSpPr>
          <p:cNvPr id="2148" name="Connector: Elbow 2147">
            <a:extLst>
              <a:ext uri="{FF2B5EF4-FFF2-40B4-BE49-F238E27FC236}">
                <a16:creationId xmlns:a16="http://schemas.microsoft.com/office/drawing/2014/main" id="{CAD2FE77-EB0B-D1E0-52A7-9A70145E8BBB}"/>
              </a:ext>
            </a:extLst>
          </p:cNvPr>
          <p:cNvCxnSpPr>
            <a:cxnSpLocks/>
            <a:endCxn id="2073" idx="0"/>
          </p:cNvCxnSpPr>
          <p:nvPr/>
        </p:nvCxnSpPr>
        <p:spPr>
          <a:xfrm rot="5400000">
            <a:off x="669214" y="3705604"/>
            <a:ext cx="1219675" cy="795104"/>
          </a:xfrm>
          <a:prstGeom prst="bentConnector3">
            <a:avLst>
              <a:gd name="adj1" fmla="val 1170"/>
            </a:avLst>
          </a:prstGeom>
          <a:ln w="3810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173" name="TextBox 2172">
            <a:extLst>
              <a:ext uri="{FF2B5EF4-FFF2-40B4-BE49-F238E27FC236}">
                <a16:creationId xmlns:a16="http://schemas.microsoft.com/office/drawing/2014/main" id="{107D6F3D-1195-257F-9152-8657AE4B8561}"/>
              </a:ext>
            </a:extLst>
          </p:cNvPr>
          <p:cNvSpPr txBox="1"/>
          <p:nvPr/>
        </p:nvSpPr>
        <p:spPr>
          <a:xfrm>
            <a:off x="1432704" y="589764"/>
            <a:ext cx="985170" cy="338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Valve box</a:t>
            </a:r>
          </a:p>
        </p:txBody>
      </p:sp>
      <p:sp>
        <p:nvSpPr>
          <p:cNvPr id="2174" name="TextBox 2173">
            <a:extLst>
              <a:ext uri="{FF2B5EF4-FFF2-40B4-BE49-F238E27FC236}">
                <a16:creationId xmlns:a16="http://schemas.microsoft.com/office/drawing/2014/main" id="{397848CE-B260-940B-0BE1-A66809B96BD4}"/>
              </a:ext>
            </a:extLst>
          </p:cNvPr>
          <p:cNvSpPr txBox="1"/>
          <p:nvPr/>
        </p:nvSpPr>
        <p:spPr>
          <a:xfrm>
            <a:off x="304800" y="4243021"/>
            <a:ext cx="1095403" cy="3382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CPAP valve</a:t>
            </a:r>
          </a:p>
        </p:txBody>
      </p:sp>
      <p:sp>
        <p:nvSpPr>
          <p:cNvPr id="2179" name="Oval 2178">
            <a:extLst>
              <a:ext uri="{FF2B5EF4-FFF2-40B4-BE49-F238E27FC236}">
                <a16:creationId xmlns:a16="http://schemas.microsoft.com/office/drawing/2014/main" id="{D235E69E-E35D-58F1-ABF4-2203AA31FF2B}"/>
              </a:ext>
            </a:extLst>
          </p:cNvPr>
          <p:cNvSpPr/>
          <p:nvPr/>
        </p:nvSpPr>
        <p:spPr>
          <a:xfrm>
            <a:off x="5569685" y="5181425"/>
            <a:ext cx="805860" cy="624017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Audio</a:t>
            </a:r>
          </a:p>
        </p:txBody>
      </p:sp>
      <p:cxnSp>
        <p:nvCxnSpPr>
          <p:cNvPr id="2181" name="Connector: Elbow 2180">
            <a:extLst>
              <a:ext uri="{FF2B5EF4-FFF2-40B4-BE49-F238E27FC236}">
                <a16:creationId xmlns:a16="http://schemas.microsoft.com/office/drawing/2014/main" id="{1B7BED6D-0D01-576A-A894-8C724AC6D830}"/>
              </a:ext>
            </a:extLst>
          </p:cNvPr>
          <p:cNvCxnSpPr>
            <a:cxnSpLocks/>
            <a:endCxn id="2179" idx="0"/>
          </p:cNvCxnSpPr>
          <p:nvPr/>
        </p:nvCxnSpPr>
        <p:spPr>
          <a:xfrm rot="10800000" flipV="1">
            <a:off x="5972616" y="4910581"/>
            <a:ext cx="325517" cy="270843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2" name="TextBox 2181">
            <a:extLst>
              <a:ext uri="{FF2B5EF4-FFF2-40B4-BE49-F238E27FC236}">
                <a16:creationId xmlns:a16="http://schemas.microsoft.com/office/drawing/2014/main" id="{C69108CC-4A1C-BF9D-4C96-86590F7DC1AA}"/>
              </a:ext>
            </a:extLst>
          </p:cNvPr>
          <p:cNvSpPr txBox="1"/>
          <p:nvPr/>
        </p:nvSpPr>
        <p:spPr>
          <a:xfrm>
            <a:off x="4092798" y="167025"/>
            <a:ext cx="430103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Ground connections are generally implied</a:t>
            </a:r>
          </a:p>
        </p:txBody>
      </p:sp>
      <p:sp>
        <p:nvSpPr>
          <p:cNvPr id="2183" name="Arrow: Down 2182">
            <a:extLst>
              <a:ext uri="{FF2B5EF4-FFF2-40B4-BE49-F238E27FC236}">
                <a16:creationId xmlns:a16="http://schemas.microsoft.com/office/drawing/2014/main" id="{04BF86DE-26E1-4D76-82D7-B31B56F4A823}"/>
              </a:ext>
            </a:extLst>
          </p:cNvPr>
          <p:cNvSpPr/>
          <p:nvPr/>
        </p:nvSpPr>
        <p:spPr>
          <a:xfrm>
            <a:off x="8655568" y="5543875"/>
            <a:ext cx="303347" cy="1010832"/>
          </a:xfrm>
          <a:prstGeom prst="downArrow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84" name="TextBox 2183">
            <a:extLst>
              <a:ext uri="{FF2B5EF4-FFF2-40B4-BE49-F238E27FC236}">
                <a16:creationId xmlns:a16="http://schemas.microsoft.com/office/drawing/2014/main" id="{BDDD8766-6F4C-2400-24FF-5B57F33101BB}"/>
              </a:ext>
            </a:extLst>
          </p:cNvPr>
          <p:cNvSpPr txBox="1"/>
          <p:nvPr/>
        </p:nvSpPr>
        <p:spPr>
          <a:xfrm>
            <a:off x="8354268" y="5783223"/>
            <a:ext cx="905946" cy="4228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Record</a:t>
            </a:r>
          </a:p>
          <a:p>
            <a:pPr algn="ctr"/>
            <a:r>
              <a:rPr lang="en-US" sz="1200" dirty="0"/>
              <a:t>(</a:t>
            </a:r>
            <a:r>
              <a:rPr lang="en-US" sz="1200" dirty="0" err="1"/>
              <a:t>Nidq</a:t>
            </a:r>
            <a:r>
              <a:rPr lang="en-US" sz="1200" dirty="0"/>
              <a:t> digital)</a:t>
            </a:r>
          </a:p>
        </p:txBody>
      </p:sp>
      <p:cxnSp>
        <p:nvCxnSpPr>
          <p:cNvPr id="2187" name="Connector: Elbow 2186">
            <a:extLst>
              <a:ext uri="{FF2B5EF4-FFF2-40B4-BE49-F238E27FC236}">
                <a16:creationId xmlns:a16="http://schemas.microsoft.com/office/drawing/2014/main" id="{0B2886A4-30C8-3183-401F-2ADEDCA7014A}"/>
              </a:ext>
            </a:extLst>
          </p:cNvPr>
          <p:cNvCxnSpPr>
            <a:endCxn id="2183" idx="0"/>
          </p:cNvCxnSpPr>
          <p:nvPr/>
        </p:nvCxnSpPr>
        <p:spPr>
          <a:xfrm>
            <a:off x="7933627" y="4910584"/>
            <a:ext cx="873614" cy="633291"/>
          </a:xfrm>
          <a:prstGeom prst="bentConnector2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9" name="TextBox 2188">
            <a:extLst>
              <a:ext uri="{FF2B5EF4-FFF2-40B4-BE49-F238E27FC236}">
                <a16:creationId xmlns:a16="http://schemas.microsoft.com/office/drawing/2014/main" id="{C84A3788-0162-2269-81F0-4CA823D51A4A}"/>
              </a:ext>
            </a:extLst>
          </p:cNvPr>
          <p:cNvSpPr txBox="1"/>
          <p:nvPr/>
        </p:nvSpPr>
        <p:spPr>
          <a:xfrm>
            <a:off x="8655568" y="0"/>
            <a:ext cx="3470758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REV 1 – breadboard current in  971</a:t>
            </a:r>
          </a:p>
        </p:txBody>
      </p:sp>
      <p:sp>
        <p:nvSpPr>
          <p:cNvPr id="2203" name="Rectangle 2202">
            <a:extLst>
              <a:ext uri="{FF2B5EF4-FFF2-40B4-BE49-F238E27FC236}">
                <a16:creationId xmlns:a16="http://schemas.microsoft.com/office/drawing/2014/main" id="{5EE0CEF5-0B99-0A5A-3175-8C558CE107DF}"/>
              </a:ext>
            </a:extLst>
          </p:cNvPr>
          <p:cNvSpPr/>
          <p:nvPr/>
        </p:nvSpPr>
        <p:spPr>
          <a:xfrm>
            <a:off x="3290339" y="5660977"/>
            <a:ext cx="659778" cy="3588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/>
              <a:t>RJ45</a:t>
            </a:r>
          </a:p>
        </p:txBody>
      </p:sp>
      <p:cxnSp>
        <p:nvCxnSpPr>
          <p:cNvPr id="2207" name="Connector: Elbow 2206">
            <a:extLst>
              <a:ext uri="{FF2B5EF4-FFF2-40B4-BE49-F238E27FC236}">
                <a16:creationId xmlns:a16="http://schemas.microsoft.com/office/drawing/2014/main" id="{7A892034-8ACB-1231-F4D1-B2F6F4D3BEA5}"/>
              </a:ext>
            </a:extLst>
          </p:cNvPr>
          <p:cNvCxnSpPr>
            <a:stCxn id="2098" idx="2"/>
            <a:endCxn id="2203" idx="0"/>
          </p:cNvCxnSpPr>
          <p:nvPr/>
        </p:nvCxnSpPr>
        <p:spPr>
          <a:xfrm rot="5400000">
            <a:off x="3759506" y="4885316"/>
            <a:ext cx="636383" cy="914938"/>
          </a:xfrm>
          <a:prstGeom prst="bentConnector3">
            <a:avLst/>
          </a:prstGeom>
          <a:ln w="571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9" name="TextBox 2208">
            <a:extLst>
              <a:ext uri="{FF2B5EF4-FFF2-40B4-BE49-F238E27FC236}">
                <a16:creationId xmlns:a16="http://schemas.microsoft.com/office/drawing/2014/main" id="{BC5F663F-8510-4F3F-39A4-5CD2EE435B8A}"/>
              </a:ext>
            </a:extLst>
          </p:cNvPr>
          <p:cNvSpPr txBox="1"/>
          <p:nvPr/>
        </p:nvSpPr>
        <p:spPr>
          <a:xfrm>
            <a:off x="7737181" y="1132204"/>
            <a:ext cx="1313301" cy="36933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Control box</a:t>
            </a:r>
          </a:p>
        </p:txBody>
      </p:sp>
      <p:sp>
        <p:nvSpPr>
          <p:cNvPr id="2210" name="Arrow: Down 2209">
            <a:extLst>
              <a:ext uri="{FF2B5EF4-FFF2-40B4-BE49-F238E27FC236}">
                <a16:creationId xmlns:a16="http://schemas.microsoft.com/office/drawing/2014/main" id="{0D422239-D573-38C5-7B3D-9BA9D00B62D5}"/>
              </a:ext>
            </a:extLst>
          </p:cNvPr>
          <p:cNvSpPr/>
          <p:nvPr/>
        </p:nvSpPr>
        <p:spPr>
          <a:xfrm rot="10800000">
            <a:off x="7017474" y="1051950"/>
            <a:ext cx="385080" cy="745396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1" name="TextBox 2210">
            <a:extLst>
              <a:ext uri="{FF2B5EF4-FFF2-40B4-BE49-F238E27FC236}">
                <a16:creationId xmlns:a16="http://schemas.microsoft.com/office/drawing/2014/main" id="{69971D58-02D1-BE28-B382-E9D4E77F9972}"/>
              </a:ext>
            </a:extLst>
          </p:cNvPr>
          <p:cNvSpPr txBox="1"/>
          <p:nvPr/>
        </p:nvSpPr>
        <p:spPr>
          <a:xfrm>
            <a:off x="6912663" y="778945"/>
            <a:ext cx="693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PC</a:t>
            </a:r>
          </a:p>
        </p:txBody>
      </p:sp>
      <p:sp>
        <p:nvSpPr>
          <p:cNvPr id="2212" name="TextBox 2211">
            <a:extLst>
              <a:ext uri="{FF2B5EF4-FFF2-40B4-BE49-F238E27FC236}">
                <a16:creationId xmlns:a16="http://schemas.microsoft.com/office/drawing/2014/main" id="{4CCE7B58-3850-FF12-000A-E45222E2675E}"/>
              </a:ext>
            </a:extLst>
          </p:cNvPr>
          <p:cNvSpPr txBox="1"/>
          <p:nvPr/>
        </p:nvSpPr>
        <p:spPr>
          <a:xfrm rot="5400000">
            <a:off x="369564" y="2275463"/>
            <a:ext cx="90762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* Also has LEDS</a:t>
            </a:r>
          </a:p>
        </p:txBody>
      </p:sp>
    </p:spTree>
    <p:extLst>
      <p:ext uri="{BB962C8B-B14F-4D97-AF65-F5344CB8AC3E}">
        <p14:creationId xmlns:p14="http://schemas.microsoft.com/office/powerpoint/2010/main" val="251494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AE276-E13C-2C4C-5F21-89E94EA07F85}"/>
              </a:ext>
            </a:extLst>
          </p:cNvPr>
          <p:cNvSpPr txBox="1"/>
          <p:nvPr/>
        </p:nvSpPr>
        <p:spPr>
          <a:xfrm>
            <a:off x="8655569" y="0"/>
            <a:ext cx="353643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REV  2– PCB designed in </a:t>
            </a:r>
            <a:r>
              <a:rPr lang="en-US" dirty="0" err="1"/>
              <a:t>circuitmaker</a:t>
            </a:r>
            <a:r>
              <a:rPr lang="en-US" dirty="0"/>
              <a:t> and printed.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9AE1D46-A18C-0E4B-8679-7A4552EF2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3727" y="323165"/>
            <a:ext cx="6017022" cy="6634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659472-0107-7800-E8A1-3C5113C7D4AA}"/>
              </a:ext>
            </a:extLst>
          </p:cNvPr>
          <p:cNvSpPr txBox="1"/>
          <p:nvPr/>
        </p:nvSpPr>
        <p:spPr>
          <a:xfrm>
            <a:off x="2540000" y="4958080"/>
            <a:ext cx="324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Valve array (With indicator LEDs)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E335B6-E5A5-D8E4-02DA-82AC50DE177E}"/>
              </a:ext>
            </a:extLst>
          </p:cNvPr>
          <p:cNvSpPr txBox="1"/>
          <p:nvPr/>
        </p:nvSpPr>
        <p:spPr>
          <a:xfrm>
            <a:off x="6022360" y="5003576"/>
            <a:ext cx="1149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Valve OUT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ABF4FD-B994-2F8B-6E5D-74FEE8228E4E}"/>
              </a:ext>
            </a:extLst>
          </p:cNvPr>
          <p:cNvSpPr txBox="1"/>
          <p:nvPr/>
        </p:nvSpPr>
        <p:spPr>
          <a:xfrm rot="16200000">
            <a:off x="6702675" y="2821782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BNC IO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B2F69F-E077-6657-BA8A-3D4D0A3315C0}"/>
              </a:ext>
            </a:extLst>
          </p:cNvPr>
          <p:cNvSpPr txBox="1"/>
          <p:nvPr/>
        </p:nvSpPr>
        <p:spPr>
          <a:xfrm rot="16200000">
            <a:off x="6951910" y="1435388"/>
            <a:ext cx="7159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Grounds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1AA995-CDF6-3F52-4437-95F3F7967C42}"/>
              </a:ext>
            </a:extLst>
          </p:cNvPr>
          <p:cNvSpPr txBox="1"/>
          <p:nvPr/>
        </p:nvSpPr>
        <p:spPr>
          <a:xfrm rot="16200000">
            <a:off x="6912187" y="542648"/>
            <a:ext cx="7954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GPIO pins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C1F86D1-CB73-0190-4621-7C063F0852AE}"/>
              </a:ext>
            </a:extLst>
          </p:cNvPr>
          <p:cNvSpPr txBox="1"/>
          <p:nvPr/>
        </p:nvSpPr>
        <p:spPr>
          <a:xfrm rot="16200000">
            <a:off x="891375" y="2791004"/>
            <a:ext cx="17058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UART connectivity </a:t>
            </a:r>
          </a:p>
          <a:p>
            <a:r>
              <a:rPr lang="en-US" sz="1100" dirty="0"/>
              <a:t>(Daughter boards)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112FBF4-F55B-5E62-99BF-D3AA3DC11ED5}"/>
              </a:ext>
            </a:extLst>
          </p:cNvPr>
          <p:cNvSpPr txBox="1"/>
          <p:nvPr/>
        </p:nvSpPr>
        <p:spPr>
          <a:xfrm rot="16200000">
            <a:off x="1385976" y="850778"/>
            <a:ext cx="778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Power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2A7F9E-F16D-1C82-78E4-FF2EB2E958D8}"/>
              </a:ext>
            </a:extLst>
          </p:cNvPr>
          <p:cNvSpPr txBox="1"/>
          <p:nvPr/>
        </p:nvSpPr>
        <p:spPr>
          <a:xfrm>
            <a:off x="3983844" y="276999"/>
            <a:ext cx="1163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Teensy 4.1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7E4445-F803-C2D2-A8C5-D0043A0AB9E0}"/>
              </a:ext>
            </a:extLst>
          </p:cNvPr>
          <p:cNvSpPr txBox="1"/>
          <p:nvPr/>
        </p:nvSpPr>
        <p:spPr>
          <a:xfrm>
            <a:off x="8260702" y="1604646"/>
            <a:ext cx="2540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Missing: a potentiometer for thresholding the respiratory triggered stims (could wire one into the BNC or GPIOs)</a:t>
            </a:r>
          </a:p>
          <a:p>
            <a:endParaRPr lang="en-US" dirty="0"/>
          </a:p>
          <a:p>
            <a:r>
              <a:rPr lang="en-US" dirty="0"/>
              <a:t>Missing: True analog out – may need a daughter board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1398961-13B3-D1CF-C469-C88C41F0BA49}"/>
              </a:ext>
            </a:extLst>
          </p:cNvPr>
          <p:cNvSpPr txBox="1"/>
          <p:nvPr/>
        </p:nvSpPr>
        <p:spPr>
          <a:xfrm rot="16200000">
            <a:off x="2002971" y="3225578"/>
            <a:ext cx="19345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00" dirty="0"/>
              <a:t>Daughter boards are powered over the RJ45 connector from the main </a:t>
            </a:r>
            <a:r>
              <a:rPr lang="en-US" sz="700" dirty="0" err="1"/>
              <a:t>baord</a:t>
            </a:r>
            <a:endParaRPr lang="en-US" sz="700" dirty="0"/>
          </a:p>
        </p:txBody>
      </p:sp>
    </p:spTree>
    <p:extLst>
      <p:ext uri="{BB962C8B-B14F-4D97-AF65-F5344CB8AC3E}">
        <p14:creationId xmlns:p14="http://schemas.microsoft.com/office/powerpoint/2010/main" val="2250248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2AE276-E13C-2C4C-5F21-89E94EA07F85}"/>
              </a:ext>
            </a:extLst>
          </p:cNvPr>
          <p:cNvSpPr txBox="1"/>
          <p:nvPr/>
        </p:nvSpPr>
        <p:spPr>
          <a:xfrm>
            <a:off x="8655569" y="0"/>
            <a:ext cx="3536432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REV  2– PCB designed in </a:t>
            </a:r>
            <a:r>
              <a:rPr lang="en-US" dirty="0" err="1"/>
              <a:t>circuitmaker</a:t>
            </a:r>
            <a:r>
              <a:rPr lang="en-US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A1CAE7-EB17-5C5A-12B7-226B80FC36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328414"/>
            <a:ext cx="7822509" cy="470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048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46da4d3-ba20-4986-879c-49e262eff745}" enabled="1" method="Standard" siteId="{9f693e63-5e9e-4ced-98a4-8ab28f9d0c2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181</Words>
  <Application>Microsoft Office PowerPoint</Application>
  <PresentationFormat>Widescreen</PresentationFormat>
  <Paragraphs>46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Bush, Nicholas</dc:creator>
  <cp:lastModifiedBy>Bush, Nicholas</cp:lastModifiedBy>
  <cp:revision>2</cp:revision>
  <dcterms:created xsi:type="dcterms:W3CDTF">2024-09-09T17:18:34Z</dcterms:created>
  <dcterms:modified xsi:type="dcterms:W3CDTF">2024-09-09T18:36:47Z</dcterms:modified>
</cp:coreProperties>
</file>