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1" r:id="rId6"/>
    <p:sldId id="260" r:id="rId7"/>
    <p:sldId id="263" r:id="rId8"/>
    <p:sldId id="264" r:id="rId9"/>
    <p:sldId id="267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E37F-46A4-410C-B59B-13D8355F9BEE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AE69-5B7E-4F5C-950C-6F46A681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6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E37F-46A4-410C-B59B-13D8355F9BEE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AE69-5B7E-4F5C-950C-6F46A681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6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E37F-46A4-410C-B59B-13D8355F9BEE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AE69-5B7E-4F5C-950C-6F46A681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E37F-46A4-410C-B59B-13D8355F9BEE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AE69-5B7E-4F5C-950C-6F46A681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39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E37F-46A4-410C-B59B-13D8355F9BEE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AE69-5B7E-4F5C-950C-6F46A681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0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E37F-46A4-410C-B59B-13D8355F9BEE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AE69-5B7E-4F5C-950C-6F46A681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9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E37F-46A4-410C-B59B-13D8355F9BEE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AE69-5B7E-4F5C-950C-6F46A681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9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E37F-46A4-410C-B59B-13D8355F9BEE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AE69-5B7E-4F5C-950C-6F46A681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75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E37F-46A4-410C-B59B-13D8355F9BEE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AE69-5B7E-4F5C-950C-6F46A681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6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E37F-46A4-410C-B59B-13D8355F9BEE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AE69-5B7E-4F5C-950C-6F46A681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7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E37F-46A4-410C-B59B-13D8355F9BEE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AE69-5B7E-4F5C-950C-6F46A681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7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DE37F-46A4-410C-B59B-13D8355F9BEE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2AE69-5B7E-4F5C-950C-6F46A681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6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E3D Processes on</a:t>
            </a:r>
            <a:br>
              <a:rPr lang="en-US" dirty="0" smtClean="0"/>
            </a:br>
            <a:r>
              <a:rPr lang="en-US" dirty="0" smtClean="0"/>
              <a:t>Behavioral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Lucie </a:t>
            </a:r>
            <a:r>
              <a:rPr lang="en-US" dirty="0" err="1" smtClean="0"/>
              <a:t>Huet</a:t>
            </a:r>
            <a:endParaRPr lang="en-US" dirty="0" smtClean="0"/>
          </a:p>
          <a:p>
            <a:r>
              <a:rPr lang="en-US" dirty="0" smtClean="0"/>
              <a:t>November 10,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6934"/>
            <a:ext cx="10515600" cy="489003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No </a:t>
            </a:r>
            <a:r>
              <a:rPr lang="en-US" dirty="0" err="1" smtClean="0"/>
              <a:t>NaN</a:t>
            </a:r>
            <a:r>
              <a:rPr lang="en-US" dirty="0" smtClean="0"/>
              <a:t> gaps in x/y/zw3d, </a:t>
            </a:r>
            <a:r>
              <a:rPr lang="en-US" dirty="0" smtClean="0"/>
              <a:t>TH, </a:t>
            </a:r>
            <a:r>
              <a:rPr lang="en-US" dirty="0" smtClean="0"/>
              <a:t>PHI, C</a:t>
            </a:r>
            <a:r>
              <a:rPr lang="en-US" dirty="0" smtClean="0"/>
              <a:t>, CP, </a:t>
            </a:r>
            <a:r>
              <a:rPr lang="en-US" dirty="0" smtClean="0"/>
              <a:t>or </a:t>
            </a:r>
            <a:r>
              <a:rPr lang="en-US" dirty="0" smtClean="0"/>
              <a:t>BP</a:t>
            </a:r>
            <a:endParaRPr lang="en-US" dirty="0"/>
          </a:p>
          <a:p>
            <a:r>
              <a:rPr lang="en-US" dirty="0" smtClean="0"/>
              <a:t>Whiskers must be smooth and sufficiently long (preferably extend 15% past contact point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Whisker must have sufficient number of nodes – preferably around 100, at least 40 is best.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BIG QUESTION: What to filter when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Currently, almost everything gets filtered in the E3D wrapper, but that may change.</a:t>
            </a:r>
          </a:p>
          <a:p>
            <a:pPr lvl="1"/>
            <a:r>
              <a:rPr lang="en-US" dirty="0" smtClean="0"/>
              <a:t>BP may get filtered by the neural people but should always be filtered before running E3D</a:t>
            </a:r>
          </a:p>
          <a:p>
            <a:pPr lvl="1"/>
            <a:r>
              <a:rPr lang="en-US" dirty="0" smtClean="0"/>
              <a:t>TH, PHIE, CP might not need to be filtered before running E3D (and, by extension, ZETA_NC)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9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Code/data storage cleanup is necessary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 reminder to keep things organized!  The code is currently under development as improvements to tracking are made and TH and PHI are handed over to E3D wrapper to calculate.</a:t>
            </a:r>
          </a:p>
          <a:p>
            <a:r>
              <a:rPr lang="en-US" dirty="0" smtClean="0"/>
              <a:t>So, make sure data tags are neat and unique (one Settings file per trial/run through of data).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57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92" y="1690688"/>
            <a:ext cx="9014138" cy="4890416"/>
          </a:xfrm>
        </p:spPr>
        <p:txBody>
          <a:bodyPr>
            <a:normAutofit lnSpcReduction="10000"/>
          </a:bodyPr>
          <a:lstStyle/>
          <a:p>
            <a:r>
              <a:rPr lang="en-US" u="sng" dirty="0" smtClean="0"/>
              <a:t>Tracking:</a:t>
            </a:r>
            <a:r>
              <a:rPr lang="en-US" dirty="0" smtClean="0"/>
              <a:t> Track Whisker in 2 camera views</a:t>
            </a:r>
          </a:p>
          <a:p>
            <a:r>
              <a:rPr lang="en-US" u="sng" dirty="0" smtClean="0"/>
              <a:t>Pre-processing:</a:t>
            </a:r>
            <a:r>
              <a:rPr lang="en-US" dirty="0" smtClean="0"/>
              <a:t> Obtain two smooth 2D whiskers, C, CP, BP</a:t>
            </a:r>
            <a:br>
              <a:rPr lang="en-US" dirty="0" smtClean="0"/>
            </a:br>
            <a:r>
              <a:rPr lang="en-US" dirty="0" smtClean="0"/>
              <a:t>(make sure X-Y is top-down and X-Z front-on)</a:t>
            </a:r>
          </a:p>
          <a:p>
            <a:r>
              <a:rPr lang="en-US" u="sng" dirty="0" smtClean="0"/>
              <a:t>3D merging: </a:t>
            </a:r>
            <a:r>
              <a:rPr lang="en-US" dirty="0" smtClean="0"/>
              <a:t> Obtain one smooth 3D whisker, </a:t>
            </a:r>
            <a:r>
              <a:rPr lang="en-US" dirty="0" smtClean="0"/>
              <a:t>3D-</a:t>
            </a:r>
            <a:r>
              <a:rPr lang="en-US" dirty="0" smtClean="0"/>
              <a:t>CP,BP (C should remain the same)</a:t>
            </a:r>
            <a:endParaRPr lang="en-US" u="sng" dirty="0"/>
          </a:p>
          <a:p>
            <a:endParaRPr lang="en-US" u="sng" dirty="0" smtClean="0"/>
          </a:p>
          <a:p>
            <a:r>
              <a:rPr lang="en-US" u="sng" dirty="0" smtClean="0"/>
              <a:t>E3D Wrapper:</a:t>
            </a:r>
            <a:r>
              <a:rPr lang="en-US" dirty="0" smtClean="0"/>
              <a:t> Calculate TH</a:t>
            </a:r>
            <a:r>
              <a:rPr lang="en-US" dirty="0"/>
              <a:t>, </a:t>
            </a:r>
            <a:r>
              <a:rPr lang="en-US" dirty="0" smtClean="0"/>
              <a:t>PHI, </a:t>
            </a:r>
            <a:r>
              <a:rPr lang="en-US" dirty="0" err="1" smtClean="0"/>
              <a:t>PHI_euler</a:t>
            </a:r>
            <a:r>
              <a:rPr lang="en-US" dirty="0" smtClean="0"/>
              <a:t>, whisker zeta (both tracked and estimated), and select reference whiskers</a:t>
            </a:r>
          </a:p>
          <a:p>
            <a:endParaRPr lang="en-US" dirty="0"/>
          </a:p>
          <a:p>
            <a:r>
              <a:rPr lang="en-US" dirty="0" smtClean="0"/>
              <a:t>Questions to think about: what gets filtered when?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9710670" y="1690688"/>
            <a:ext cx="437882" cy="2160095"/>
          </a:xfrm>
          <a:prstGeom prst="rightBrace">
            <a:avLst>
              <a:gd name="adj1" fmla="val 46568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67492" y="2331077"/>
            <a:ext cx="1637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Neural/tracking people do this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9710670" y="4135897"/>
            <a:ext cx="437882" cy="1229112"/>
          </a:xfrm>
          <a:prstGeom prst="rightBrace">
            <a:avLst>
              <a:gd name="adj1" fmla="val 46568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367492" y="4427287"/>
            <a:ext cx="1637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E3D wrapper people do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is key!!!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90918"/>
            <a:ext cx="11218333" cy="5280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Because this project traverses multiple people and we hope to put large amounts of data through this flow, it is </a:t>
            </a:r>
            <a:r>
              <a:rPr lang="en-US" i="1" dirty="0" smtClean="0"/>
              <a:t>extremely </a:t>
            </a:r>
            <a:r>
              <a:rPr lang="en-US" dirty="0" smtClean="0"/>
              <a:t>important we keep consistent code and data formatting.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Two major things to keep track of:</a:t>
            </a:r>
          </a:p>
          <a:p>
            <a:r>
              <a:rPr lang="en-US" dirty="0" smtClean="0"/>
              <a:t>The code used</a:t>
            </a:r>
          </a:p>
          <a:p>
            <a:pPr lvl="1"/>
            <a:r>
              <a:rPr lang="en-US" dirty="0" smtClean="0"/>
              <a:t>Updates are important!</a:t>
            </a:r>
          </a:p>
          <a:p>
            <a:pPr lvl="1"/>
            <a:r>
              <a:rPr lang="en-US" dirty="0" smtClean="0"/>
              <a:t>Currently, most code is in Dropbox folder </a:t>
            </a:r>
            <a:r>
              <a:rPr lang="en-US" dirty="0" err="1" smtClean="0"/>
              <a:t>VG_Sync</a:t>
            </a:r>
            <a:endParaRPr lang="en-US" dirty="0" smtClean="0"/>
          </a:p>
          <a:p>
            <a:pPr lvl="2"/>
            <a:r>
              <a:rPr lang="en-US" dirty="0" smtClean="0"/>
              <a:t>Best practice would be to work off this folder in MATLAB instead of downloading.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solidFill>
                  <a:srgbClr val="FF0000"/>
                </a:solidFill>
              </a:rPr>
              <a:t>the (near) future</a:t>
            </a:r>
            <a:r>
              <a:rPr lang="en-US" dirty="0" smtClean="0"/>
              <a:t>: move to a GitHub account</a:t>
            </a:r>
          </a:p>
          <a:p>
            <a:pPr lvl="2"/>
            <a:r>
              <a:rPr lang="en-US" dirty="0" smtClean="0"/>
              <a:t>Will require manual updating, but relatively easy to do, also does version control.</a:t>
            </a:r>
            <a:endParaRPr lang="en-US" dirty="0"/>
          </a:p>
          <a:p>
            <a:r>
              <a:rPr lang="en-US" dirty="0" smtClean="0"/>
              <a:t>The files that store all the data</a:t>
            </a:r>
          </a:p>
          <a:p>
            <a:pPr lvl="1"/>
            <a:r>
              <a:rPr lang="en-US" dirty="0" smtClean="0"/>
              <a:t>Naming convention is important!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5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Current/historical Data Format: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Preprocessing uses code:</a:t>
            </a:r>
          </a:p>
          <a:p>
            <a:r>
              <a:rPr lang="en-US" dirty="0" err="1" smtClean="0"/>
              <a:t>VG_Sync</a:t>
            </a:r>
            <a:r>
              <a:rPr lang="en-US" dirty="0" smtClean="0"/>
              <a:t>/</a:t>
            </a:r>
            <a:r>
              <a:rPr lang="en-US" dirty="0" err="1" smtClean="0"/>
              <a:t>Track_VG_Featers</a:t>
            </a:r>
            <a:r>
              <a:rPr lang="en-US" dirty="0" smtClean="0"/>
              <a:t>/Run_Process_2D_WSKR_v3</a:t>
            </a:r>
          </a:p>
          <a:p>
            <a:pPr lvl="1"/>
            <a:r>
              <a:rPr lang="en-US" dirty="0" smtClean="0"/>
              <a:t>(Used to be part of </a:t>
            </a:r>
            <a:r>
              <a:rPr lang="en-US" dirty="0" err="1" smtClean="0"/>
              <a:t>VG_Sync</a:t>
            </a:r>
            <a:r>
              <a:rPr lang="en-US" dirty="0" smtClean="0"/>
              <a:t>/</a:t>
            </a:r>
            <a:r>
              <a:rPr lang="en-US" dirty="0" err="1" smtClean="0"/>
              <a:t>Track_VG_Features</a:t>
            </a:r>
            <a:r>
              <a:rPr lang="en-US" dirty="0" smtClean="0"/>
              <a:t>/VG2D_RUN_ALL_V4)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Unfortunately, I don't know much else about what goes on here anymore, and the process is subject to change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THE FUTURE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 Run_Process_2D_WSKER_v3, it calls the function process_TH_BP_v5.m (or a name similar to that).  This process of calculating TH and PHI (once in top-down for TH and once in front-on view for PHI (projection)) will incorporated into E3D wrapper.  BP calculation is likely to stay with neural/tracking people.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249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.mat files for E3D 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475" y="1004288"/>
            <a:ext cx="5422557" cy="5001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E3D wrapper is handed 2 .mat files:</a:t>
            </a:r>
          </a:p>
          <a:p>
            <a:endParaRPr lang="en-US" dirty="0" smtClean="0"/>
          </a:p>
          <a:p>
            <a:r>
              <a:rPr lang="en-US" dirty="0" smtClean="0"/>
              <a:t>Vg_DAT_3D_Merge_[data tag].mat</a:t>
            </a:r>
          </a:p>
          <a:p>
            <a:pPr lvl="1"/>
            <a:r>
              <a:rPr lang="en-US" b="1" dirty="0" smtClean="0"/>
              <a:t>xw3d</a:t>
            </a:r>
            <a:r>
              <a:rPr lang="en-US" dirty="0" smtClean="0"/>
              <a:t> – n x 1 cell array, each cell contains the x-coordinates for the whisker in one frame</a:t>
            </a:r>
          </a:p>
          <a:p>
            <a:pPr lvl="1"/>
            <a:r>
              <a:rPr lang="en-US" b="1" dirty="0" smtClean="0"/>
              <a:t>yw3d</a:t>
            </a:r>
            <a:r>
              <a:rPr lang="en-US" dirty="0" smtClean="0"/>
              <a:t> – </a:t>
            </a:r>
            <a:r>
              <a:rPr lang="en-US" dirty="0"/>
              <a:t>n x 1 cell array, </a:t>
            </a:r>
            <a:r>
              <a:rPr lang="en-US" dirty="0" smtClean="0"/>
              <a:t>y-coordinates</a:t>
            </a:r>
          </a:p>
          <a:p>
            <a:pPr lvl="1"/>
            <a:r>
              <a:rPr lang="en-US" b="1" dirty="0" smtClean="0"/>
              <a:t>zw3d</a:t>
            </a:r>
            <a:r>
              <a:rPr lang="en-US" dirty="0" smtClean="0"/>
              <a:t> – </a:t>
            </a:r>
            <a:r>
              <a:rPr lang="en-US" dirty="0"/>
              <a:t>n x 1 cell array, </a:t>
            </a:r>
            <a:r>
              <a:rPr lang="en-US" dirty="0" smtClean="0"/>
              <a:t>z-coordinates</a:t>
            </a:r>
          </a:p>
          <a:p>
            <a:pPr lvl="2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element of array per cell is base node of whisker</a:t>
            </a:r>
          </a:p>
          <a:p>
            <a:pPr lvl="2"/>
            <a:r>
              <a:rPr lang="en-US" dirty="0" smtClean="0"/>
              <a:t>unit is pixels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20032" y="1325563"/>
            <a:ext cx="603009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Vg_DATA_3D_TH_PHI_C_CP_BP_[data tag].mat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 smtClean="0"/>
              <a:t>C</a:t>
            </a:r>
            <a:r>
              <a:rPr lang="en-US" sz="2200" dirty="0" smtClean="0"/>
              <a:t> – n x 1 logical array with 0 for non-contact frames and 1 for contact frames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 smtClean="0"/>
              <a:t>CP</a:t>
            </a:r>
            <a:r>
              <a:rPr lang="en-US" sz="2200" dirty="0" smtClean="0"/>
              <a:t> – n x 3 array giving contact point locations, fill in non-contact frames with </a:t>
            </a:r>
            <a:r>
              <a:rPr lang="en-US" sz="2200" dirty="0" err="1" smtClean="0"/>
              <a:t>NaNs</a:t>
            </a:r>
            <a:endParaRPr lang="en-US" sz="2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 smtClean="0"/>
              <a:t>TH</a:t>
            </a:r>
            <a:r>
              <a:rPr lang="en-US" sz="2200" dirty="0" smtClean="0"/>
              <a:t> </a:t>
            </a:r>
            <a:r>
              <a:rPr lang="en-US" sz="2200" dirty="0" smtClean="0"/>
              <a:t>– n x 1 array giving theta angle of whisker in world </a:t>
            </a:r>
            <a:r>
              <a:rPr lang="en-US" sz="2200" dirty="0" smtClean="0"/>
              <a:t>coordinates (used to be </a:t>
            </a:r>
            <a:r>
              <a:rPr lang="en-US" sz="2200" dirty="0" err="1" smtClean="0"/>
              <a:t>TH_world</a:t>
            </a:r>
            <a:r>
              <a:rPr lang="en-US" sz="2200" dirty="0" smtClean="0"/>
              <a:t>, now is just TH)</a:t>
            </a:r>
            <a:endParaRPr lang="en-US" sz="2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 smtClean="0"/>
              <a:t>PHI</a:t>
            </a:r>
            <a:r>
              <a:rPr lang="en-US" sz="2200" dirty="0" smtClean="0"/>
              <a:t> – n x 1 array giving projection phi angle in world coordinates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 smtClean="0"/>
              <a:t>BP</a:t>
            </a:r>
            <a:r>
              <a:rPr lang="en-US" sz="2200" dirty="0" smtClean="0"/>
              <a:t> – n x 3 array giving </a:t>
            </a:r>
            <a:r>
              <a:rPr lang="en-US" sz="2200" dirty="0" err="1" smtClean="0"/>
              <a:t>basepoint</a:t>
            </a:r>
            <a:r>
              <a:rPr lang="en-US" sz="2200" dirty="0" smtClean="0"/>
              <a:t> location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5820032" y="6325042"/>
            <a:ext cx="768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FUTURE</a:t>
            </a:r>
            <a:r>
              <a:rPr lang="en-US" dirty="0" smtClean="0"/>
              <a:t>: TH and PHI will be calculated by E3D wrapper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65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Settings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554691"/>
            <a:ext cx="11049000" cy="48461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best way (so far) to hold parameters for each trial</a:t>
            </a:r>
          </a:p>
          <a:p>
            <a:r>
              <a:rPr lang="en-US" dirty="0" smtClean="0"/>
              <a:t>.m file that creates a </a:t>
            </a:r>
            <a:r>
              <a:rPr lang="en-US" dirty="0" err="1" smtClean="0"/>
              <a:t>struct</a:t>
            </a:r>
            <a:r>
              <a:rPr lang="en-US" dirty="0" smtClean="0"/>
              <a:t>, PT, that holds parameters to be used throughout the code</a:t>
            </a:r>
          </a:p>
          <a:p>
            <a:endParaRPr lang="en-US" dirty="0"/>
          </a:p>
          <a:p>
            <a:r>
              <a:rPr lang="en-US" dirty="0" smtClean="0"/>
              <a:t>Currently, there's one settings file for preprocessing and one for the E3D wrapper, but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THE FUTURE</a:t>
            </a:r>
            <a:r>
              <a:rPr lang="en-US" dirty="0" smtClean="0"/>
              <a:t>, they really </a:t>
            </a:r>
            <a:r>
              <a:rPr lang="en-US" dirty="0" smtClean="0"/>
              <a:t>should get combined</a:t>
            </a:r>
          </a:p>
          <a:p>
            <a:pPr lvl="1"/>
            <a:r>
              <a:rPr lang="en-US" dirty="0" smtClean="0"/>
              <a:t>Settings_VG3D_[data tag].m/ Settings_VG2D_[data tag].mat</a:t>
            </a:r>
          </a:p>
          <a:p>
            <a:pPr lvl="1"/>
            <a:endParaRPr lang="en-US" dirty="0"/>
          </a:p>
          <a:p>
            <a:r>
              <a:rPr lang="en-US" dirty="0" smtClean="0"/>
              <a:t>Settings file contents:</a:t>
            </a:r>
          </a:p>
          <a:p>
            <a:pPr lvl="1"/>
            <a:r>
              <a:rPr lang="en-US" dirty="0" smtClean="0"/>
              <a:t>Comments at the top give basic information, who took this data and when, awake or anesthetized, etc.</a:t>
            </a:r>
          </a:p>
          <a:p>
            <a:pPr lvl="1"/>
            <a:r>
              <a:rPr lang="en-US" dirty="0" smtClean="0"/>
              <a:t>PT. (list on next slide)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2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09909"/>
            <a:ext cx="10515600" cy="1325563"/>
          </a:xfrm>
        </p:spPr>
        <p:txBody>
          <a:bodyPr/>
          <a:lstStyle/>
          <a:p>
            <a:r>
              <a:rPr lang="en-US" dirty="0" smtClean="0"/>
              <a:t>Settings File part 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83" y="643944"/>
            <a:ext cx="9722476" cy="610458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PT. (perhaps complete list)</a:t>
            </a:r>
            <a:endParaRPr lang="en-US" dirty="0"/>
          </a:p>
          <a:p>
            <a:pPr lvl="1"/>
            <a:r>
              <a:rPr lang="en-US" b="1" dirty="0"/>
              <a:t>data</a:t>
            </a:r>
            <a:r>
              <a:rPr lang="en-US" dirty="0"/>
              <a:t> – path name to where the .mat data files are stored – unique per computer</a:t>
            </a:r>
          </a:p>
          <a:p>
            <a:pPr lvl="1"/>
            <a:r>
              <a:rPr lang="en-US" b="1" dirty="0"/>
              <a:t>save</a:t>
            </a:r>
            <a:r>
              <a:rPr lang="en-US" dirty="0"/>
              <a:t> – path name for where you want the output of the data will be saved (often same as </a:t>
            </a:r>
            <a:r>
              <a:rPr lang="en-US" dirty="0" err="1"/>
              <a:t>PT.data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Frames</a:t>
            </a:r>
            <a:r>
              <a:rPr lang="en-US" dirty="0"/>
              <a:t> – </a:t>
            </a:r>
            <a:r>
              <a:rPr lang="en-US" dirty="0" smtClean="0"/>
              <a:t>1 x 2 </a:t>
            </a:r>
            <a:r>
              <a:rPr lang="en-US" dirty="0"/>
              <a:t>array showing start and end frames used, e.g. [101 2100]</a:t>
            </a:r>
          </a:p>
          <a:p>
            <a:pPr lvl="1"/>
            <a:r>
              <a:rPr lang="en-US" b="1" dirty="0"/>
              <a:t>TAG</a:t>
            </a:r>
            <a:r>
              <a:rPr lang="en-US" dirty="0"/>
              <a:t> – the tag to be used when marking data, usually the date (e.g. 20141023), then some short information (e.g. T07 for trial 7), and then the frames formatted as (F0101F2100</a:t>
            </a:r>
            <a:r>
              <a:rPr lang="en-US" dirty="0" smtClean="0"/>
              <a:t>).</a:t>
            </a:r>
          </a:p>
          <a:p>
            <a:pPr lvl="1"/>
            <a:r>
              <a:rPr lang="en-US" b="1" dirty="0" smtClean="0"/>
              <a:t>pix2m</a:t>
            </a:r>
            <a:r>
              <a:rPr lang="en-US" dirty="0" smtClean="0"/>
              <a:t> – pixels to meters conversion (how many meters to a pixel – a very small number)</a:t>
            </a:r>
          </a:p>
          <a:p>
            <a:pPr lvl="1"/>
            <a:r>
              <a:rPr lang="en-US" b="1" dirty="0" err="1" smtClean="0"/>
              <a:t>proc_base_segment</a:t>
            </a:r>
            <a:r>
              <a:rPr lang="en-US" dirty="0" smtClean="0"/>
              <a:t> – 1 x 2 array saying how much of the whisker (the linear portion at the base) to consider when calculating TH and PHI (first # is non-zero so possibly noisy </a:t>
            </a:r>
            <a:r>
              <a:rPr lang="en-US" dirty="0" err="1" smtClean="0"/>
              <a:t>basepoint</a:t>
            </a:r>
            <a:r>
              <a:rPr lang="en-US" dirty="0" smtClean="0"/>
              <a:t> is excluded, second # generally around 4 mm) – in mm</a:t>
            </a:r>
          </a:p>
          <a:p>
            <a:pPr lvl="1"/>
            <a:r>
              <a:rPr lang="en-US" b="1" dirty="0" smtClean="0"/>
              <a:t>REF</a:t>
            </a:r>
            <a:r>
              <a:rPr lang="en-US" dirty="0" smtClean="0"/>
              <a:t> – denote, if desired, which frames to use as reference frames</a:t>
            </a:r>
          </a:p>
          <a:p>
            <a:pPr lvl="1"/>
            <a:r>
              <a:rPr lang="en-US" b="1" dirty="0" err="1" smtClean="0"/>
              <a:t>pct_planer</a:t>
            </a:r>
            <a:r>
              <a:rPr lang="en-US" dirty="0" smtClean="0"/>
              <a:t> – what percentage of the whisker </a:t>
            </a:r>
            <a:r>
              <a:rPr lang="en-US" dirty="0" err="1" smtClean="0"/>
              <a:t>arclength</a:t>
            </a:r>
            <a:r>
              <a:rPr lang="en-US" dirty="0" smtClean="0"/>
              <a:t> should be considered planar for zeta calculation (typically 0.7)</a:t>
            </a:r>
          </a:p>
          <a:p>
            <a:pPr lvl="1"/>
            <a:r>
              <a:rPr lang="en-US" b="1" dirty="0" smtClean="0"/>
              <a:t>E3D_E</a:t>
            </a:r>
            <a:r>
              <a:rPr lang="en-US" dirty="0" smtClean="0"/>
              <a:t> – Young's modulus (typically 3.3 </a:t>
            </a:r>
            <a:r>
              <a:rPr lang="en-US" dirty="0" err="1" smtClean="0"/>
              <a:t>GPa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E3D_rbase</a:t>
            </a:r>
            <a:r>
              <a:rPr lang="en-US" dirty="0" smtClean="0"/>
              <a:t> – base radius (typically 100e-6)</a:t>
            </a:r>
          </a:p>
          <a:p>
            <a:pPr lvl="1"/>
            <a:r>
              <a:rPr lang="en-US" b="1" dirty="0" smtClean="0"/>
              <a:t>E3D_taper</a:t>
            </a:r>
            <a:r>
              <a:rPr lang="en-US" dirty="0" smtClean="0"/>
              <a:t> – base to tip ratio (typically 15)</a:t>
            </a:r>
          </a:p>
          <a:p>
            <a:pPr lvl="1"/>
            <a:r>
              <a:rPr lang="en-US" b="1" dirty="0" err="1" smtClean="0"/>
              <a:t>filt</a:t>
            </a:r>
            <a:r>
              <a:rPr lang="en-US" dirty="0" smtClean="0"/>
              <a:t> – filter coefficient, calculated as (desired cutoff Hz/(sampling Hz/2) ), though maybe filtering will be applied earlier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9785260" y="1841679"/>
            <a:ext cx="540913" cy="1661375"/>
          </a:xfrm>
          <a:prstGeom prst="rightBrace">
            <a:avLst>
              <a:gd name="adj1" fmla="val 3247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514956" y="2072201"/>
            <a:ext cx="1153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tracking provides these three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9785259" y="3569226"/>
            <a:ext cx="540913" cy="3024757"/>
          </a:xfrm>
          <a:prstGeom prst="rightBrace">
            <a:avLst>
              <a:gd name="adj1" fmla="val 3247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514956" y="4204441"/>
            <a:ext cx="1419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in E3D </a:t>
            </a:r>
            <a:r>
              <a:rPr lang="en-US" dirty="0" smtClean="0"/>
              <a:t>wrapper, probably added by E3D wrapper people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9792264" y="1015654"/>
            <a:ext cx="384669" cy="792939"/>
          </a:xfrm>
          <a:prstGeom prst="rightBrace">
            <a:avLst>
              <a:gd name="adj1" fmla="val 3247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20563" y="712155"/>
            <a:ext cx="134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storage stuff changes per computer</a:t>
            </a:r>
          </a:p>
        </p:txBody>
      </p:sp>
    </p:spTree>
    <p:extLst>
      <p:ext uri="{BB962C8B-B14F-4D97-AF65-F5344CB8AC3E}">
        <p14:creationId xmlns:p14="http://schemas.microsoft.com/office/powerpoint/2010/main" val="172654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E3D Wrapper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0309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Vg_DATA_3D_PROC_[data tag].mat</a:t>
            </a:r>
          </a:p>
          <a:p>
            <a:pPr lvl="1"/>
            <a:r>
              <a:rPr lang="en-US" b="1" dirty="0" smtClean="0"/>
              <a:t>PHIE</a:t>
            </a:r>
            <a:r>
              <a:rPr lang="en-US" dirty="0" smtClean="0"/>
              <a:t> – </a:t>
            </a:r>
            <a:r>
              <a:rPr lang="en-US" dirty="0" err="1" smtClean="0"/>
              <a:t>euler</a:t>
            </a:r>
            <a:r>
              <a:rPr lang="en-US" dirty="0" smtClean="0"/>
              <a:t> PHI</a:t>
            </a:r>
          </a:p>
          <a:p>
            <a:pPr lvl="1"/>
            <a:r>
              <a:rPr lang="en-US" b="1" dirty="0" smtClean="0"/>
              <a:t>x/y/zw3dm</a:t>
            </a:r>
            <a:r>
              <a:rPr lang="en-US" dirty="0" smtClean="0"/>
              <a:t> – same as x/y/zw3d, but in meters</a:t>
            </a:r>
          </a:p>
          <a:p>
            <a:pPr lvl="1"/>
            <a:r>
              <a:rPr lang="en-US" b="1" dirty="0" err="1" smtClean="0"/>
              <a:t>BPm</a:t>
            </a:r>
            <a:r>
              <a:rPr lang="en-US" dirty="0" smtClean="0"/>
              <a:t>, </a:t>
            </a:r>
            <a:r>
              <a:rPr lang="en-US" b="1" dirty="0" err="1" smtClean="0"/>
              <a:t>CPm</a:t>
            </a:r>
            <a:r>
              <a:rPr lang="en-US" dirty="0" smtClean="0"/>
              <a:t> – same as BP, CP but in meters</a:t>
            </a:r>
          </a:p>
          <a:p>
            <a:pPr lvl="1"/>
            <a:r>
              <a:rPr lang="en-US" b="1" dirty="0" err="1" smtClean="0"/>
              <a:t>S_max</a:t>
            </a:r>
            <a:r>
              <a:rPr lang="en-US" dirty="0" smtClean="0"/>
              <a:t> – of all timeframes, the maximum whisker </a:t>
            </a:r>
            <a:r>
              <a:rPr lang="en-US" dirty="0" err="1" smtClean="0"/>
              <a:t>arclength</a:t>
            </a:r>
            <a:r>
              <a:rPr lang="en-US" dirty="0" smtClean="0"/>
              <a:t>, which will be set to the "actual" whisker </a:t>
            </a:r>
            <a:r>
              <a:rPr lang="en-US" dirty="0" err="1" smtClean="0"/>
              <a:t>arclength</a:t>
            </a:r>
            <a:endParaRPr lang="en-US" dirty="0" smtClean="0"/>
          </a:p>
          <a:p>
            <a:pPr lvl="1"/>
            <a:r>
              <a:rPr lang="en-US" b="1" dirty="0" smtClean="0"/>
              <a:t>ZETA</a:t>
            </a:r>
            <a:r>
              <a:rPr lang="en-US" dirty="0" smtClean="0"/>
              <a:t> – zeta angle of whisker (as measured)</a:t>
            </a:r>
          </a:p>
          <a:p>
            <a:pPr lvl="1"/>
            <a:r>
              <a:rPr lang="en-US" b="1" dirty="0" smtClean="0"/>
              <a:t>ZETA_NC</a:t>
            </a:r>
            <a:r>
              <a:rPr lang="en-US" dirty="0" smtClean="0"/>
              <a:t> – zeta angle as predicted using non-contact frames and theta</a:t>
            </a:r>
          </a:p>
          <a:p>
            <a:pPr lvl="1"/>
            <a:r>
              <a:rPr lang="en-US" b="1" dirty="0" smtClean="0"/>
              <a:t>REF</a:t>
            </a:r>
            <a:r>
              <a:rPr lang="en-US" dirty="0" smtClean="0"/>
              <a:t> – n x 1 array saying which time frame was used as a reference whisker for every frame of contact (soon to be obsolete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THE FUTURE</a:t>
            </a:r>
          </a:p>
          <a:p>
            <a:pPr lvl="1"/>
            <a:r>
              <a:rPr lang="en-US" b="1" dirty="0" smtClean="0"/>
              <a:t>TH</a:t>
            </a:r>
            <a:r>
              <a:rPr lang="en-US" dirty="0" smtClean="0"/>
              <a:t> – theta angle</a:t>
            </a:r>
          </a:p>
          <a:p>
            <a:pPr lvl="1"/>
            <a:r>
              <a:rPr lang="en-US" b="1" dirty="0" smtClean="0"/>
              <a:t>PHI</a:t>
            </a:r>
            <a:r>
              <a:rPr lang="en-US" dirty="0" smtClean="0"/>
              <a:t> – projection phi (calculated before PHIE)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9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E3D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1371600"/>
            <a:ext cx="11184467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VG_E3D_[data tag].mat</a:t>
            </a:r>
          </a:p>
          <a:p>
            <a:pPr lvl="1"/>
            <a:r>
              <a:rPr lang="en-US" b="1" dirty="0" err="1"/>
              <a:t>BPm_filt</a:t>
            </a:r>
            <a:r>
              <a:rPr lang="en-US" dirty="0"/>
              <a:t>, </a:t>
            </a:r>
            <a:r>
              <a:rPr lang="en-US" b="1" dirty="0" err="1"/>
              <a:t>CPm_filt</a:t>
            </a:r>
            <a:r>
              <a:rPr lang="en-US" dirty="0"/>
              <a:t>, </a:t>
            </a:r>
            <a:r>
              <a:rPr lang="en-US" b="1" dirty="0" err="1"/>
              <a:t>ZETA_NC_filt</a:t>
            </a:r>
            <a:r>
              <a:rPr lang="en-US" dirty="0"/>
              <a:t>, </a:t>
            </a:r>
            <a:r>
              <a:rPr lang="en-US" b="1" dirty="0" err="1" smtClean="0"/>
              <a:t>TH_filt</a:t>
            </a:r>
            <a:r>
              <a:rPr lang="en-US" dirty="0"/>
              <a:t>, </a:t>
            </a:r>
            <a:r>
              <a:rPr lang="en-US" b="1" dirty="0" err="1"/>
              <a:t>PHIE_filt</a:t>
            </a:r>
            <a:r>
              <a:rPr lang="en-US" dirty="0"/>
              <a:t>, </a:t>
            </a:r>
            <a:r>
              <a:rPr lang="en-US" b="1" dirty="0" err="1"/>
              <a:t>ZETA_filt</a:t>
            </a:r>
            <a:r>
              <a:rPr lang="en-US" dirty="0"/>
              <a:t> – filtered versions of each of these variables, perhaps not all will be kept, depending on how tracking works out.</a:t>
            </a:r>
          </a:p>
          <a:p>
            <a:pPr lvl="1"/>
            <a:r>
              <a:rPr lang="en-US" b="1" dirty="0"/>
              <a:t>F</a:t>
            </a:r>
            <a:r>
              <a:rPr lang="en-US" dirty="0"/>
              <a:t> – n x 3 array giving [</a:t>
            </a:r>
            <a:r>
              <a:rPr lang="en-US" dirty="0" err="1"/>
              <a:t>Fx</a:t>
            </a:r>
            <a:r>
              <a:rPr lang="en-US" dirty="0"/>
              <a:t>, </a:t>
            </a:r>
            <a:r>
              <a:rPr lang="en-US" dirty="0" err="1"/>
              <a:t>Fy</a:t>
            </a:r>
            <a:r>
              <a:rPr lang="en-US" dirty="0"/>
              <a:t>, </a:t>
            </a:r>
            <a:r>
              <a:rPr lang="en-US" dirty="0" err="1"/>
              <a:t>Fz</a:t>
            </a:r>
            <a:r>
              <a:rPr lang="en-US" dirty="0"/>
              <a:t>] for every frame of contact – whisker coordinates</a:t>
            </a:r>
          </a:p>
          <a:p>
            <a:pPr lvl="1"/>
            <a:r>
              <a:rPr lang="en-US" b="1" dirty="0"/>
              <a:t>M</a:t>
            </a:r>
            <a:r>
              <a:rPr lang="en-US" dirty="0"/>
              <a:t> – n x 3 array giving [</a:t>
            </a:r>
            <a:r>
              <a:rPr lang="en-US" dirty="0" err="1"/>
              <a:t>Mx</a:t>
            </a:r>
            <a:r>
              <a:rPr lang="en-US" dirty="0"/>
              <a:t>, My, </a:t>
            </a:r>
            <a:r>
              <a:rPr lang="en-US" dirty="0" err="1"/>
              <a:t>Mz</a:t>
            </a:r>
            <a:r>
              <a:rPr lang="en-US" dirty="0"/>
              <a:t>] for every frame of contact – whisker coordinates</a:t>
            </a:r>
          </a:p>
          <a:p>
            <a:pPr lvl="1"/>
            <a:r>
              <a:rPr lang="en-US" b="1" dirty="0" err="1"/>
              <a:t>S_app</a:t>
            </a:r>
            <a:r>
              <a:rPr lang="en-US" dirty="0"/>
              <a:t>, </a:t>
            </a:r>
            <a:r>
              <a:rPr lang="en-US" b="1" dirty="0" err="1"/>
              <a:t>F_app</a:t>
            </a:r>
            <a:r>
              <a:rPr lang="en-US" dirty="0"/>
              <a:t>, </a:t>
            </a:r>
            <a:r>
              <a:rPr lang="en-US" b="1" dirty="0" err="1"/>
              <a:t>Z_app</a:t>
            </a:r>
            <a:r>
              <a:rPr lang="en-US" dirty="0"/>
              <a:t> – optimization solutions for E3D: the arc length along the whisker at which the force was applied, the magnitude of the force applied, and the angle about the whisker's axis that the force was applied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x/y/ze3d</a:t>
            </a:r>
            <a:r>
              <a:rPr lang="en-US" dirty="0" smtClean="0"/>
              <a:t> – </a:t>
            </a:r>
            <a:r>
              <a:rPr lang="en-US" dirty="0" err="1" smtClean="0"/>
              <a:t>x,y,z</a:t>
            </a:r>
            <a:r>
              <a:rPr lang="en-US" dirty="0" smtClean="0"/>
              <a:t>, coordinates of deflected whisker from E3D in meters and world coordinates</a:t>
            </a:r>
          </a:p>
          <a:p>
            <a:pPr lvl="1"/>
            <a:r>
              <a:rPr lang="en-US" b="1" dirty="0" smtClean="0"/>
              <a:t>POS</a:t>
            </a:r>
            <a:r>
              <a:rPr lang="en-US" dirty="0" smtClean="0"/>
              <a:t> – n x 3 array saying the final contact point output in E3D – potentially different from </a:t>
            </a:r>
            <a:r>
              <a:rPr lang="en-US" dirty="0" err="1" smtClean="0"/>
              <a:t>CPm_filt</a:t>
            </a:r>
            <a:endParaRPr lang="en-US" dirty="0" smtClean="0"/>
          </a:p>
          <a:p>
            <a:pPr lvl="1"/>
            <a:r>
              <a:rPr lang="en-US" b="1" dirty="0" err="1" smtClean="0"/>
              <a:t>Err_all</a:t>
            </a:r>
            <a:r>
              <a:rPr lang="en-US" dirty="0" smtClean="0"/>
              <a:t> – n x 1 cell array giving the error for every node along the whisker arc length for each frame</a:t>
            </a:r>
          </a:p>
          <a:p>
            <a:pPr lvl="1"/>
            <a:r>
              <a:rPr lang="en-US" b="1" dirty="0" err="1" smtClean="0"/>
              <a:t>Err_max</a:t>
            </a:r>
            <a:r>
              <a:rPr lang="en-US" dirty="0" smtClean="0"/>
              <a:t> – n x 1 array giving maximum error across arc length for every frame</a:t>
            </a:r>
          </a:p>
          <a:p>
            <a:pPr lvl="1"/>
            <a:r>
              <a:rPr lang="en-US" b="1" dirty="0" err="1" smtClean="0"/>
              <a:t>Err_mean</a:t>
            </a:r>
            <a:r>
              <a:rPr lang="en-US" dirty="0"/>
              <a:t> </a:t>
            </a:r>
            <a:r>
              <a:rPr lang="en-US" dirty="0" smtClean="0"/>
              <a:t>– n x 1 array giving mean error across arc length for every frame</a:t>
            </a:r>
          </a:p>
          <a:p>
            <a:pPr lvl="1"/>
            <a:r>
              <a:rPr lang="en-US" b="1" dirty="0" err="1" smtClean="0"/>
              <a:t>Err_cp</a:t>
            </a:r>
            <a:r>
              <a:rPr lang="en-US" dirty="0" smtClean="0"/>
              <a:t> – I forget, either the Euclidean distance between </a:t>
            </a:r>
            <a:r>
              <a:rPr lang="en-US" dirty="0" err="1" smtClean="0"/>
              <a:t>CPm_filt</a:t>
            </a:r>
            <a:r>
              <a:rPr lang="en-US" dirty="0" smtClean="0"/>
              <a:t> and POS or the error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44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1333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E3D Processes on Behavioral Data</vt:lpstr>
      <vt:lpstr>Workflow Overview</vt:lpstr>
      <vt:lpstr>Organization is key!!!</vt:lpstr>
      <vt:lpstr>Current/historical Data Format:</vt:lpstr>
      <vt:lpstr>.mat files for E3D wrapper</vt:lpstr>
      <vt:lpstr>The Settings File</vt:lpstr>
      <vt:lpstr>Settings File part 2:</vt:lpstr>
      <vt:lpstr>E3D Wrapper output</vt:lpstr>
      <vt:lpstr>E3D Output</vt:lpstr>
      <vt:lpstr>Data Quality</vt:lpstr>
      <vt:lpstr>Code/data storage cleanup is necessary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E3D Processes on Behavioral Data</dc:title>
  <dc:creator>lahuet</dc:creator>
  <cp:lastModifiedBy>lahuet</cp:lastModifiedBy>
  <cp:revision>32</cp:revision>
  <dcterms:created xsi:type="dcterms:W3CDTF">2014-11-07T17:40:28Z</dcterms:created>
  <dcterms:modified xsi:type="dcterms:W3CDTF">2014-11-19T20:27:15Z</dcterms:modified>
</cp:coreProperties>
</file>