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262" r:id="rId3"/>
    <p:sldId id="258" r:id="rId4"/>
    <p:sldId id="259" r:id="rId5"/>
    <p:sldId id="271" r:id="rId6"/>
    <p:sldId id="270" r:id="rId7"/>
    <p:sldId id="260" r:id="rId8"/>
    <p:sldId id="268" r:id="rId9"/>
    <p:sldId id="272" r:id="rId10"/>
    <p:sldId id="264" r:id="rId11"/>
    <p:sldId id="263" r:id="rId12"/>
    <p:sldId id="261" r:id="rId13"/>
    <p:sldId id="273" r:id="rId14"/>
    <p:sldId id="266" r:id="rId15"/>
    <p:sldId id="267" r:id="rId16"/>
    <p:sldId id="257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D86D5-3087-417E-B881-6DCE8815FEC6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CF72B6-5364-4365-9D79-61E7E8AEB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17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F72B6-5364-4365-9D79-61E7E8AEB72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93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8076-6BE9-4048-89C9-7CCFB1E10902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8749-7110-4834-81B9-40518D36D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801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3E47-8D8C-4590-B331-C25DE9307E39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8749-7110-4834-81B9-40518D36D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529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DB68-A23A-4766-A8BC-1E5651F952F3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8749-7110-4834-81B9-40518D36D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49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693E-04BA-4CB0-B637-C02AD316040F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8749-7110-4834-81B9-40518D36D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011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C170-1A29-4177-BAC4-C23691B08338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8749-7110-4834-81B9-40518D36D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27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8C436-EE4E-491F-AE67-84AE31B69E85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8749-7110-4834-81B9-40518D36D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928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9145-4973-4C99-8A1C-8A239F758531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8749-7110-4834-81B9-40518D36D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333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8CC03-7107-4BDD-8838-8BF613F19918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8749-7110-4834-81B9-40518D36D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087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2C43E-6B77-420E-8666-158D61F95666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8749-7110-4834-81B9-40518D36D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806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B1CE-FFAC-42ED-A32F-A2A96E101099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8749-7110-4834-81B9-40518D36D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97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3EE4-8426-43D3-B75D-B2EACE3E8A3F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8749-7110-4834-81B9-40518D36D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17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D9C76-68C8-4C1A-A043-8B2E0A7A4446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华东理工大学 罗勇军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48749-7110-4834-81B9-40518D36D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576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uoyongjun999/cod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luogu-dev/cyar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B5D22-D885-4F82-B619-7BD8E0201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816443"/>
            <a:ext cx="7772400" cy="852616"/>
          </a:xfrm>
        </p:spPr>
        <p:txBody>
          <a:bodyPr>
            <a:normAutofit/>
          </a:bodyPr>
          <a:lstStyle/>
          <a:p>
            <a:r>
              <a:rPr lang="zh-CN" altLang="en-US" sz="4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测试：数据的构造、对拍</a:t>
            </a: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3763A882-F4BB-48B9-9B80-7DB3EF193CF2}"/>
              </a:ext>
            </a:extLst>
          </p:cNvPr>
          <p:cNvSpPr txBox="1">
            <a:spLocks/>
          </p:cNvSpPr>
          <p:nvPr/>
        </p:nvSpPr>
        <p:spPr>
          <a:xfrm>
            <a:off x="146221" y="569120"/>
            <a:ext cx="6168082" cy="753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算法竞赛入门到进阶</a:t>
            </a:r>
            <a:r>
              <a:rPr lang="en-US" altLang="zh-CN" sz="2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补充内容</a:t>
            </a: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36143D74-8846-4ED1-91B0-C6C3FC151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812" y="3163329"/>
            <a:ext cx="8242376" cy="2743200"/>
          </a:xfrm>
        </p:spPr>
        <p:txBody>
          <a:bodyPr>
            <a:no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罗勇军 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QQ 15512356</a:t>
            </a: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华东理工大学</a:t>
            </a:r>
          </a:p>
          <a:p>
            <a:endParaRPr lang="en-US" altLang="zh-CN" sz="1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本课件可自由传播，欢迎交流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课件和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代码下载地址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https://blog.csdn.net/weixin_43914593/article/details/106863166</a:t>
            </a: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https://github.com/luoyongjun999/code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6244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FF1A9-6069-43F6-84FE-4FACC5677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045793" cy="132556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zh-CN" altLang="en-US" sz="3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r>
              <a:rPr lang="en-US" altLang="zh-CN" sz="3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3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：如何去掉重复的随机数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754062-E8E7-4F1C-9A7D-A3D2C77F7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如何去掉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万个数中的重复数字？而且不改变顺序。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>
              <a:buNone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数太多，不可能用简单的暴力法；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>
              <a:buNone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en-US" altLang="zh-CN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unique()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去重会改变顺序。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简单又最快的方法：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，用一个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数组判断重复。（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不过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，这个方法的问题是：产生的随机数都在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[0,100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万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之内）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B44CC9-A572-463C-B93D-2403BB0E9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华东理工大学 罗勇军</a:t>
            </a:r>
          </a:p>
        </p:txBody>
      </p:sp>
    </p:spTree>
    <p:extLst>
      <p:ext uri="{BB962C8B-B14F-4D97-AF65-F5344CB8AC3E}">
        <p14:creationId xmlns:p14="http://schemas.microsoft.com/office/powerpoint/2010/main" val="1969854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FF1A9-6069-43F6-84FE-4FACC5677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103" y="686402"/>
            <a:ext cx="8045793" cy="685198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en-US" altLang="zh-CN" sz="3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  <a:r>
              <a:rPr lang="zh-CN" altLang="en-US" sz="3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判重和去重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754062-E8E7-4F1C-9A7D-A3D2C77F7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672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myhash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[MAX];     //hash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mynum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[MAX];     //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记录不同的随机数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下面处理随机数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big_rand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if(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myhash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big_rand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== 0) {      //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big_rand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位置还没有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myhash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big_rand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]=1;            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随机数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big_rand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，登记在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myhash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的第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big_rand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个位置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mynum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[num]=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big_rand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       //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记录随机数</a:t>
            </a: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num++;                                     //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记录随机数的数量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C9813E-D410-4C38-97F8-AFFC8910A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</p:spTree>
    <p:extLst>
      <p:ext uri="{BB962C8B-B14F-4D97-AF65-F5344CB8AC3E}">
        <p14:creationId xmlns:p14="http://schemas.microsoft.com/office/powerpoint/2010/main" val="3476120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7B83A6-4363-4BC6-AA24-DD8F22915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Hdu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1425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的测试数据构造程序：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经一次测试，生成的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万个随机数，有约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63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万个不重复。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FEA7B6-0BEF-478B-AF74-250B5C764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F4DA004F-E27E-4EFD-85A4-9CCF2F4929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7517250"/>
              </p:ext>
            </p:extLst>
          </p:nvPr>
        </p:nvGraphicFramePr>
        <p:xfrm>
          <a:off x="6115050" y="1504950"/>
          <a:ext cx="2767392" cy="1114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3" name="包装程序外壳对象" showAsIcon="1" r:id="rId3" imgW="1591560" imgH="641880" progId="Package">
                  <p:embed/>
                </p:oleObj>
              </mc:Choice>
              <mc:Fallback>
                <p:oleObj name="包装程序外壳对象" showAsIcon="1" r:id="rId3" imgW="1591560" imgH="641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050" y="1504950"/>
                        <a:ext cx="2767392" cy="11146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233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CFCC7-86E1-461A-9E9E-0785B0A23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ctr">
              <a:buFont typeface="Wingdings" panose="05000000000000000000" pitchFamily="2" charset="2"/>
              <a:buChar char="u"/>
            </a:pPr>
            <a:r>
              <a:rPr lang="zh-CN" altLang="en-US" sz="4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生成输入测试数据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4231CB-130D-456E-91B2-C3758D6D8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用测试程序生成一个输入测试文件 </a:t>
            </a:r>
            <a:r>
              <a:rPr lang="en-US" altLang="zh-CN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data.in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B926D21-DBBE-49FD-8394-F869863A6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华东理工大学 罗勇军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50F403-88CF-4137-9B28-3EB0B766A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315" y="2589473"/>
            <a:ext cx="6770219" cy="675245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87A7649-3F97-4646-9AC5-D639A93624F0}"/>
              </a:ext>
            </a:extLst>
          </p:cNvPr>
          <p:cNvSpPr txBox="1">
            <a:spLocks/>
          </p:cNvSpPr>
          <p:nvPr/>
        </p:nvSpPr>
        <p:spPr>
          <a:xfrm>
            <a:off x="938315" y="3429000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latin typeface="DejaVu Sans Mono" panose="020B0609030804020204" pitchFamily="49" charset="0"/>
                <a:ea typeface="DejaVu Sans Mono" panose="020B0609030804020204" pitchFamily="49" charset="0"/>
              </a:rPr>
              <a:t>或：</a:t>
            </a:r>
            <a:endParaRPr lang="en-US" altLang="zh-CN" dirty="0">
              <a:latin typeface="DejaVu Sans Mono" panose="020B0609030804020204" pitchFamily="49" charset="0"/>
              <a:ea typeface="DejaVu Sans Mono" panose="020B060903080402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latin typeface="DejaVu Sans Mono" panose="020B0609030804020204" pitchFamily="49" charset="0"/>
                <a:ea typeface="DejaVu Sans Mono" panose="020B0609030804020204" pitchFamily="49" charset="0"/>
              </a:rPr>
              <a:t>生成输入文件 </a:t>
            </a:r>
            <a:r>
              <a:rPr lang="en-US" altLang="zh-CN" dirty="0">
                <a:latin typeface="DejaVu Sans Mono" panose="020B0609030804020204" pitchFamily="49" charset="0"/>
                <a:ea typeface="DejaVu Sans Mono" panose="020B0609030804020204" pitchFamily="49" charset="0"/>
              </a:rPr>
              <a:t>data.in</a:t>
            </a:r>
            <a:r>
              <a:rPr lang="zh-CN" altLang="en-US" dirty="0">
                <a:latin typeface="DejaVu Sans Mono" panose="020B0609030804020204" pitchFamily="49" charset="0"/>
                <a:ea typeface="DejaVu Sans Mono" panose="020B0609030804020204" pitchFamily="49" charset="0"/>
              </a:rPr>
              <a:t>：</a:t>
            </a:r>
            <a:endParaRPr lang="en-US" altLang="zh-CN" dirty="0">
              <a:latin typeface="DejaVu Sans Mono" panose="020B0609030804020204" pitchFamily="49" charset="0"/>
              <a:ea typeface="DejaVu Sans Mono" panose="020B060903080402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err="1">
                <a:latin typeface="DejaVu Sans Mono" panose="020B0609030804020204" pitchFamily="49" charset="0"/>
                <a:ea typeface="DejaVu Sans Mono" panose="020B0609030804020204" pitchFamily="49" charset="0"/>
              </a:rPr>
              <a:t>freopen</a:t>
            </a:r>
            <a:r>
              <a:rPr lang="en-US" altLang="zh-CN" dirty="0">
                <a:latin typeface="DejaVu Sans Mono" panose="020B0609030804020204" pitchFamily="49" charset="0"/>
                <a:ea typeface="DejaVu Sans Mono" panose="020B0609030804020204" pitchFamily="49" charset="0"/>
              </a:rPr>
              <a:t>(“data.in”, “w”, </a:t>
            </a:r>
            <a:r>
              <a:rPr lang="en-US" altLang="zh-CN" dirty="0" err="1">
                <a:latin typeface="DejaVu Sans Mono" panose="020B0609030804020204" pitchFamily="49" charset="0"/>
                <a:ea typeface="DejaVu Sans Mono" panose="020B0609030804020204" pitchFamily="49" charset="0"/>
              </a:rPr>
              <a:t>stdout</a:t>
            </a:r>
            <a:r>
              <a:rPr lang="en-US" altLang="zh-CN" dirty="0">
                <a:latin typeface="DejaVu Sans Mono" panose="020B0609030804020204" pitchFamily="49" charset="0"/>
                <a:ea typeface="DejaVu Sans Mono" panose="020B0609030804020204" pitchFamily="49" charset="0"/>
              </a:rPr>
              <a:t>);</a:t>
            </a:r>
            <a:endParaRPr lang="en-US" altLang="zh-CN" dirty="0"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latin typeface="DejaVu Sans Mono" panose="020B0609030804020204" pitchFamily="49" charset="0"/>
                <a:ea typeface="宋体" panose="02010600030101010101" pitchFamily="2" charset="-122"/>
              </a:rPr>
              <a:t>根据输入生成输出文件 </a:t>
            </a:r>
            <a:r>
              <a:rPr lang="en-US" altLang="zh-CN" dirty="0" err="1">
                <a:latin typeface="DejaVu Sans Mono" panose="020B0609030804020204" pitchFamily="49" charset="0"/>
                <a:ea typeface="宋体" panose="02010600030101010101" pitchFamily="2" charset="-122"/>
              </a:rPr>
              <a:t>data.out</a:t>
            </a:r>
            <a:r>
              <a:rPr lang="zh-CN" altLang="en-US" dirty="0">
                <a:latin typeface="DejaVu Sans Mono" panose="020B0609030804020204" pitchFamily="49" charset="0"/>
                <a:ea typeface="宋体" panose="02010600030101010101" pitchFamily="2" charset="-122"/>
              </a:rPr>
              <a:t>：</a:t>
            </a:r>
            <a:endParaRPr lang="en-US" altLang="zh-CN" dirty="0">
              <a:latin typeface="DejaVu Sans Mono" panose="020B0609030804020204" pitchFamily="49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err="1">
                <a:latin typeface="DejaVu Sans Mono" panose="020B0609030804020204" pitchFamily="49" charset="0"/>
                <a:ea typeface="DejaVu Sans Mono" panose="020B0609030804020204" pitchFamily="49" charset="0"/>
              </a:rPr>
              <a:t>freopen</a:t>
            </a:r>
            <a:r>
              <a:rPr lang="en-US" altLang="zh-CN" dirty="0">
                <a:latin typeface="DejaVu Sans Mono" panose="020B0609030804020204" pitchFamily="49" charset="0"/>
                <a:ea typeface="DejaVu Sans Mono" panose="020B0609030804020204" pitchFamily="49" charset="0"/>
              </a:rPr>
              <a:t>(“data.in”, “r”, stdin);</a:t>
            </a:r>
            <a:endParaRPr lang="en-US" altLang="zh-CN" dirty="0"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en-US" altLang="zh-CN" dirty="0" err="1">
                <a:latin typeface="DejaVu Sans Mono" panose="020B0609030804020204" pitchFamily="49" charset="0"/>
                <a:ea typeface="DejaVu Sans Mono" panose="020B0609030804020204" pitchFamily="49" charset="0"/>
              </a:rPr>
              <a:t>freopen</a:t>
            </a:r>
            <a:r>
              <a:rPr lang="en-US" altLang="zh-CN" dirty="0">
                <a:latin typeface="DejaVu Sans Mono" panose="020B0609030804020204" pitchFamily="49" charset="0"/>
                <a:ea typeface="DejaVu Sans Mono" panose="020B0609030804020204" pitchFamily="49" charset="0"/>
              </a:rPr>
              <a:t>(“</a:t>
            </a:r>
            <a:r>
              <a:rPr lang="en-US" altLang="zh-CN" dirty="0" err="1">
                <a:latin typeface="DejaVu Sans Mono" panose="020B0609030804020204" pitchFamily="49" charset="0"/>
                <a:ea typeface="DejaVu Sans Mono" panose="020B0609030804020204" pitchFamily="49" charset="0"/>
              </a:rPr>
              <a:t>data.out</a:t>
            </a:r>
            <a:r>
              <a:rPr lang="en-US" altLang="zh-CN" dirty="0">
                <a:latin typeface="DejaVu Sans Mono" panose="020B0609030804020204" pitchFamily="49" charset="0"/>
                <a:ea typeface="DejaVu Sans Mono" panose="020B0609030804020204" pitchFamily="49" charset="0"/>
              </a:rPr>
              <a:t>”, “w”, </a:t>
            </a:r>
            <a:r>
              <a:rPr lang="en-US" altLang="zh-CN" dirty="0" err="1">
                <a:latin typeface="DejaVu Sans Mono" panose="020B0609030804020204" pitchFamily="49" charset="0"/>
                <a:ea typeface="DejaVu Sans Mono" panose="020B0609030804020204" pitchFamily="49" charset="0"/>
              </a:rPr>
              <a:t>stdout</a:t>
            </a:r>
            <a:r>
              <a:rPr lang="en-US" altLang="zh-CN" dirty="0">
                <a:latin typeface="DejaVu Sans Mono" panose="020B0609030804020204" pitchFamily="49" charset="0"/>
                <a:ea typeface="DejaVu Sans Mono" panose="020B0609030804020204" pitchFamily="49" charset="0"/>
              </a:rPr>
              <a:t>);</a:t>
            </a:r>
            <a:endParaRPr lang="en-US" altLang="zh-CN" dirty="0"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>
              <a:latin typeface="DejaVu Sans Mono" panose="020B0609030804020204" pitchFamily="49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5381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5AF35-97E9-426B-83AC-0C69E64D4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320" y="365126"/>
            <a:ext cx="7292030" cy="132556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对拍：测试</a:t>
            </a:r>
            <a:r>
              <a:rPr lang="en-US" altLang="zh-CN" sz="36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Hdu</a:t>
            </a:r>
            <a:r>
              <a:rPr lang="en-US" altLang="zh-CN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1425</a:t>
            </a:r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C2C072-10FC-415F-A5D2-7CC234ED6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、冒泡算法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（冒泡算法无法处理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万个数，不能测试）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sort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排序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另外，有兴趣可以试试基数排序，这个情况下比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sort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快。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47724D-47FF-4F12-818D-7BCBEE66F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华东理工大学 罗勇军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2895C253-0EBE-4E5F-8989-BA4186ED8B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7881010"/>
              </p:ext>
            </p:extLst>
          </p:nvPr>
        </p:nvGraphicFramePr>
        <p:xfrm>
          <a:off x="2801409" y="2950026"/>
          <a:ext cx="2067925" cy="823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9" name="包装程序外壳对象" showAsIcon="1" r:id="rId3" imgW="1611360" imgH="641880" progId="Package">
                  <p:embed/>
                </p:oleObj>
              </mc:Choice>
              <mc:Fallback>
                <p:oleObj name="包装程序外壳对象" showAsIcon="1" r:id="rId3" imgW="1611360" imgH="641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01409" y="2950026"/>
                        <a:ext cx="2067925" cy="823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85888883-3BC3-41AB-A95E-7462FFDA60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5906455"/>
              </p:ext>
            </p:extLst>
          </p:nvPr>
        </p:nvGraphicFramePr>
        <p:xfrm>
          <a:off x="4869334" y="2126931"/>
          <a:ext cx="2418352" cy="823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0" name="包装程序外壳对象" showAsIcon="1" r:id="rId5" imgW="1884600" imgH="641880" progId="Package">
                  <p:embed/>
                </p:oleObj>
              </mc:Choice>
              <mc:Fallback>
                <p:oleObj name="包装程序外壳对象" showAsIcon="1" r:id="rId5" imgW="1884600" imgH="641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69334" y="2126931"/>
                        <a:ext cx="2418352" cy="823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5ACD0532-E58C-420B-B3BB-30796EB09B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0569227"/>
              </p:ext>
            </p:extLst>
          </p:nvPr>
        </p:nvGraphicFramePr>
        <p:xfrm>
          <a:off x="2241243" y="4055966"/>
          <a:ext cx="2628091" cy="1015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1" name="包装程序外壳对象" showAsIcon="1" r:id="rId7" imgW="1659960" imgH="641880" progId="Package">
                  <p:embed/>
                </p:oleObj>
              </mc:Choice>
              <mc:Fallback>
                <p:oleObj name="包装程序外壳对象" showAsIcon="1" r:id="rId7" imgW="1659960" imgH="641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41243" y="4055966"/>
                        <a:ext cx="2628091" cy="1015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8566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736198-1E2B-4078-987B-0DA8D0F62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162" y="365126"/>
            <a:ext cx="6264876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dirty="0">
                <a:solidFill>
                  <a:srgbClr val="0070C0"/>
                </a:solidFill>
              </a:rPr>
              <a:t>用后面</a:t>
            </a:r>
            <a:r>
              <a:rPr lang="en-US" altLang="zh-CN" sz="3200" dirty="0">
                <a:solidFill>
                  <a:srgbClr val="0070C0"/>
                </a:solidFill>
              </a:rPr>
              <a:t>2</a:t>
            </a:r>
            <a:r>
              <a:rPr lang="zh-CN" altLang="en-US" sz="3200" dirty="0">
                <a:solidFill>
                  <a:srgbClr val="0070C0"/>
                </a:solidFill>
              </a:rPr>
              <a:t>个程序分别生成输出文件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533028-12AC-49BA-8FF5-7CAB92F01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FD3187-0471-44B9-8C1A-C98DAA595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hash.out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sort.out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78EB33F-CACE-4DC5-9032-68A5A703C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435" y="2466321"/>
            <a:ext cx="7139299" cy="50360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E5D83E2-67A2-485C-9BEE-1FBB60251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933" y="4531325"/>
            <a:ext cx="7139299" cy="41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313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736198-1E2B-4078-987B-0DA8D0F62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zh-CN" altLang="en-US" sz="3600" dirty="0">
                <a:solidFill>
                  <a:srgbClr val="FF0000"/>
                </a:solidFill>
              </a:rPr>
              <a:t>比较</a:t>
            </a:r>
            <a:r>
              <a:rPr lang="en-US" altLang="zh-CN" sz="3600" dirty="0">
                <a:solidFill>
                  <a:srgbClr val="FF0000"/>
                </a:solidFill>
              </a:rPr>
              <a:t>2</a:t>
            </a:r>
            <a:r>
              <a:rPr lang="zh-CN" altLang="en-US" sz="3600" dirty="0">
                <a:solidFill>
                  <a:srgbClr val="FF0000"/>
                </a:solidFill>
              </a:rPr>
              <a:t>个程序的输出是否一样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308CABB2-7D84-44AF-8206-8A3E15117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68" y="4405785"/>
            <a:ext cx="8219851" cy="1080544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98443E7-0B70-4D90-8A32-472165772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922" y="2431987"/>
            <a:ext cx="6668273" cy="1066924"/>
          </a:xfrm>
          <a:prstGeom prst="rect">
            <a:avLst/>
          </a:prstGeom>
        </p:spPr>
      </p:pic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533028-12AC-49BA-8FF5-7CAB92F01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华东理工大学 罗勇军</a:t>
            </a:r>
          </a:p>
        </p:txBody>
      </p:sp>
      <p:sp>
        <p:nvSpPr>
          <p:cNvPr id="9" name="内容占位符 3">
            <a:extLst>
              <a:ext uri="{FF2B5EF4-FFF2-40B4-BE49-F238E27FC236}">
                <a16:creationId xmlns:a16="http://schemas.microsoft.com/office/drawing/2014/main" id="{EDB94C05-ADF8-4779-8DC5-3D1EE2E871C2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Windows</a:t>
            </a:r>
            <a:r>
              <a:rPr lang="zh-CN" altLang="en-US" dirty="0"/>
              <a:t>：</a:t>
            </a:r>
            <a:r>
              <a:rPr lang="en-US" altLang="zh-CN" dirty="0"/>
              <a:t>fc</a:t>
            </a:r>
            <a:r>
              <a:rPr lang="zh-CN" altLang="en-US" dirty="0"/>
              <a:t>命令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Linux</a:t>
            </a:r>
            <a:r>
              <a:rPr lang="zh-CN" altLang="en-US" dirty="0"/>
              <a:t>：</a:t>
            </a:r>
            <a:r>
              <a:rPr lang="en-US" altLang="zh-CN" dirty="0"/>
              <a:t>diff</a:t>
            </a:r>
            <a:r>
              <a:rPr lang="zh-CN" altLang="en-US" dirty="0"/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2023107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533028-12AC-49BA-8FF5-7CAB92F01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华东理工大学 罗勇军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EAF7063-AE43-4714-9F16-D17A6F20BB62}"/>
              </a:ext>
            </a:extLst>
          </p:cNvPr>
          <p:cNvSpPr txBox="1"/>
          <p:nvPr/>
        </p:nvSpPr>
        <p:spPr>
          <a:xfrm>
            <a:off x="396668" y="656947"/>
            <a:ext cx="79366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Python</a:t>
            </a:r>
            <a:r>
              <a:rPr lang="zh-CN" altLang="en-US" sz="2400" dirty="0"/>
              <a:t>的竞赛用</a:t>
            </a:r>
            <a:endParaRPr lang="en-US" altLang="zh-CN" sz="2400" dirty="0"/>
          </a:p>
          <a:p>
            <a:r>
              <a:rPr lang="zh-CN" altLang="en-US" sz="2400" dirty="0"/>
              <a:t>随机数据的程序库，洛谷出的 </a:t>
            </a:r>
            <a:r>
              <a:rPr lang="en-US" altLang="zh-CN" sz="2400" b="1" i="0" dirty="0" err="1">
                <a:solidFill>
                  <a:srgbClr val="24292E"/>
                </a:solidFill>
                <a:effectLst/>
                <a:latin typeface="-apple-system"/>
              </a:rPr>
              <a:t>CYaRon</a:t>
            </a:r>
            <a:endParaRPr lang="en-US" altLang="zh-CN" sz="2400" dirty="0"/>
          </a:p>
          <a:p>
            <a:r>
              <a:rPr lang="en-US" altLang="zh-CN" sz="2400" dirty="0" err="1"/>
              <a:t>Github</a:t>
            </a:r>
            <a:r>
              <a:rPr lang="zh-CN" altLang="en-US" sz="2400" dirty="0"/>
              <a:t>：</a:t>
            </a:r>
            <a:r>
              <a:rPr lang="en-US" altLang="zh-CN" sz="2400" b="0" i="0" u="none" strike="noStrike" dirty="0">
                <a:solidFill>
                  <a:srgbClr val="0366D6"/>
                </a:solidFill>
                <a:effectLst/>
                <a:latin typeface="-apple-system"/>
                <a:hlinkClick r:id="rId2"/>
              </a:rPr>
              <a:t>https://github.com/luogu-dev/cyaron</a:t>
            </a:r>
            <a:endParaRPr lang="en-US" altLang="zh-CN" sz="2400" b="0" i="0" u="none" strike="noStrike" dirty="0">
              <a:solidFill>
                <a:srgbClr val="0366D6"/>
              </a:solidFill>
              <a:effectLst/>
              <a:latin typeface="-apple-system"/>
            </a:endParaRPr>
          </a:p>
          <a:p>
            <a:endParaRPr lang="zh-CN" altLang="en-US" sz="24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AAB8E40-7E7C-47A9-97D4-0F3CCE08D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73" y="2226607"/>
            <a:ext cx="6066667" cy="3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375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CFEFB1-686B-4872-9795-8CF46089C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：如何构造</a:t>
            </a:r>
            <a:r>
              <a:rPr lang="zh-CN" altLang="en-US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极大范围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内的随机数。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：如何</a:t>
            </a:r>
            <a:r>
              <a:rPr lang="zh-CN" altLang="en-US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去掉重复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的随机数。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：如何进行对拍。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F2B44F6-F752-4462-9853-ABE42D433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华东理工大学 罗勇军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AE760A37-CB31-4C1D-807D-3D593B937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7069610" cy="1325563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初学者问题：如何测试程序的正确性</a:t>
            </a:r>
          </a:p>
        </p:txBody>
      </p:sp>
    </p:spTree>
    <p:extLst>
      <p:ext uri="{BB962C8B-B14F-4D97-AF65-F5344CB8AC3E}">
        <p14:creationId xmlns:p14="http://schemas.microsoft.com/office/powerpoint/2010/main" val="3857173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DACF6F-A7AB-478C-B143-99E196550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例：构造</a:t>
            </a:r>
            <a:r>
              <a:rPr lang="en-US" altLang="zh-CN" sz="32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hdu</a:t>
            </a:r>
            <a:r>
              <a:rPr lang="en-US" altLang="zh-CN" sz="3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1425 sort</a:t>
            </a:r>
            <a:r>
              <a:rPr lang="zh-CN" altLang="en-US" sz="3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的测试数据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F38558-F1B5-4255-9E6A-EF2A06584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413640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给你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个整数，请按从大到小的顺序输出其中前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大的数。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输入：每组测试数据有两行，第一行有两个数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n, m(0 &lt; n, m &lt; 1000000)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，第二行包含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个各不相同，且都处于区间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[-500000, 500000]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的整数。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输出：对每组测试数据按从大到小的顺序输出前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大的数。</a:t>
            </a: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6DE10A-1CFC-43B9-825D-CA193309C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华东理工大学 罗勇军</a:t>
            </a:r>
          </a:p>
        </p:txBody>
      </p:sp>
    </p:spTree>
    <p:extLst>
      <p:ext uri="{BB962C8B-B14F-4D97-AF65-F5344CB8AC3E}">
        <p14:creationId xmlns:p14="http://schemas.microsoft.com/office/powerpoint/2010/main" val="4101838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FF1A9-6069-43F6-84FE-4FACC5677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117" y="-310689"/>
            <a:ext cx="8305286" cy="1325563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如何使用</a:t>
            </a:r>
            <a:r>
              <a:rPr lang="en-US" altLang="zh-CN" sz="3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rand</a:t>
            </a:r>
            <a:r>
              <a:rPr lang="zh-CN" altLang="en-US" sz="3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754062-E8E7-4F1C-9A7D-A3D2C77F7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59767"/>
            <a:ext cx="7886700" cy="4351338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rand()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：产生一个的数字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[0, RAND_MAX]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需要配合随机随机种子一起使用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RAND_MAX=2</a:t>
            </a:r>
            <a:r>
              <a:rPr lang="en-US" altLang="zh-CN" sz="3200" baseline="5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-1=32767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04B7F5-1BA7-4084-988F-081BAE25D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华东理工大学 罗勇军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AFAF206-2283-43EB-B574-30D7C134C54E}"/>
              </a:ext>
            </a:extLst>
          </p:cNvPr>
          <p:cNvSpPr txBox="1"/>
          <p:nvPr/>
        </p:nvSpPr>
        <p:spPr>
          <a:xfrm>
            <a:off x="390617" y="2289493"/>
            <a:ext cx="7886700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C678DD"/>
                </a:solidFill>
                <a:effectLst/>
                <a:latin typeface="DejaVu Sans Mono, Consolas,  Courier New"/>
              </a:rPr>
              <a:t>#include</a:t>
            </a:r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</a:t>
            </a:r>
            <a:r>
              <a:rPr lang="en-US" altLang="zh-CN" sz="1600" b="1" dirty="0">
                <a:solidFill>
                  <a:srgbClr val="98C379"/>
                </a:solidFill>
                <a:effectLst/>
                <a:latin typeface="DejaVu Sans Mono, Consolas,  Courier New"/>
              </a:rPr>
              <a:t>&lt;</a:t>
            </a:r>
            <a:r>
              <a:rPr lang="en-US" altLang="zh-CN" sz="1600" b="1" dirty="0" err="1">
                <a:solidFill>
                  <a:srgbClr val="98C379"/>
                </a:solidFill>
                <a:effectLst/>
                <a:latin typeface="DejaVu Sans Mono, Consolas,  Courier New"/>
              </a:rPr>
              <a:t>ctime</a:t>
            </a:r>
            <a:r>
              <a:rPr lang="en-US" altLang="zh-CN" sz="1600" b="1" dirty="0">
                <a:solidFill>
                  <a:srgbClr val="98C379"/>
                </a:solidFill>
                <a:effectLst/>
                <a:latin typeface="DejaVu Sans Mono, Consolas,  Courier New"/>
              </a:rPr>
              <a:t>&gt;</a:t>
            </a:r>
            <a:endParaRPr lang="en-US" altLang="zh-CN" sz="1600" b="1" dirty="0">
              <a:solidFill>
                <a:srgbClr val="ABB2BF"/>
              </a:solidFill>
              <a:effectLst/>
              <a:latin typeface="DejaVu Sans Mono, Consolas,  Courier New"/>
            </a:endParaRPr>
          </a:p>
          <a:p>
            <a:r>
              <a:rPr lang="en-US" altLang="zh-CN" sz="1600" b="1" dirty="0">
                <a:solidFill>
                  <a:srgbClr val="C678DD"/>
                </a:solidFill>
                <a:effectLst/>
                <a:latin typeface="DejaVu Sans Mono, Consolas,  Courier New"/>
              </a:rPr>
              <a:t>#include</a:t>
            </a:r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</a:t>
            </a:r>
            <a:r>
              <a:rPr lang="en-US" altLang="zh-CN" sz="1600" b="1" dirty="0">
                <a:solidFill>
                  <a:srgbClr val="98C379"/>
                </a:solidFill>
                <a:effectLst/>
                <a:latin typeface="DejaVu Sans Mono, Consolas,  Courier New"/>
              </a:rPr>
              <a:t>&lt;iostream&gt;</a:t>
            </a:r>
            <a:endParaRPr lang="en-US" altLang="zh-CN" sz="1600" b="1" dirty="0">
              <a:solidFill>
                <a:srgbClr val="ABB2BF"/>
              </a:solidFill>
              <a:effectLst/>
              <a:latin typeface="DejaVu Sans Mono, Consolas,  Courier New"/>
            </a:endParaRPr>
          </a:p>
          <a:p>
            <a:r>
              <a:rPr lang="en-US" altLang="zh-CN" sz="1600" b="1" dirty="0">
                <a:solidFill>
                  <a:srgbClr val="C678DD"/>
                </a:solidFill>
                <a:effectLst/>
                <a:latin typeface="DejaVu Sans Mono, Consolas,  Courier New"/>
              </a:rPr>
              <a:t>using</a:t>
            </a:r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</a:t>
            </a:r>
            <a:r>
              <a:rPr lang="en-US" altLang="zh-CN" sz="1600" b="1" dirty="0">
                <a:solidFill>
                  <a:srgbClr val="C678DD"/>
                </a:solidFill>
                <a:effectLst/>
                <a:latin typeface="DejaVu Sans Mono, Consolas,  Courier New"/>
              </a:rPr>
              <a:t>namespace</a:t>
            </a:r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std;</a:t>
            </a:r>
          </a:p>
          <a:p>
            <a:r>
              <a:rPr lang="en-US" altLang="zh-CN" sz="1600" b="1" i="1" dirty="0">
                <a:solidFill>
                  <a:srgbClr val="5C6370"/>
                </a:solidFill>
                <a:effectLst/>
                <a:latin typeface="DejaVu Sans Mono, Consolas,  Courier New"/>
              </a:rPr>
              <a:t>// </a:t>
            </a:r>
            <a:r>
              <a:rPr lang="zh-CN" altLang="en-US" sz="1600" b="1" i="1" dirty="0">
                <a:solidFill>
                  <a:srgbClr val="5C6370"/>
                </a:solidFill>
                <a:effectLst/>
                <a:latin typeface="DejaVu Sans Mono, Consolas,  Courier New"/>
              </a:rPr>
              <a:t>产生</a:t>
            </a:r>
            <a:r>
              <a:rPr lang="en-US" altLang="zh-CN" sz="1600" b="1" i="1" dirty="0">
                <a:solidFill>
                  <a:srgbClr val="5C6370"/>
                </a:solidFill>
                <a:effectLst/>
                <a:latin typeface="DejaVu Sans Mono, Consolas,  Courier New"/>
              </a:rPr>
              <a:t>[l, r]</a:t>
            </a:r>
            <a:r>
              <a:rPr lang="zh-CN" altLang="en-US" sz="1600" b="1" i="1" dirty="0">
                <a:solidFill>
                  <a:srgbClr val="5C6370"/>
                </a:solidFill>
                <a:effectLst/>
                <a:latin typeface="DejaVu Sans Mono, Consolas,  Courier New"/>
              </a:rPr>
              <a:t>的随机数</a:t>
            </a:r>
            <a:endParaRPr lang="zh-CN" altLang="en-US" sz="1600" b="1" dirty="0">
              <a:solidFill>
                <a:srgbClr val="ABB2BF"/>
              </a:solidFill>
              <a:effectLst/>
              <a:latin typeface="DejaVu Sans Mono, Consolas,  Courier New"/>
            </a:endParaRPr>
          </a:p>
          <a:p>
            <a:r>
              <a:rPr lang="en-US" altLang="zh-CN" sz="1600" b="1" dirty="0">
                <a:solidFill>
                  <a:srgbClr val="C678DD"/>
                </a:solidFill>
                <a:effectLst/>
                <a:latin typeface="DejaVu Sans Mono, Consolas,  Courier New"/>
              </a:rPr>
              <a:t>int</a:t>
            </a:r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</a:t>
            </a:r>
            <a:r>
              <a:rPr lang="en-US" altLang="zh-CN" sz="1600" b="1" dirty="0" err="1">
                <a:solidFill>
                  <a:srgbClr val="61AFEF"/>
                </a:solidFill>
                <a:effectLst/>
                <a:latin typeface="DejaVu Sans Mono, Consolas,  Courier New"/>
              </a:rPr>
              <a:t>rnd</a:t>
            </a:r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(</a:t>
            </a:r>
            <a:r>
              <a:rPr lang="en-US" altLang="zh-CN" sz="1600" b="1" dirty="0">
                <a:solidFill>
                  <a:srgbClr val="C678DD"/>
                </a:solidFill>
                <a:effectLst/>
                <a:latin typeface="DejaVu Sans Mono, Consolas,  Courier New"/>
              </a:rPr>
              <a:t>int</a:t>
            </a:r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l, </a:t>
            </a:r>
            <a:r>
              <a:rPr lang="en-US" altLang="zh-CN" sz="1600" b="1" dirty="0">
                <a:solidFill>
                  <a:srgbClr val="C678DD"/>
                </a:solidFill>
                <a:effectLst/>
                <a:latin typeface="DejaVu Sans Mono, Consolas,  Courier New"/>
              </a:rPr>
              <a:t>int</a:t>
            </a:r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r) {</a:t>
            </a:r>
          </a:p>
          <a:p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   </a:t>
            </a:r>
            <a:r>
              <a:rPr lang="en-US" altLang="zh-CN" sz="1600" b="1" dirty="0">
                <a:solidFill>
                  <a:srgbClr val="C678DD"/>
                </a:solidFill>
                <a:effectLst/>
                <a:latin typeface="DejaVu Sans Mono, Consolas,  Courier New"/>
              </a:rPr>
              <a:t>return</a:t>
            </a:r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</a:t>
            </a:r>
            <a:r>
              <a:rPr lang="en-US" altLang="zh-CN" sz="1600" b="1" dirty="0">
                <a:solidFill>
                  <a:srgbClr val="61AFEF"/>
                </a:solidFill>
                <a:effectLst/>
                <a:latin typeface="DejaVu Sans Mono, Consolas,  Courier New"/>
              </a:rPr>
              <a:t>rand</a:t>
            </a:r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() </a:t>
            </a:r>
            <a:r>
              <a:rPr lang="en-US" altLang="zh-CN" sz="1600" b="1" dirty="0">
                <a:solidFill>
                  <a:srgbClr val="C678DD"/>
                </a:solidFill>
                <a:effectLst/>
                <a:latin typeface="DejaVu Sans Mono, Consolas,  Courier New"/>
              </a:rPr>
              <a:t>%</a:t>
            </a:r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(r </a:t>
            </a:r>
            <a:r>
              <a:rPr lang="en-US" altLang="zh-CN" sz="1600" b="1" dirty="0">
                <a:solidFill>
                  <a:srgbClr val="C678DD"/>
                </a:solidFill>
                <a:effectLst/>
                <a:latin typeface="DejaVu Sans Mono, Consolas,  Courier New"/>
              </a:rPr>
              <a:t>-</a:t>
            </a:r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l </a:t>
            </a:r>
            <a:r>
              <a:rPr lang="en-US" altLang="zh-CN" sz="1600" b="1" dirty="0">
                <a:solidFill>
                  <a:srgbClr val="C678DD"/>
                </a:solidFill>
                <a:effectLst/>
                <a:latin typeface="DejaVu Sans Mono, Consolas,  Courier New"/>
              </a:rPr>
              <a:t>+</a:t>
            </a:r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</a:t>
            </a:r>
            <a:r>
              <a:rPr lang="en-US" altLang="zh-CN" sz="1600" b="1" dirty="0">
                <a:solidFill>
                  <a:srgbClr val="D19A66"/>
                </a:solidFill>
                <a:effectLst/>
                <a:latin typeface="DejaVu Sans Mono, Consolas,  Courier New"/>
              </a:rPr>
              <a:t>1</a:t>
            </a:r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) </a:t>
            </a:r>
            <a:r>
              <a:rPr lang="en-US" altLang="zh-CN" sz="1600" b="1" dirty="0">
                <a:solidFill>
                  <a:srgbClr val="C678DD"/>
                </a:solidFill>
                <a:effectLst/>
                <a:latin typeface="DejaVu Sans Mono, Consolas,  Courier New"/>
              </a:rPr>
              <a:t>+</a:t>
            </a:r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l;</a:t>
            </a:r>
          </a:p>
          <a:p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}</a:t>
            </a:r>
          </a:p>
          <a:p>
            <a:r>
              <a:rPr lang="en-US" altLang="zh-CN" sz="1600" b="1" dirty="0">
                <a:solidFill>
                  <a:srgbClr val="C678DD"/>
                </a:solidFill>
                <a:effectLst/>
                <a:latin typeface="DejaVu Sans Mono, Consolas,  Courier New"/>
              </a:rPr>
              <a:t>int</a:t>
            </a:r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</a:t>
            </a:r>
            <a:r>
              <a:rPr lang="en-US" altLang="zh-CN" sz="1600" b="1" dirty="0">
                <a:solidFill>
                  <a:srgbClr val="61AFEF"/>
                </a:solidFill>
                <a:effectLst/>
                <a:latin typeface="DejaVu Sans Mono, Consolas,  Courier New"/>
              </a:rPr>
              <a:t>main</a:t>
            </a:r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(</a:t>
            </a:r>
            <a:r>
              <a:rPr lang="en-US" altLang="zh-CN" sz="1600" b="1" dirty="0">
                <a:solidFill>
                  <a:srgbClr val="C678DD"/>
                </a:solidFill>
                <a:effectLst/>
                <a:latin typeface="DejaVu Sans Mono, Consolas,  Courier New"/>
              </a:rPr>
              <a:t>void</a:t>
            </a:r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) {</a:t>
            </a:r>
          </a:p>
          <a:p>
            <a:r>
              <a:rPr lang="en-US" altLang="zh-CN" sz="1600" b="1" i="1" dirty="0">
                <a:solidFill>
                  <a:srgbClr val="5C6370"/>
                </a:solidFill>
                <a:effectLst/>
                <a:latin typeface="DejaVu Sans Mono, Consolas,  Courier New"/>
              </a:rPr>
              <a:t>    // </a:t>
            </a:r>
            <a:r>
              <a:rPr lang="zh-CN" altLang="en-US" sz="1600" b="1" i="1" dirty="0">
                <a:solidFill>
                  <a:srgbClr val="5C6370"/>
                </a:solidFill>
                <a:effectLst/>
                <a:latin typeface="DejaVu Sans Mono, Consolas,  Courier New"/>
              </a:rPr>
              <a:t>随机种子</a:t>
            </a:r>
            <a:endParaRPr lang="zh-CN" altLang="en-US" sz="1600" b="1" dirty="0">
              <a:solidFill>
                <a:srgbClr val="ABB2BF"/>
              </a:solidFill>
              <a:effectLst/>
              <a:latin typeface="DejaVu Sans Mono, Consolas,  Courier New"/>
            </a:endParaRPr>
          </a:p>
          <a:p>
            <a:r>
              <a:rPr lang="zh-CN" altLang="en-US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   </a:t>
            </a:r>
            <a:r>
              <a:rPr lang="en-US" altLang="zh-CN" sz="1600" b="1" dirty="0" err="1">
                <a:solidFill>
                  <a:srgbClr val="61AFEF"/>
                </a:solidFill>
                <a:effectLst/>
                <a:latin typeface="DejaVu Sans Mono, Consolas,  Courier New"/>
              </a:rPr>
              <a:t>srand</a:t>
            </a:r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((</a:t>
            </a:r>
            <a:r>
              <a:rPr lang="en-US" altLang="zh-CN" sz="1600" b="1" dirty="0">
                <a:solidFill>
                  <a:srgbClr val="C678DD"/>
                </a:solidFill>
                <a:effectLst/>
                <a:latin typeface="DejaVu Sans Mono, Consolas,  Courier New"/>
              </a:rPr>
              <a:t>unsigned</a:t>
            </a:r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)</a:t>
            </a:r>
            <a:r>
              <a:rPr lang="en-US" altLang="zh-CN" sz="1600" b="1" dirty="0">
                <a:solidFill>
                  <a:srgbClr val="61AFEF"/>
                </a:solidFill>
                <a:effectLst/>
                <a:latin typeface="DejaVu Sans Mono, Consolas,  Courier New"/>
              </a:rPr>
              <a:t>time</a:t>
            </a:r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(</a:t>
            </a:r>
            <a:r>
              <a:rPr lang="en-US" altLang="zh-CN" sz="1600" b="1" dirty="0">
                <a:solidFill>
                  <a:srgbClr val="D19A66"/>
                </a:solidFill>
                <a:effectLst/>
                <a:latin typeface="DejaVu Sans Mono, Consolas,  Courier New"/>
              </a:rPr>
              <a:t>NULL</a:t>
            </a:r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));</a:t>
            </a:r>
          </a:p>
          <a:p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   </a:t>
            </a:r>
            <a:r>
              <a:rPr lang="en-US" altLang="zh-CN" sz="1600" b="1" dirty="0">
                <a:solidFill>
                  <a:srgbClr val="C678DD"/>
                </a:solidFill>
                <a:effectLst/>
                <a:latin typeface="DejaVu Sans Mono, Consolas,  Courier New"/>
              </a:rPr>
              <a:t>int</a:t>
            </a:r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n </a:t>
            </a:r>
            <a:r>
              <a:rPr lang="en-US" altLang="zh-CN" sz="1600" b="1" dirty="0">
                <a:solidFill>
                  <a:srgbClr val="C678DD"/>
                </a:solidFill>
                <a:effectLst/>
                <a:latin typeface="DejaVu Sans Mono, Consolas,  Courier New"/>
              </a:rPr>
              <a:t>=</a:t>
            </a:r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</a:t>
            </a:r>
            <a:r>
              <a:rPr lang="en-US" altLang="zh-CN" sz="1600" b="1" dirty="0" err="1">
                <a:solidFill>
                  <a:srgbClr val="61AFEF"/>
                </a:solidFill>
                <a:effectLst/>
                <a:latin typeface="DejaVu Sans Mono, Consolas,  Courier New"/>
              </a:rPr>
              <a:t>rnd</a:t>
            </a:r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(</a:t>
            </a:r>
            <a:r>
              <a:rPr lang="en-US" altLang="zh-CN" sz="1600" b="1" dirty="0">
                <a:solidFill>
                  <a:srgbClr val="D19A66"/>
                </a:solidFill>
                <a:effectLst/>
                <a:latin typeface="DejaVu Sans Mono, Consolas,  Courier New"/>
              </a:rPr>
              <a:t>0</a:t>
            </a:r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, </a:t>
            </a:r>
            <a:r>
              <a:rPr lang="en-US" altLang="zh-CN" sz="1600" b="1" dirty="0">
                <a:solidFill>
                  <a:srgbClr val="D19A66"/>
                </a:solidFill>
                <a:effectLst/>
                <a:latin typeface="DejaVu Sans Mono, Consolas,  Courier New"/>
              </a:rPr>
              <a:t>20</a:t>
            </a:r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);</a:t>
            </a:r>
          </a:p>
          <a:p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   </a:t>
            </a:r>
            <a:r>
              <a:rPr lang="en-US" altLang="zh-CN" sz="1600" b="1" dirty="0" err="1">
                <a:solidFill>
                  <a:srgbClr val="ABB2BF"/>
                </a:solidFill>
                <a:effectLst/>
                <a:latin typeface="DejaVu Sans Mono, Consolas,  Courier New"/>
              </a:rPr>
              <a:t>cout</a:t>
            </a:r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</a:t>
            </a:r>
            <a:r>
              <a:rPr lang="en-US" altLang="zh-CN" sz="1600" b="1" dirty="0">
                <a:solidFill>
                  <a:srgbClr val="C678DD"/>
                </a:solidFill>
                <a:effectLst/>
                <a:latin typeface="DejaVu Sans Mono, Consolas,  Courier New"/>
              </a:rPr>
              <a:t>&lt;&lt;</a:t>
            </a:r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n </a:t>
            </a:r>
            <a:r>
              <a:rPr lang="en-US" altLang="zh-CN" sz="1600" b="1" dirty="0">
                <a:solidFill>
                  <a:srgbClr val="C678DD"/>
                </a:solidFill>
                <a:effectLst/>
                <a:latin typeface="DejaVu Sans Mono, Consolas,  Courier New"/>
              </a:rPr>
              <a:t>&lt;&lt;</a:t>
            </a:r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</a:t>
            </a:r>
            <a:r>
              <a:rPr lang="en-US" altLang="zh-CN" sz="1600" b="1" dirty="0" err="1">
                <a:solidFill>
                  <a:srgbClr val="ABB2BF"/>
                </a:solidFill>
                <a:effectLst/>
                <a:latin typeface="DejaVu Sans Mono, Consolas,  Courier New"/>
              </a:rPr>
              <a:t>endl</a:t>
            </a:r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;</a:t>
            </a:r>
          </a:p>
          <a:p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   </a:t>
            </a:r>
            <a:r>
              <a:rPr lang="en-US" altLang="zh-CN" sz="1600" b="1" dirty="0">
                <a:solidFill>
                  <a:srgbClr val="C678DD"/>
                </a:solidFill>
                <a:effectLst/>
                <a:latin typeface="DejaVu Sans Mono, Consolas,  Courier New"/>
              </a:rPr>
              <a:t>for</a:t>
            </a:r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(</a:t>
            </a:r>
            <a:r>
              <a:rPr lang="en-US" altLang="zh-CN" sz="1600" b="1" dirty="0">
                <a:solidFill>
                  <a:srgbClr val="C678DD"/>
                </a:solidFill>
                <a:effectLst/>
                <a:latin typeface="DejaVu Sans Mono, Consolas,  Courier New"/>
              </a:rPr>
              <a:t>int</a:t>
            </a:r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</a:t>
            </a:r>
            <a:r>
              <a:rPr lang="en-US" altLang="zh-CN" sz="1600" b="1" dirty="0" err="1">
                <a:solidFill>
                  <a:srgbClr val="ABB2BF"/>
                </a:solidFill>
                <a:effectLst/>
                <a:latin typeface="DejaVu Sans Mono, Consolas,  Courier New"/>
              </a:rPr>
              <a:t>i</a:t>
            </a:r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</a:t>
            </a:r>
            <a:r>
              <a:rPr lang="en-US" altLang="zh-CN" sz="1600" b="1" dirty="0">
                <a:solidFill>
                  <a:srgbClr val="C678DD"/>
                </a:solidFill>
                <a:effectLst/>
                <a:latin typeface="DejaVu Sans Mono, Consolas,  Courier New"/>
              </a:rPr>
              <a:t>=</a:t>
            </a:r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</a:t>
            </a:r>
            <a:r>
              <a:rPr lang="en-US" altLang="zh-CN" sz="1600" b="1" dirty="0">
                <a:solidFill>
                  <a:srgbClr val="D19A66"/>
                </a:solidFill>
                <a:effectLst/>
                <a:latin typeface="DejaVu Sans Mono, Consolas,  Courier New"/>
              </a:rPr>
              <a:t>0</a:t>
            </a:r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; </a:t>
            </a:r>
            <a:r>
              <a:rPr lang="en-US" altLang="zh-CN" sz="1600" b="1" dirty="0" err="1">
                <a:solidFill>
                  <a:srgbClr val="ABB2BF"/>
                </a:solidFill>
                <a:effectLst/>
                <a:latin typeface="DejaVu Sans Mono, Consolas,  Courier New"/>
              </a:rPr>
              <a:t>i</a:t>
            </a:r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</a:t>
            </a:r>
            <a:r>
              <a:rPr lang="en-US" altLang="zh-CN" sz="1600" b="1" dirty="0">
                <a:solidFill>
                  <a:srgbClr val="C678DD"/>
                </a:solidFill>
                <a:effectLst/>
                <a:latin typeface="DejaVu Sans Mono, Consolas,  Courier New"/>
              </a:rPr>
              <a:t>&lt;</a:t>
            </a:r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n; </a:t>
            </a:r>
            <a:r>
              <a:rPr lang="en-US" altLang="zh-CN" sz="1600" b="1" dirty="0" err="1">
                <a:solidFill>
                  <a:srgbClr val="ABB2BF"/>
                </a:solidFill>
                <a:effectLst/>
                <a:latin typeface="DejaVu Sans Mono, Consolas,  Courier New"/>
              </a:rPr>
              <a:t>i</a:t>
            </a:r>
            <a:r>
              <a:rPr lang="en-US" altLang="zh-CN" sz="1600" b="1" dirty="0">
                <a:solidFill>
                  <a:srgbClr val="C678DD"/>
                </a:solidFill>
                <a:effectLst/>
                <a:latin typeface="DejaVu Sans Mono, Consolas,  Courier New"/>
              </a:rPr>
              <a:t>++</a:t>
            </a:r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) {</a:t>
            </a:r>
          </a:p>
          <a:p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       </a:t>
            </a:r>
            <a:r>
              <a:rPr lang="en-US" altLang="zh-CN" sz="1600" b="1" dirty="0" err="1">
                <a:solidFill>
                  <a:srgbClr val="ABB2BF"/>
                </a:solidFill>
                <a:effectLst/>
                <a:latin typeface="DejaVu Sans Mono, Consolas,  Courier New"/>
              </a:rPr>
              <a:t>cout</a:t>
            </a:r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</a:t>
            </a:r>
            <a:r>
              <a:rPr lang="en-US" altLang="zh-CN" sz="1600" b="1" dirty="0">
                <a:solidFill>
                  <a:srgbClr val="C678DD"/>
                </a:solidFill>
                <a:effectLst/>
                <a:latin typeface="DejaVu Sans Mono, Consolas,  Courier New"/>
              </a:rPr>
              <a:t>&lt;&lt;</a:t>
            </a:r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</a:t>
            </a:r>
            <a:r>
              <a:rPr lang="en-US" altLang="zh-CN" sz="1600" b="1" dirty="0" err="1">
                <a:solidFill>
                  <a:srgbClr val="61AFEF"/>
                </a:solidFill>
                <a:effectLst/>
                <a:latin typeface="DejaVu Sans Mono, Consolas,  Courier New"/>
              </a:rPr>
              <a:t>rnd</a:t>
            </a:r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(</a:t>
            </a:r>
            <a:r>
              <a:rPr lang="en-US" altLang="zh-CN" sz="1600" b="1" dirty="0">
                <a:solidFill>
                  <a:srgbClr val="D19A66"/>
                </a:solidFill>
                <a:effectLst/>
                <a:latin typeface="DejaVu Sans Mono, Consolas,  Courier New"/>
              </a:rPr>
              <a:t>4</a:t>
            </a:r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, </a:t>
            </a:r>
            <a:r>
              <a:rPr lang="en-US" altLang="zh-CN" sz="1600" b="1" dirty="0">
                <a:solidFill>
                  <a:srgbClr val="D19A66"/>
                </a:solidFill>
                <a:effectLst/>
                <a:latin typeface="DejaVu Sans Mono, Consolas,  Courier New"/>
              </a:rPr>
              <a:t>10</a:t>
            </a:r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) </a:t>
            </a:r>
            <a:r>
              <a:rPr lang="en-US" altLang="zh-CN" sz="1600" b="1" dirty="0">
                <a:solidFill>
                  <a:srgbClr val="C678DD"/>
                </a:solidFill>
                <a:effectLst/>
                <a:latin typeface="DejaVu Sans Mono, Consolas,  Courier New"/>
              </a:rPr>
              <a:t>&lt;&lt;</a:t>
            </a:r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</a:t>
            </a:r>
            <a:r>
              <a:rPr lang="en-US" altLang="zh-CN" sz="1600" b="1" dirty="0" err="1">
                <a:solidFill>
                  <a:srgbClr val="ABB2BF"/>
                </a:solidFill>
                <a:effectLst/>
                <a:latin typeface="DejaVu Sans Mono, Consolas,  Courier New"/>
              </a:rPr>
              <a:t>endl</a:t>
            </a:r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;</a:t>
            </a:r>
          </a:p>
          <a:p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   }</a:t>
            </a:r>
          </a:p>
          <a:p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   </a:t>
            </a:r>
            <a:r>
              <a:rPr lang="en-US" altLang="zh-CN" sz="1600" b="1" dirty="0">
                <a:solidFill>
                  <a:srgbClr val="C678DD"/>
                </a:solidFill>
                <a:effectLst/>
                <a:latin typeface="DejaVu Sans Mono, Consolas,  Courier New"/>
              </a:rPr>
              <a:t>return</a:t>
            </a:r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</a:t>
            </a:r>
            <a:r>
              <a:rPr lang="en-US" altLang="zh-CN" sz="1600" b="1" dirty="0">
                <a:solidFill>
                  <a:srgbClr val="D19A66"/>
                </a:solidFill>
                <a:effectLst/>
                <a:latin typeface="DejaVu Sans Mono, Consolas,  Courier New"/>
              </a:rPr>
              <a:t>0</a:t>
            </a:r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;</a:t>
            </a:r>
          </a:p>
          <a:p>
            <a:r>
              <a:rPr lang="en-US" altLang="zh-CN" sz="1600" b="1" dirty="0">
                <a:solidFill>
                  <a:srgbClr val="ABB2BF"/>
                </a:solidFill>
                <a:effectLst/>
                <a:latin typeface="DejaVu Sans Mono, Consolas,  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9138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FF1A9-6069-43F6-84FE-4FACC5677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305286" cy="132556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zh-CN" altLang="en-US" sz="3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问题</a:t>
            </a:r>
            <a:r>
              <a:rPr lang="en-US" altLang="zh-CN" sz="3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：如何生成超大范围内的随机数？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754062-E8E7-4F1C-9A7D-A3D2C77F7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例如，生成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[1, 1000000]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内的随机数。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但是，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rand()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只能生成大小在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[0, RAND_MAX]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内的随机数。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RAND_MAX=32768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04B7F5-1BA7-4084-988F-081BAE25D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华东理工大学 罗勇军</a:t>
            </a:r>
          </a:p>
        </p:txBody>
      </p:sp>
    </p:spTree>
    <p:extLst>
      <p:ext uri="{BB962C8B-B14F-4D97-AF65-F5344CB8AC3E}">
        <p14:creationId xmlns:p14="http://schemas.microsoft.com/office/powerpoint/2010/main" val="3989052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754062-E8E7-4F1C-9A7D-A3D2C77F7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51470"/>
            <a:ext cx="7886700" cy="5225493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个方法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rand()*rand()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，这样很简单，不过几乎不能产生素数。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unsigned long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ulrand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(){      //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生成一个大随机数</a:t>
            </a:r>
          </a:p>
          <a:p>
            <a:pPr marL="457200" lvl="1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 (</a:t>
            </a: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(((unsigned long)rand()&lt;&lt;24)&amp; 0xFF000000ul)</a:t>
            </a: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|(((unsigned long)rand()&lt;&lt;12)&amp; 0x00FFF000ul)</a:t>
            </a: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|(((unsigned long)rand())        &amp; 0x00000FFFul));</a:t>
            </a: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04B7F5-1BA7-4084-988F-081BAE25D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华东理工大学 罗勇军</a:t>
            </a:r>
          </a:p>
        </p:txBody>
      </p:sp>
    </p:spTree>
    <p:extLst>
      <p:ext uri="{BB962C8B-B14F-4D97-AF65-F5344CB8AC3E}">
        <p14:creationId xmlns:p14="http://schemas.microsoft.com/office/powerpoint/2010/main" val="2150582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8086E-46D9-46F9-A305-705CE0521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生成</a:t>
            </a:r>
            <a:r>
              <a:rPr lang="en-US" altLang="zh-CN" sz="3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[MIN, MAX]</a:t>
            </a:r>
            <a:r>
              <a:rPr lang="zh-CN" altLang="en-US" sz="3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之间的一个随机数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7CBDEB-89B7-46ED-A3FB-5045CDE3E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194074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const int MAX = 1000000;    //100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万 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const int MIN = 0;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big_rand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   //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大随机数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v-SE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big_rand = ulrand() % (MAX-MIN + 1) + MIN;</a:t>
            </a:r>
            <a:endParaRPr lang="zh-CN" altLang="en-US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BFB563-51B2-48DC-860F-1199B681F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华东理工大学 罗勇军</a:t>
            </a:r>
          </a:p>
        </p:txBody>
      </p:sp>
    </p:spTree>
    <p:extLst>
      <p:ext uri="{BB962C8B-B14F-4D97-AF65-F5344CB8AC3E}">
        <p14:creationId xmlns:p14="http://schemas.microsoft.com/office/powerpoint/2010/main" val="824686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754062-E8E7-4F1C-9A7D-A3D2C77F7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306" y="280910"/>
            <a:ext cx="7886700" cy="5225493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C++11 - mt19937_64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rand()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的区别：无上限限制，但是可以自己设定，可以生成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longlong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的超大数字。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生成无范围的大数字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04B7F5-1BA7-4084-988F-081BAE25D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华东理工大学 罗勇军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C6D363-31FF-4133-B7C5-63BE307431D3}"/>
              </a:ext>
            </a:extLst>
          </p:cNvPr>
          <p:cNvSpPr txBox="1"/>
          <p:nvPr/>
        </p:nvSpPr>
        <p:spPr>
          <a:xfrm>
            <a:off x="713994" y="2386033"/>
            <a:ext cx="771601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C678DD"/>
                </a:solidFill>
                <a:effectLst/>
                <a:latin typeface="DejaVu Sans Mono, Consolas,  Courier New"/>
              </a:rPr>
              <a:t>#include</a:t>
            </a:r>
            <a:r>
              <a:rPr lang="en-US" altLang="zh-CN" sz="20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</a:t>
            </a:r>
            <a:r>
              <a:rPr lang="en-US" altLang="zh-CN" sz="2000" b="1" dirty="0">
                <a:solidFill>
                  <a:srgbClr val="98C379"/>
                </a:solidFill>
                <a:effectLst/>
                <a:latin typeface="DejaVu Sans Mono, Consolas,  Courier New"/>
              </a:rPr>
              <a:t>&lt;iostream&gt;</a:t>
            </a:r>
            <a:endParaRPr lang="en-US" altLang="zh-CN" sz="2000" b="1" dirty="0">
              <a:solidFill>
                <a:srgbClr val="ABB2BF"/>
              </a:solidFill>
              <a:effectLst/>
              <a:latin typeface="DejaVu Sans Mono, Consolas,  Courier New"/>
            </a:endParaRPr>
          </a:p>
          <a:p>
            <a:r>
              <a:rPr lang="en-US" altLang="zh-CN" sz="2000" b="1" dirty="0">
                <a:solidFill>
                  <a:srgbClr val="C678DD"/>
                </a:solidFill>
                <a:effectLst/>
                <a:latin typeface="DejaVu Sans Mono, Consolas,  Courier New"/>
              </a:rPr>
              <a:t>#include</a:t>
            </a:r>
            <a:r>
              <a:rPr lang="en-US" altLang="zh-CN" sz="20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</a:t>
            </a:r>
            <a:r>
              <a:rPr lang="en-US" altLang="zh-CN" sz="2000" b="1" dirty="0">
                <a:solidFill>
                  <a:srgbClr val="98C379"/>
                </a:solidFill>
                <a:effectLst/>
                <a:latin typeface="DejaVu Sans Mono, Consolas,  Courier New"/>
              </a:rPr>
              <a:t>&lt;chrono&gt;</a:t>
            </a:r>
            <a:endParaRPr lang="en-US" altLang="zh-CN" sz="2000" b="1" dirty="0">
              <a:solidFill>
                <a:srgbClr val="ABB2BF"/>
              </a:solidFill>
              <a:effectLst/>
              <a:latin typeface="DejaVu Sans Mono, Consolas,  Courier New"/>
            </a:endParaRPr>
          </a:p>
          <a:p>
            <a:r>
              <a:rPr lang="en-US" altLang="zh-CN" sz="2000" b="1" dirty="0">
                <a:solidFill>
                  <a:srgbClr val="C678DD"/>
                </a:solidFill>
                <a:effectLst/>
                <a:latin typeface="DejaVu Sans Mono, Consolas,  Courier New"/>
              </a:rPr>
              <a:t>#include</a:t>
            </a:r>
            <a:r>
              <a:rPr lang="en-US" altLang="zh-CN" sz="20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</a:t>
            </a:r>
            <a:r>
              <a:rPr lang="en-US" altLang="zh-CN" sz="2000" b="1" dirty="0">
                <a:solidFill>
                  <a:srgbClr val="98C379"/>
                </a:solidFill>
                <a:effectLst/>
                <a:latin typeface="DejaVu Sans Mono, Consolas,  Courier New"/>
              </a:rPr>
              <a:t>&lt;random&gt;</a:t>
            </a:r>
            <a:endParaRPr lang="en-US" altLang="zh-CN" sz="2000" b="1" dirty="0">
              <a:solidFill>
                <a:srgbClr val="ABB2BF"/>
              </a:solidFill>
              <a:effectLst/>
              <a:latin typeface="DejaVu Sans Mono, Consolas,  Courier New"/>
            </a:endParaRPr>
          </a:p>
          <a:p>
            <a:r>
              <a:rPr lang="en-US" altLang="zh-CN" sz="2000" b="1" dirty="0">
                <a:solidFill>
                  <a:srgbClr val="C678DD"/>
                </a:solidFill>
                <a:effectLst/>
                <a:latin typeface="DejaVu Sans Mono, Consolas,  Courier New"/>
              </a:rPr>
              <a:t>using</a:t>
            </a:r>
            <a:r>
              <a:rPr lang="en-US" altLang="zh-CN" sz="20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</a:t>
            </a:r>
            <a:r>
              <a:rPr lang="en-US" altLang="zh-CN" sz="2000" b="1" dirty="0">
                <a:solidFill>
                  <a:srgbClr val="C678DD"/>
                </a:solidFill>
                <a:effectLst/>
                <a:latin typeface="DejaVu Sans Mono, Consolas,  Courier New"/>
              </a:rPr>
              <a:t>namespace</a:t>
            </a:r>
            <a:r>
              <a:rPr lang="en-US" altLang="zh-CN" sz="20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std;</a:t>
            </a:r>
          </a:p>
          <a:p>
            <a:r>
              <a:rPr lang="en-US" altLang="zh-CN" sz="2000" b="1" dirty="0">
                <a:solidFill>
                  <a:srgbClr val="C678DD"/>
                </a:solidFill>
                <a:effectLst/>
                <a:latin typeface="DejaVu Sans Mono, Consolas,  Courier New"/>
              </a:rPr>
              <a:t>int</a:t>
            </a:r>
            <a:r>
              <a:rPr lang="en-US" altLang="zh-CN" sz="20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</a:t>
            </a:r>
            <a:r>
              <a:rPr lang="en-US" altLang="zh-CN" sz="2000" b="1" dirty="0">
                <a:solidFill>
                  <a:srgbClr val="61AFEF"/>
                </a:solidFill>
                <a:effectLst/>
                <a:latin typeface="DejaVu Sans Mono, Consolas,  Courier New"/>
              </a:rPr>
              <a:t>main</a:t>
            </a:r>
            <a:r>
              <a:rPr lang="en-US" altLang="zh-CN" sz="2000" b="1" dirty="0">
                <a:solidFill>
                  <a:srgbClr val="ABB2BF"/>
                </a:solidFill>
                <a:effectLst/>
                <a:latin typeface="DejaVu Sans Mono, Consolas,  Courier New"/>
              </a:rPr>
              <a:t>(){</a:t>
            </a:r>
          </a:p>
          <a:p>
            <a:r>
              <a:rPr lang="en-US" altLang="zh-CN" sz="2000" b="1" i="1" dirty="0">
                <a:solidFill>
                  <a:srgbClr val="5C6370"/>
                </a:solidFill>
                <a:effectLst/>
                <a:latin typeface="DejaVu Sans Mono, Consolas,  Courier New"/>
              </a:rPr>
              <a:t>    // </a:t>
            </a:r>
            <a:r>
              <a:rPr lang="zh-CN" altLang="en-US" sz="2000" b="1" i="1" dirty="0">
                <a:solidFill>
                  <a:srgbClr val="5C6370"/>
                </a:solidFill>
                <a:effectLst/>
                <a:latin typeface="DejaVu Sans Mono, Consolas,  Courier New"/>
              </a:rPr>
              <a:t>随机数种子</a:t>
            </a:r>
            <a:endParaRPr lang="zh-CN" altLang="en-US" sz="2000" b="1" dirty="0">
              <a:solidFill>
                <a:srgbClr val="ABB2BF"/>
              </a:solidFill>
              <a:effectLst/>
              <a:latin typeface="DejaVu Sans Mono, Consolas,  Courier New"/>
            </a:endParaRPr>
          </a:p>
          <a:p>
            <a:r>
              <a:rPr lang="zh-CN" altLang="en-US" sz="20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   </a:t>
            </a:r>
            <a:r>
              <a:rPr lang="en-US" altLang="zh-CN" sz="2000" b="1" dirty="0">
                <a:solidFill>
                  <a:srgbClr val="C678DD"/>
                </a:solidFill>
                <a:effectLst/>
                <a:latin typeface="DejaVu Sans Mono, Consolas,  Courier New"/>
              </a:rPr>
              <a:t>unsigned</a:t>
            </a:r>
            <a:r>
              <a:rPr lang="en-US" altLang="zh-CN" sz="20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seed </a:t>
            </a:r>
            <a:r>
              <a:rPr lang="en-US" altLang="zh-CN" sz="2000" b="1" dirty="0">
                <a:solidFill>
                  <a:srgbClr val="C678DD"/>
                </a:solidFill>
                <a:effectLst/>
                <a:latin typeface="DejaVu Sans Mono, Consolas,  Courier New"/>
              </a:rPr>
              <a:t>=</a:t>
            </a:r>
            <a:r>
              <a:rPr lang="en-US" altLang="zh-CN" sz="20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std::chrono::</a:t>
            </a:r>
            <a:r>
              <a:rPr lang="en-US" altLang="zh-CN" sz="2000" b="1" dirty="0" err="1">
                <a:solidFill>
                  <a:srgbClr val="ABB2BF"/>
                </a:solidFill>
                <a:effectLst/>
                <a:latin typeface="DejaVu Sans Mono, Consolas,  Courier New"/>
              </a:rPr>
              <a:t>system_clock</a:t>
            </a:r>
            <a:r>
              <a:rPr lang="en-US" altLang="zh-CN" sz="2000" b="1" dirty="0">
                <a:solidFill>
                  <a:srgbClr val="ABB2BF"/>
                </a:solidFill>
                <a:effectLst/>
                <a:latin typeface="DejaVu Sans Mono, Consolas,  Courier New"/>
              </a:rPr>
              <a:t>::</a:t>
            </a:r>
            <a:r>
              <a:rPr lang="en-US" altLang="zh-CN" sz="2000" b="1" dirty="0">
                <a:solidFill>
                  <a:srgbClr val="61AFEF"/>
                </a:solidFill>
                <a:effectLst/>
                <a:latin typeface="DejaVu Sans Mono, Consolas,  Courier New"/>
              </a:rPr>
              <a:t>now</a:t>
            </a:r>
            <a:r>
              <a:rPr lang="en-US" altLang="zh-CN" sz="2000" b="1" dirty="0">
                <a:solidFill>
                  <a:srgbClr val="ABB2BF"/>
                </a:solidFill>
                <a:effectLst/>
                <a:latin typeface="DejaVu Sans Mono, Consolas,  Courier New"/>
              </a:rPr>
              <a:t>().</a:t>
            </a:r>
            <a:r>
              <a:rPr lang="en-US" altLang="zh-CN" sz="2000" b="1" dirty="0" err="1">
                <a:solidFill>
                  <a:srgbClr val="61AFEF"/>
                </a:solidFill>
                <a:effectLst/>
                <a:latin typeface="DejaVu Sans Mono, Consolas,  Courier New"/>
              </a:rPr>
              <a:t>time_since_epoch</a:t>
            </a:r>
            <a:r>
              <a:rPr lang="en-US" altLang="zh-CN" sz="2000" b="1" dirty="0">
                <a:solidFill>
                  <a:srgbClr val="ABB2BF"/>
                </a:solidFill>
                <a:effectLst/>
                <a:latin typeface="DejaVu Sans Mono, Consolas,  Courier New"/>
              </a:rPr>
              <a:t>().</a:t>
            </a:r>
            <a:r>
              <a:rPr lang="en-US" altLang="zh-CN" sz="2000" b="1" dirty="0">
                <a:solidFill>
                  <a:srgbClr val="61AFEF"/>
                </a:solidFill>
                <a:effectLst/>
                <a:latin typeface="DejaVu Sans Mono, Consolas,  Courier New"/>
              </a:rPr>
              <a:t>count</a:t>
            </a:r>
            <a:r>
              <a:rPr lang="en-US" altLang="zh-CN" sz="2000" b="1" dirty="0">
                <a:solidFill>
                  <a:srgbClr val="ABB2BF"/>
                </a:solidFill>
                <a:effectLst/>
                <a:latin typeface="DejaVu Sans Mono, Consolas,  Courier New"/>
              </a:rPr>
              <a:t>();</a:t>
            </a:r>
          </a:p>
          <a:p>
            <a:r>
              <a:rPr lang="en-US" altLang="zh-CN" sz="20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   mt19937_64 </a:t>
            </a:r>
            <a:r>
              <a:rPr lang="en-US" altLang="zh-CN" sz="2000" b="1" dirty="0" err="1">
                <a:solidFill>
                  <a:srgbClr val="61AFEF"/>
                </a:solidFill>
                <a:effectLst/>
                <a:latin typeface="DejaVu Sans Mono, Consolas,  Courier New"/>
              </a:rPr>
              <a:t>rand_num</a:t>
            </a:r>
            <a:r>
              <a:rPr lang="en-US" altLang="zh-CN" sz="2000" b="1" dirty="0">
                <a:solidFill>
                  <a:srgbClr val="ABB2BF"/>
                </a:solidFill>
                <a:effectLst/>
                <a:latin typeface="DejaVu Sans Mono, Consolas,  Courier New"/>
              </a:rPr>
              <a:t>(seed);</a:t>
            </a:r>
            <a:r>
              <a:rPr lang="en-US" altLang="zh-CN" sz="2000" b="1" i="1" dirty="0">
                <a:solidFill>
                  <a:srgbClr val="5C6370"/>
                </a:solidFill>
                <a:effectLst/>
                <a:latin typeface="DejaVu Sans Mono, Consolas,  Courier New"/>
              </a:rPr>
              <a:t>   // </a:t>
            </a:r>
            <a:r>
              <a:rPr lang="zh-CN" altLang="en-US" sz="2000" b="1" i="1" dirty="0">
                <a:solidFill>
                  <a:srgbClr val="5C6370"/>
                </a:solidFill>
                <a:effectLst/>
                <a:latin typeface="DejaVu Sans Mono, Consolas,  Courier New"/>
              </a:rPr>
              <a:t>大随机数</a:t>
            </a:r>
            <a:endParaRPr lang="zh-CN" altLang="en-US" sz="2000" b="1" dirty="0">
              <a:solidFill>
                <a:srgbClr val="ABB2BF"/>
              </a:solidFill>
              <a:effectLst/>
              <a:latin typeface="DejaVu Sans Mono, Consolas,  Courier New"/>
            </a:endParaRPr>
          </a:p>
          <a:p>
            <a:r>
              <a:rPr lang="zh-CN" altLang="en-US" sz="20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   </a:t>
            </a:r>
            <a:r>
              <a:rPr lang="en-US" altLang="zh-CN" sz="2000" b="1" dirty="0" err="1">
                <a:solidFill>
                  <a:srgbClr val="ABB2BF"/>
                </a:solidFill>
                <a:effectLst/>
                <a:latin typeface="DejaVu Sans Mono, Consolas,  Courier New"/>
              </a:rPr>
              <a:t>cout</a:t>
            </a:r>
            <a:r>
              <a:rPr lang="en-US" altLang="zh-CN" sz="20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</a:t>
            </a:r>
            <a:r>
              <a:rPr lang="en-US" altLang="zh-CN" sz="2000" b="1" dirty="0">
                <a:solidFill>
                  <a:srgbClr val="C678DD"/>
                </a:solidFill>
                <a:effectLst/>
                <a:latin typeface="DejaVu Sans Mono, Consolas,  Courier New"/>
              </a:rPr>
              <a:t>&lt;&lt;</a:t>
            </a:r>
            <a:r>
              <a:rPr lang="en-US" altLang="zh-CN" sz="20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</a:t>
            </a:r>
            <a:r>
              <a:rPr lang="en-US" altLang="zh-CN" sz="2000" b="1" dirty="0" err="1">
                <a:solidFill>
                  <a:srgbClr val="61AFEF"/>
                </a:solidFill>
                <a:effectLst/>
                <a:latin typeface="DejaVu Sans Mono, Consolas,  Courier New"/>
              </a:rPr>
              <a:t>rand_num</a:t>
            </a:r>
            <a:r>
              <a:rPr lang="en-US" altLang="zh-CN" sz="2000" b="1" dirty="0">
                <a:solidFill>
                  <a:srgbClr val="ABB2BF"/>
                </a:solidFill>
                <a:effectLst/>
                <a:latin typeface="DejaVu Sans Mono, Consolas,  Courier New"/>
              </a:rPr>
              <a:t>() </a:t>
            </a:r>
            <a:r>
              <a:rPr lang="en-US" altLang="zh-CN" sz="2000" b="1" dirty="0">
                <a:solidFill>
                  <a:srgbClr val="C678DD"/>
                </a:solidFill>
                <a:effectLst/>
                <a:latin typeface="DejaVu Sans Mono, Consolas,  Courier New"/>
              </a:rPr>
              <a:t>&lt;&lt;</a:t>
            </a:r>
            <a:r>
              <a:rPr lang="en-US" altLang="zh-CN" sz="20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</a:t>
            </a:r>
            <a:r>
              <a:rPr lang="en-US" altLang="zh-CN" sz="2000" b="1" dirty="0" err="1">
                <a:solidFill>
                  <a:srgbClr val="ABB2BF"/>
                </a:solidFill>
                <a:effectLst/>
                <a:latin typeface="DejaVu Sans Mono, Consolas,  Courier New"/>
              </a:rPr>
              <a:t>endl</a:t>
            </a:r>
            <a:r>
              <a:rPr lang="en-US" altLang="zh-CN" sz="2000" b="1" dirty="0">
                <a:solidFill>
                  <a:srgbClr val="ABB2BF"/>
                </a:solidFill>
                <a:effectLst/>
                <a:latin typeface="DejaVu Sans Mono, Consolas,  Courier New"/>
              </a:rPr>
              <a:t>;</a:t>
            </a:r>
          </a:p>
          <a:p>
            <a:r>
              <a:rPr lang="en-US" altLang="zh-CN" sz="20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   </a:t>
            </a:r>
            <a:r>
              <a:rPr lang="en-US" altLang="zh-CN" sz="2000" b="1" dirty="0">
                <a:solidFill>
                  <a:srgbClr val="C678DD"/>
                </a:solidFill>
                <a:effectLst/>
                <a:latin typeface="DejaVu Sans Mono, Consolas,  Courier New"/>
              </a:rPr>
              <a:t>return</a:t>
            </a:r>
            <a:r>
              <a:rPr lang="en-US" altLang="zh-CN" sz="2000" b="1" dirty="0">
                <a:solidFill>
                  <a:srgbClr val="ABB2BF"/>
                </a:solidFill>
                <a:effectLst/>
                <a:latin typeface="DejaVu Sans Mono, Consolas,  Courier New"/>
              </a:rPr>
              <a:t> </a:t>
            </a:r>
            <a:r>
              <a:rPr lang="en-US" altLang="zh-CN" sz="2000" b="1" dirty="0">
                <a:solidFill>
                  <a:srgbClr val="D19A66"/>
                </a:solidFill>
                <a:effectLst/>
                <a:latin typeface="DejaVu Sans Mono, Consolas,  Courier New"/>
              </a:rPr>
              <a:t>0</a:t>
            </a:r>
            <a:r>
              <a:rPr lang="en-US" altLang="zh-CN" sz="2000" b="1" dirty="0">
                <a:solidFill>
                  <a:srgbClr val="ABB2BF"/>
                </a:solidFill>
                <a:effectLst/>
                <a:latin typeface="DejaVu Sans Mono, Consolas,  Courier New"/>
              </a:rPr>
              <a:t>;</a:t>
            </a:r>
          </a:p>
          <a:p>
            <a:r>
              <a:rPr lang="en-US" altLang="zh-CN" sz="2000" b="1" dirty="0">
                <a:solidFill>
                  <a:srgbClr val="ABB2BF"/>
                </a:solidFill>
                <a:effectLst/>
                <a:latin typeface="DejaVu Sans Mono, Consolas,  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7020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754062-E8E7-4F1C-9A7D-A3D2C77F7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306" y="280910"/>
            <a:ext cx="7886700" cy="52254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生成范围的大数字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04B7F5-1BA7-4084-988F-081BAE25D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华东理工大学 罗勇军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C6D363-31FF-4133-B7C5-63BE307431D3}"/>
              </a:ext>
            </a:extLst>
          </p:cNvPr>
          <p:cNvSpPr txBox="1"/>
          <p:nvPr/>
        </p:nvSpPr>
        <p:spPr>
          <a:xfrm>
            <a:off x="262890" y="1031816"/>
            <a:ext cx="833780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dirty="0">
                <a:solidFill>
                  <a:srgbClr val="C678DD"/>
                </a:solidFill>
                <a:effectLst/>
                <a:latin typeface="DejaVu Sans Mono, Consolas,  Courier New"/>
              </a:rPr>
              <a:t>#include</a:t>
            </a:r>
            <a:r>
              <a:rPr lang="en-US" altLang="zh-CN" sz="2000" b="0" dirty="0">
                <a:solidFill>
                  <a:srgbClr val="ABB2BF"/>
                </a:solidFill>
                <a:effectLst/>
                <a:latin typeface="DejaVu Sans Mono, Consolas,  Courier New"/>
              </a:rPr>
              <a:t> </a:t>
            </a:r>
            <a:r>
              <a:rPr lang="en-US" altLang="zh-CN" sz="2000" b="0" dirty="0">
                <a:solidFill>
                  <a:srgbClr val="98C379"/>
                </a:solidFill>
                <a:effectLst/>
                <a:latin typeface="DejaVu Sans Mono, Consolas,  Courier New"/>
              </a:rPr>
              <a:t>&lt;random&gt;</a:t>
            </a:r>
            <a:endParaRPr lang="en-US" altLang="zh-CN" sz="2000" b="0" dirty="0">
              <a:solidFill>
                <a:srgbClr val="ABB2BF"/>
              </a:solidFill>
              <a:effectLst/>
              <a:latin typeface="DejaVu Sans Mono, Consolas,  Courier New"/>
            </a:endParaRPr>
          </a:p>
          <a:p>
            <a:r>
              <a:rPr lang="en-US" altLang="zh-CN" sz="2000" b="0" dirty="0">
                <a:solidFill>
                  <a:srgbClr val="C678DD"/>
                </a:solidFill>
                <a:effectLst/>
                <a:latin typeface="DejaVu Sans Mono, Consolas,  Courier New"/>
              </a:rPr>
              <a:t>#include</a:t>
            </a:r>
            <a:r>
              <a:rPr lang="en-US" altLang="zh-CN" sz="2000" b="0" dirty="0">
                <a:solidFill>
                  <a:srgbClr val="ABB2BF"/>
                </a:solidFill>
                <a:effectLst/>
                <a:latin typeface="DejaVu Sans Mono, Consolas,  Courier New"/>
              </a:rPr>
              <a:t> </a:t>
            </a:r>
            <a:r>
              <a:rPr lang="en-US" altLang="zh-CN" sz="2000" b="0" dirty="0">
                <a:solidFill>
                  <a:srgbClr val="98C379"/>
                </a:solidFill>
                <a:effectLst/>
                <a:latin typeface="DejaVu Sans Mono, Consolas,  Courier New"/>
              </a:rPr>
              <a:t>&lt;iostream&gt;</a:t>
            </a:r>
            <a:endParaRPr lang="en-US" altLang="zh-CN" sz="2000" b="0" dirty="0">
              <a:solidFill>
                <a:srgbClr val="ABB2BF"/>
              </a:solidFill>
              <a:effectLst/>
              <a:latin typeface="DejaVu Sans Mono, Consolas,  Courier New"/>
            </a:endParaRPr>
          </a:p>
          <a:p>
            <a:r>
              <a:rPr lang="en-US" altLang="zh-CN" sz="2000" b="0" dirty="0">
                <a:solidFill>
                  <a:srgbClr val="C678DD"/>
                </a:solidFill>
                <a:effectLst/>
                <a:latin typeface="DejaVu Sans Mono, Consolas,  Courier New"/>
              </a:rPr>
              <a:t>#include</a:t>
            </a:r>
            <a:r>
              <a:rPr lang="en-US" altLang="zh-CN" sz="2000" b="0" dirty="0">
                <a:solidFill>
                  <a:srgbClr val="ABB2BF"/>
                </a:solidFill>
                <a:effectLst/>
                <a:latin typeface="DejaVu Sans Mono, Consolas,  Courier New"/>
              </a:rPr>
              <a:t> </a:t>
            </a:r>
            <a:r>
              <a:rPr lang="en-US" altLang="zh-CN" sz="2000" b="0" dirty="0">
                <a:solidFill>
                  <a:srgbClr val="98C379"/>
                </a:solidFill>
                <a:effectLst/>
                <a:latin typeface="DejaVu Sans Mono, Consolas,  Courier New"/>
              </a:rPr>
              <a:t>&lt;chrono&gt;</a:t>
            </a:r>
            <a:endParaRPr lang="en-US" altLang="zh-CN" sz="2000" b="0" dirty="0">
              <a:solidFill>
                <a:srgbClr val="ABB2BF"/>
              </a:solidFill>
              <a:effectLst/>
              <a:latin typeface="DejaVu Sans Mono, Consolas,  Courier New"/>
            </a:endParaRPr>
          </a:p>
          <a:p>
            <a:r>
              <a:rPr lang="en-US" altLang="zh-CN" sz="2000" b="0" dirty="0">
                <a:solidFill>
                  <a:srgbClr val="C678DD"/>
                </a:solidFill>
                <a:effectLst/>
                <a:latin typeface="DejaVu Sans Mono, Consolas,  Courier New"/>
              </a:rPr>
              <a:t>using</a:t>
            </a:r>
            <a:r>
              <a:rPr lang="en-US" altLang="zh-CN" sz="2000" b="0" dirty="0">
                <a:solidFill>
                  <a:srgbClr val="ABB2BF"/>
                </a:solidFill>
                <a:effectLst/>
                <a:latin typeface="DejaVu Sans Mono, Consolas,  Courier New"/>
              </a:rPr>
              <a:t> </a:t>
            </a:r>
            <a:r>
              <a:rPr lang="en-US" altLang="zh-CN" sz="2000" b="0" dirty="0">
                <a:solidFill>
                  <a:srgbClr val="C678DD"/>
                </a:solidFill>
                <a:effectLst/>
                <a:latin typeface="DejaVu Sans Mono, Consolas,  Courier New"/>
              </a:rPr>
              <a:t>namespace</a:t>
            </a:r>
            <a:r>
              <a:rPr lang="en-US" altLang="zh-CN" sz="2000" b="0" dirty="0">
                <a:solidFill>
                  <a:srgbClr val="ABB2BF"/>
                </a:solidFill>
                <a:effectLst/>
                <a:latin typeface="DejaVu Sans Mono, Consolas,  Courier New"/>
              </a:rPr>
              <a:t> std;</a:t>
            </a:r>
          </a:p>
          <a:p>
            <a:r>
              <a:rPr lang="en-US" altLang="zh-CN" sz="2000" b="0" dirty="0">
                <a:solidFill>
                  <a:srgbClr val="C678DD"/>
                </a:solidFill>
                <a:effectLst/>
                <a:latin typeface="DejaVu Sans Mono, Consolas,  Courier New"/>
              </a:rPr>
              <a:t>int</a:t>
            </a:r>
            <a:r>
              <a:rPr lang="en-US" altLang="zh-CN" sz="2000" b="0" dirty="0">
                <a:solidFill>
                  <a:srgbClr val="ABB2BF"/>
                </a:solidFill>
                <a:effectLst/>
                <a:latin typeface="DejaVu Sans Mono, Consolas,  Courier New"/>
              </a:rPr>
              <a:t> </a:t>
            </a:r>
            <a:r>
              <a:rPr lang="en-US" altLang="zh-CN" sz="2000" b="0" dirty="0">
                <a:solidFill>
                  <a:srgbClr val="61AFEF"/>
                </a:solidFill>
                <a:effectLst/>
                <a:latin typeface="DejaVu Sans Mono, Consolas,  Courier New"/>
              </a:rPr>
              <a:t>main</a:t>
            </a:r>
            <a:r>
              <a:rPr lang="en-US" altLang="zh-CN" sz="2000" b="0" dirty="0">
                <a:solidFill>
                  <a:srgbClr val="ABB2BF"/>
                </a:solidFill>
                <a:effectLst/>
                <a:latin typeface="DejaVu Sans Mono, Consolas,  Courier New"/>
              </a:rPr>
              <a:t>() {</a:t>
            </a:r>
          </a:p>
          <a:p>
            <a:r>
              <a:rPr lang="en-US" altLang="zh-CN" sz="2000" b="0" dirty="0">
                <a:solidFill>
                  <a:srgbClr val="ABB2BF"/>
                </a:solidFill>
                <a:effectLst/>
                <a:latin typeface="DejaVu Sans Mono, Consolas,  Courier New"/>
              </a:rPr>
              <a:t>    </a:t>
            </a:r>
            <a:r>
              <a:rPr lang="en-US" altLang="zh-CN" sz="2000" b="0" dirty="0">
                <a:solidFill>
                  <a:srgbClr val="C678DD"/>
                </a:solidFill>
                <a:effectLst/>
                <a:latin typeface="DejaVu Sans Mono, Consolas,  Courier New"/>
              </a:rPr>
              <a:t>unsigned</a:t>
            </a:r>
            <a:r>
              <a:rPr lang="en-US" altLang="zh-CN" sz="2000" b="0" dirty="0">
                <a:solidFill>
                  <a:srgbClr val="ABB2BF"/>
                </a:solidFill>
                <a:effectLst/>
                <a:latin typeface="DejaVu Sans Mono, Consolas,  Courier New"/>
              </a:rPr>
              <a:t> seed </a:t>
            </a:r>
            <a:r>
              <a:rPr lang="en-US" altLang="zh-CN" sz="2000" b="0" dirty="0">
                <a:solidFill>
                  <a:srgbClr val="C678DD"/>
                </a:solidFill>
                <a:effectLst/>
                <a:latin typeface="DejaVu Sans Mono, Consolas,  Courier New"/>
              </a:rPr>
              <a:t>=</a:t>
            </a:r>
            <a:r>
              <a:rPr lang="en-US" altLang="zh-CN" sz="2000" b="0" dirty="0">
                <a:solidFill>
                  <a:srgbClr val="ABB2BF"/>
                </a:solidFill>
                <a:effectLst/>
                <a:latin typeface="DejaVu Sans Mono, Consolas,  Courier New"/>
              </a:rPr>
              <a:t> std::chrono::</a:t>
            </a:r>
            <a:r>
              <a:rPr lang="en-US" altLang="zh-CN" sz="2000" b="0" dirty="0" err="1">
                <a:solidFill>
                  <a:srgbClr val="ABB2BF"/>
                </a:solidFill>
                <a:effectLst/>
                <a:latin typeface="DejaVu Sans Mono, Consolas,  Courier New"/>
              </a:rPr>
              <a:t>system_clock</a:t>
            </a:r>
            <a:r>
              <a:rPr lang="en-US" altLang="zh-CN" sz="2000" b="0" dirty="0">
                <a:solidFill>
                  <a:srgbClr val="ABB2BF"/>
                </a:solidFill>
                <a:effectLst/>
                <a:latin typeface="DejaVu Sans Mono, Consolas,  Courier New"/>
              </a:rPr>
              <a:t>::</a:t>
            </a:r>
            <a:r>
              <a:rPr lang="en-US" altLang="zh-CN" sz="2000" b="0" dirty="0">
                <a:solidFill>
                  <a:srgbClr val="61AFEF"/>
                </a:solidFill>
                <a:effectLst/>
                <a:latin typeface="DejaVu Sans Mono, Consolas,  Courier New"/>
              </a:rPr>
              <a:t>now</a:t>
            </a:r>
            <a:r>
              <a:rPr lang="en-US" altLang="zh-CN" sz="2000" b="0" dirty="0">
                <a:solidFill>
                  <a:srgbClr val="ABB2BF"/>
                </a:solidFill>
                <a:effectLst/>
                <a:latin typeface="DejaVu Sans Mono, Consolas,  Courier New"/>
              </a:rPr>
              <a:t>().</a:t>
            </a:r>
            <a:r>
              <a:rPr lang="en-US" altLang="zh-CN" sz="2000" b="0" dirty="0" err="1">
                <a:solidFill>
                  <a:srgbClr val="61AFEF"/>
                </a:solidFill>
                <a:effectLst/>
                <a:latin typeface="DejaVu Sans Mono, Consolas,  Courier New"/>
              </a:rPr>
              <a:t>time_since_epoch</a:t>
            </a:r>
            <a:r>
              <a:rPr lang="en-US" altLang="zh-CN" sz="2000" b="0" dirty="0">
                <a:solidFill>
                  <a:srgbClr val="ABB2BF"/>
                </a:solidFill>
                <a:effectLst/>
                <a:latin typeface="DejaVu Sans Mono, Consolas,  Courier New"/>
              </a:rPr>
              <a:t>().</a:t>
            </a:r>
            <a:r>
              <a:rPr lang="en-US" altLang="zh-CN" sz="2000" b="0" dirty="0">
                <a:solidFill>
                  <a:srgbClr val="61AFEF"/>
                </a:solidFill>
                <a:effectLst/>
                <a:latin typeface="DejaVu Sans Mono, Consolas,  Courier New"/>
              </a:rPr>
              <a:t>count</a:t>
            </a:r>
            <a:r>
              <a:rPr lang="en-US" altLang="zh-CN" sz="2000" b="0" dirty="0">
                <a:solidFill>
                  <a:srgbClr val="ABB2BF"/>
                </a:solidFill>
                <a:effectLst/>
                <a:latin typeface="DejaVu Sans Mono, Consolas,  Courier New"/>
              </a:rPr>
              <a:t>();</a:t>
            </a:r>
          </a:p>
          <a:p>
            <a:r>
              <a:rPr lang="en-US" altLang="zh-CN" sz="2000" b="0" dirty="0">
                <a:solidFill>
                  <a:srgbClr val="ABB2BF"/>
                </a:solidFill>
                <a:effectLst/>
                <a:latin typeface="DejaVu Sans Mono, Consolas,  Courier New"/>
              </a:rPr>
              <a:t>    mt19937_64 </a:t>
            </a:r>
            <a:r>
              <a:rPr lang="en-US" altLang="zh-CN" sz="2000" b="0" dirty="0">
                <a:solidFill>
                  <a:srgbClr val="61AFEF"/>
                </a:solidFill>
                <a:effectLst/>
                <a:latin typeface="DejaVu Sans Mono, Consolas,  Courier New"/>
              </a:rPr>
              <a:t>gen</a:t>
            </a:r>
            <a:r>
              <a:rPr lang="en-US" altLang="zh-CN" sz="2000" b="0" dirty="0">
                <a:solidFill>
                  <a:srgbClr val="ABB2BF"/>
                </a:solidFill>
                <a:effectLst/>
                <a:latin typeface="DejaVu Sans Mono, Consolas,  Courier New"/>
              </a:rPr>
              <a:t>(seed);</a:t>
            </a:r>
          </a:p>
          <a:p>
            <a:r>
              <a:rPr lang="en-US" altLang="zh-CN" sz="2000" b="0" dirty="0">
                <a:solidFill>
                  <a:srgbClr val="ABB2BF"/>
                </a:solidFill>
                <a:effectLst/>
                <a:latin typeface="DejaVu Sans Mono, Consolas,  Courier New"/>
              </a:rPr>
              <a:t>    </a:t>
            </a:r>
            <a:r>
              <a:rPr lang="en-US" altLang="zh-CN" sz="2000" b="0" dirty="0">
                <a:solidFill>
                  <a:srgbClr val="C678DD"/>
                </a:solidFill>
                <a:effectLst/>
                <a:latin typeface="DejaVu Sans Mono, Consolas,  Courier New"/>
              </a:rPr>
              <a:t>long</a:t>
            </a:r>
            <a:r>
              <a:rPr lang="en-US" altLang="zh-CN" sz="2000" b="0" dirty="0">
                <a:solidFill>
                  <a:srgbClr val="ABB2BF"/>
                </a:solidFill>
                <a:effectLst/>
                <a:latin typeface="DejaVu Sans Mono, Consolas,  Courier New"/>
              </a:rPr>
              <a:t> </a:t>
            </a:r>
            <a:r>
              <a:rPr lang="en-US" altLang="zh-CN" sz="2000" b="0" dirty="0" err="1">
                <a:solidFill>
                  <a:srgbClr val="C678DD"/>
                </a:solidFill>
                <a:effectLst/>
                <a:latin typeface="DejaVu Sans Mono, Consolas,  Courier New"/>
              </a:rPr>
              <a:t>long</a:t>
            </a:r>
            <a:r>
              <a:rPr lang="en-US" altLang="zh-CN" sz="2000" b="0" dirty="0">
                <a:solidFill>
                  <a:srgbClr val="ABB2BF"/>
                </a:solidFill>
                <a:effectLst/>
                <a:latin typeface="DejaVu Sans Mono, Consolas,  Courier New"/>
              </a:rPr>
              <a:t> limit </a:t>
            </a:r>
            <a:r>
              <a:rPr lang="en-US" altLang="zh-CN" sz="2000" b="0" dirty="0">
                <a:solidFill>
                  <a:srgbClr val="C678DD"/>
                </a:solidFill>
                <a:effectLst/>
                <a:latin typeface="DejaVu Sans Mono, Consolas,  Courier New"/>
              </a:rPr>
              <a:t>=</a:t>
            </a:r>
            <a:r>
              <a:rPr lang="en-US" altLang="zh-CN" sz="2000" b="0" dirty="0">
                <a:solidFill>
                  <a:srgbClr val="ABB2BF"/>
                </a:solidFill>
                <a:effectLst/>
                <a:latin typeface="DejaVu Sans Mono, Consolas,  Courier New"/>
              </a:rPr>
              <a:t> </a:t>
            </a:r>
            <a:r>
              <a:rPr lang="en-US" altLang="zh-CN" sz="2000" b="0" dirty="0">
                <a:solidFill>
                  <a:srgbClr val="D19A66"/>
                </a:solidFill>
                <a:effectLst/>
                <a:latin typeface="DejaVu Sans Mono, Consolas,  Courier New"/>
              </a:rPr>
              <a:t>1e9</a:t>
            </a:r>
            <a:r>
              <a:rPr lang="en-US" altLang="zh-CN" sz="2000" b="0" dirty="0">
                <a:solidFill>
                  <a:srgbClr val="ABB2BF"/>
                </a:solidFill>
                <a:effectLst/>
                <a:latin typeface="DejaVu Sans Mono, Consolas,  Courier New"/>
              </a:rPr>
              <a:t> </a:t>
            </a:r>
            <a:r>
              <a:rPr lang="en-US" altLang="zh-CN" sz="2000" b="0" dirty="0">
                <a:solidFill>
                  <a:srgbClr val="C678DD"/>
                </a:solidFill>
                <a:effectLst/>
                <a:latin typeface="DejaVu Sans Mono, Consolas,  Courier New"/>
              </a:rPr>
              <a:t>+</a:t>
            </a:r>
            <a:r>
              <a:rPr lang="en-US" altLang="zh-CN" sz="2000" b="0" dirty="0">
                <a:solidFill>
                  <a:srgbClr val="ABB2BF"/>
                </a:solidFill>
                <a:effectLst/>
                <a:latin typeface="DejaVu Sans Mono, Consolas,  Courier New"/>
              </a:rPr>
              <a:t> </a:t>
            </a:r>
            <a:r>
              <a:rPr lang="en-US" altLang="zh-CN" sz="2000" b="0" dirty="0">
                <a:solidFill>
                  <a:srgbClr val="D19A66"/>
                </a:solidFill>
                <a:effectLst/>
                <a:latin typeface="DejaVu Sans Mono, Consolas,  Courier New"/>
              </a:rPr>
              <a:t>7</a:t>
            </a:r>
            <a:r>
              <a:rPr lang="en-US" altLang="zh-CN" sz="2000" b="0" dirty="0">
                <a:solidFill>
                  <a:srgbClr val="ABB2BF"/>
                </a:solidFill>
                <a:effectLst/>
                <a:latin typeface="DejaVu Sans Mono, Consolas,  Courier New"/>
              </a:rPr>
              <a:t>;</a:t>
            </a:r>
            <a:r>
              <a:rPr lang="en-US" altLang="zh-CN" sz="2000" b="0" i="1" dirty="0">
                <a:solidFill>
                  <a:srgbClr val="5C6370"/>
                </a:solidFill>
                <a:effectLst/>
                <a:latin typeface="DejaVu Sans Mono, Consolas,  Courier New"/>
              </a:rPr>
              <a:t> // </a:t>
            </a:r>
            <a:r>
              <a:rPr lang="zh-CN" altLang="en-US" sz="2000" b="0" i="1" dirty="0">
                <a:solidFill>
                  <a:srgbClr val="5C6370"/>
                </a:solidFill>
                <a:effectLst/>
                <a:latin typeface="DejaVu Sans Mono, Consolas,  Courier New"/>
              </a:rPr>
              <a:t>上限</a:t>
            </a:r>
            <a:endParaRPr lang="zh-CN" altLang="en-US" sz="2000" b="0" dirty="0">
              <a:solidFill>
                <a:srgbClr val="ABB2BF"/>
              </a:solidFill>
              <a:effectLst/>
              <a:latin typeface="DejaVu Sans Mono, Consolas,  Courier New"/>
            </a:endParaRPr>
          </a:p>
          <a:p>
            <a:r>
              <a:rPr lang="zh-CN" altLang="en-US" sz="2000" b="0" dirty="0">
                <a:solidFill>
                  <a:srgbClr val="ABB2BF"/>
                </a:solidFill>
                <a:effectLst/>
                <a:latin typeface="DejaVu Sans Mono, Consolas,  Courier New"/>
              </a:rPr>
              <a:t>    </a:t>
            </a:r>
            <a:r>
              <a:rPr lang="en-US" altLang="zh-CN" sz="2000" b="0" dirty="0" err="1">
                <a:solidFill>
                  <a:srgbClr val="ABB2BF"/>
                </a:solidFill>
                <a:effectLst/>
                <a:latin typeface="DejaVu Sans Mono, Consolas,  Courier New"/>
              </a:rPr>
              <a:t>uniform_int_distribution</a:t>
            </a:r>
            <a:r>
              <a:rPr lang="en-US" altLang="zh-CN" sz="2000" b="0" dirty="0">
                <a:solidFill>
                  <a:srgbClr val="C678DD"/>
                </a:solidFill>
                <a:effectLst/>
                <a:latin typeface="DejaVu Sans Mono, Consolas,  Courier New"/>
              </a:rPr>
              <a:t>&lt;long</a:t>
            </a:r>
            <a:r>
              <a:rPr lang="en-US" altLang="zh-CN" sz="2000" b="0" dirty="0">
                <a:solidFill>
                  <a:srgbClr val="ABB2BF"/>
                </a:solidFill>
                <a:effectLst/>
                <a:latin typeface="DejaVu Sans Mono, Consolas,  Courier New"/>
              </a:rPr>
              <a:t> </a:t>
            </a:r>
            <a:r>
              <a:rPr lang="en-US" altLang="zh-CN" sz="2000" b="0" dirty="0" err="1">
                <a:solidFill>
                  <a:srgbClr val="C678DD"/>
                </a:solidFill>
                <a:effectLst/>
                <a:latin typeface="DejaVu Sans Mono, Consolas,  Courier New"/>
              </a:rPr>
              <a:t>long</a:t>
            </a:r>
            <a:r>
              <a:rPr lang="en-US" altLang="zh-CN" sz="2000" b="0" dirty="0">
                <a:solidFill>
                  <a:srgbClr val="ABB2BF"/>
                </a:solidFill>
                <a:effectLst/>
                <a:latin typeface="DejaVu Sans Mono, Consolas,  Courier New"/>
              </a:rPr>
              <a:t> </a:t>
            </a:r>
            <a:r>
              <a:rPr lang="en-US" altLang="zh-CN" sz="2000" b="0" dirty="0">
                <a:solidFill>
                  <a:srgbClr val="C678DD"/>
                </a:solidFill>
                <a:effectLst/>
                <a:latin typeface="DejaVu Sans Mono, Consolas,  Courier New"/>
              </a:rPr>
              <a:t>&gt;</a:t>
            </a:r>
            <a:r>
              <a:rPr lang="en-US" altLang="zh-CN" sz="2000" b="0" dirty="0">
                <a:solidFill>
                  <a:srgbClr val="ABB2BF"/>
                </a:solidFill>
                <a:effectLst/>
                <a:latin typeface="DejaVu Sans Mono, Consolas,  Courier New"/>
              </a:rPr>
              <a:t> </a:t>
            </a:r>
            <a:r>
              <a:rPr lang="en-US" altLang="zh-CN" sz="2000" b="0" dirty="0">
                <a:solidFill>
                  <a:srgbClr val="61AFEF"/>
                </a:solidFill>
                <a:effectLst/>
                <a:latin typeface="DejaVu Sans Mono, Consolas,  Courier New"/>
              </a:rPr>
              <a:t>dis</a:t>
            </a:r>
            <a:r>
              <a:rPr lang="en-US" altLang="zh-CN" sz="2000" b="0" dirty="0">
                <a:solidFill>
                  <a:srgbClr val="ABB2BF"/>
                </a:solidFill>
                <a:effectLst/>
                <a:latin typeface="DejaVu Sans Mono, Consolas,  Courier New"/>
              </a:rPr>
              <a:t>(</a:t>
            </a:r>
            <a:r>
              <a:rPr lang="en-US" altLang="zh-CN" sz="2000" b="0" dirty="0">
                <a:solidFill>
                  <a:srgbClr val="D19A66"/>
                </a:solidFill>
                <a:effectLst/>
                <a:latin typeface="DejaVu Sans Mono, Consolas,  Courier New"/>
              </a:rPr>
              <a:t>0LL</a:t>
            </a:r>
            <a:r>
              <a:rPr lang="en-US" altLang="zh-CN" sz="2000" b="0" dirty="0">
                <a:solidFill>
                  <a:srgbClr val="ABB2BF"/>
                </a:solidFill>
                <a:effectLst/>
                <a:latin typeface="DejaVu Sans Mono, Consolas,  Courier New"/>
              </a:rPr>
              <a:t>, limit);</a:t>
            </a:r>
            <a:r>
              <a:rPr lang="en-US" altLang="zh-CN" sz="2000" b="0" i="1" dirty="0">
                <a:solidFill>
                  <a:srgbClr val="5C6370"/>
                </a:solidFill>
                <a:effectLst/>
                <a:latin typeface="DejaVu Sans Mono, Consolas,  Courier New"/>
              </a:rPr>
              <a:t>   // </a:t>
            </a:r>
            <a:r>
              <a:rPr lang="zh-CN" altLang="en-US" sz="2000" b="0" i="1" dirty="0">
                <a:solidFill>
                  <a:srgbClr val="5C6370"/>
                </a:solidFill>
                <a:effectLst/>
                <a:latin typeface="DejaVu Sans Mono, Consolas,  Courier New"/>
              </a:rPr>
              <a:t>给定范围</a:t>
            </a:r>
            <a:endParaRPr lang="zh-CN" altLang="en-US" sz="2000" b="0" dirty="0">
              <a:solidFill>
                <a:srgbClr val="ABB2BF"/>
              </a:solidFill>
              <a:effectLst/>
              <a:latin typeface="DejaVu Sans Mono, Consolas,  Courier New"/>
            </a:endParaRPr>
          </a:p>
          <a:p>
            <a:r>
              <a:rPr lang="zh-CN" altLang="en-US" sz="2000" b="0" dirty="0">
                <a:solidFill>
                  <a:srgbClr val="ABB2BF"/>
                </a:solidFill>
                <a:effectLst/>
                <a:latin typeface="DejaVu Sans Mono, Consolas,  Courier New"/>
              </a:rPr>
              <a:t>    </a:t>
            </a:r>
            <a:r>
              <a:rPr lang="en-US" altLang="zh-CN" sz="2000" b="0" dirty="0">
                <a:solidFill>
                  <a:srgbClr val="C678DD"/>
                </a:solidFill>
                <a:effectLst/>
                <a:latin typeface="DejaVu Sans Mono, Consolas,  Courier New"/>
              </a:rPr>
              <a:t>for</a:t>
            </a:r>
            <a:r>
              <a:rPr lang="en-US" altLang="zh-CN" sz="2000" b="0" dirty="0">
                <a:solidFill>
                  <a:srgbClr val="ABB2BF"/>
                </a:solidFill>
                <a:effectLst/>
                <a:latin typeface="DejaVu Sans Mono, Consolas,  Courier New"/>
              </a:rPr>
              <a:t> (</a:t>
            </a:r>
            <a:r>
              <a:rPr lang="en-US" altLang="zh-CN" sz="2000" b="0" dirty="0">
                <a:solidFill>
                  <a:srgbClr val="C678DD"/>
                </a:solidFill>
                <a:effectLst/>
                <a:latin typeface="DejaVu Sans Mono, Consolas,  Courier New"/>
              </a:rPr>
              <a:t>int</a:t>
            </a:r>
            <a:r>
              <a:rPr lang="en-US" altLang="zh-CN" sz="2000" b="0" dirty="0">
                <a:solidFill>
                  <a:srgbClr val="ABB2BF"/>
                </a:solidFill>
                <a:effectLst/>
                <a:latin typeface="DejaVu Sans Mono, Consolas,  Courier New"/>
              </a:rPr>
              <a:t> n </a:t>
            </a:r>
            <a:r>
              <a:rPr lang="en-US" altLang="zh-CN" sz="2000" b="0" dirty="0">
                <a:solidFill>
                  <a:srgbClr val="C678DD"/>
                </a:solidFill>
                <a:effectLst/>
                <a:latin typeface="DejaVu Sans Mono, Consolas,  Courier New"/>
              </a:rPr>
              <a:t>=</a:t>
            </a:r>
            <a:r>
              <a:rPr lang="en-US" altLang="zh-CN" sz="2000" b="0" dirty="0">
                <a:solidFill>
                  <a:srgbClr val="ABB2BF"/>
                </a:solidFill>
                <a:effectLst/>
                <a:latin typeface="DejaVu Sans Mono, Consolas,  Courier New"/>
              </a:rPr>
              <a:t> </a:t>
            </a:r>
            <a:r>
              <a:rPr lang="en-US" altLang="zh-CN" sz="2000" b="0" dirty="0">
                <a:solidFill>
                  <a:srgbClr val="D19A66"/>
                </a:solidFill>
                <a:effectLst/>
                <a:latin typeface="DejaVu Sans Mono, Consolas,  Courier New"/>
              </a:rPr>
              <a:t>0</a:t>
            </a:r>
            <a:r>
              <a:rPr lang="en-US" altLang="zh-CN" sz="2000" b="0" dirty="0">
                <a:solidFill>
                  <a:srgbClr val="ABB2BF"/>
                </a:solidFill>
                <a:effectLst/>
                <a:latin typeface="DejaVu Sans Mono, Consolas,  Courier New"/>
              </a:rPr>
              <a:t>; n</a:t>
            </a:r>
            <a:r>
              <a:rPr lang="en-US" altLang="zh-CN" sz="2000" b="0" dirty="0">
                <a:solidFill>
                  <a:srgbClr val="C678DD"/>
                </a:solidFill>
                <a:effectLst/>
                <a:latin typeface="DejaVu Sans Mono, Consolas,  Courier New"/>
              </a:rPr>
              <a:t>&lt;</a:t>
            </a:r>
            <a:r>
              <a:rPr lang="en-US" altLang="zh-CN" sz="2000" b="0" dirty="0">
                <a:solidFill>
                  <a:srgbClr val="ABB2BF"/>
                </a:solidFill>
                <a:effectLst/>
                <a:latin typeface="DejaVu Sans Mono, Consolas,  Courier New"/>
              </a:rPr>
              <a:t> </a:t>
            </a:r>
            <a:r>
              <a:rPr lang="en-US" altLang="zh-CN" sz="2000" b="0" dirty="0">
                <a:solidFill>
                  <a:srgbClr val="D19A66"/>
                </a:solidFill>
                <a:effectLst/>
                <a:latin typeface="DejaVu Sans Mono, Consolas,  Courier New"/>
              </a:rPr>
              <a:t>20</a:t>
            </a:r>
            <a:r>
              <a:rPr lang="en-US" altLang="zh-CN" sz="2000" b="0" dirty="0">
                <a:solidFill>
                  <a:srgbClr val="ABB2BF"/>
                </a:solidFill>
                <a:effectLst/>
                <a:latin typeface="DejaVu Sans Mono, Consolas,  Courier New"/>
              </a:rPr>
              <a:t>; </a:t>
            </a:r>
            <a:r>
              <a:rPr lang="en-US" altLang="zh-CN" sz="2000" b="0" dirty="0">
                <a:solidFill>
                  <a:srgbClr val="C678DD"/>
                </a:solidFill>
                <a:effectLst/>
                <a:latin typeface="DejaVu Sans Mono, Consolas,  Courier New"/>
              </a:rPr>
              <a:t>++</a:t>
            </a:r>
            <a:r>
              <a:rPr lang="en-US" altLang="zh-CN" sz="2000" b="0" dirty="0">
                <a:solidFill>
                  <a:srgbClr val="ABB2BF"/>
                </a:solidFill>
                <a:effectLst/>
                <a:latin typeface="DejaVu Sans Mono, Consolas,  Courier New"/>
              </a:rPr>
              <a:t>n)</a:t>
            </a:r>
          </a:p>
          <a:p>
            <a:r>
              <a:rPr lang="en-US" altLang="zh-CN" sz="2000" b="0" dirty="0">
                <a:solidFill>
                  <a:srgbClr val="ABB2BF"/>
                </a:solidFill>
                <a:effectLst/>
                <a:latin typeface="DejaVu Sans Mono, Consolas,  Courier New"/>
              </a:rPr>
              <a:t>        </a:t>
            </a:r>
            <a:r>
              <a:rPr lang="en-US" altLang="zh-CN" sz="2000" b="0" dirty="0" err="1">
                <a:solidFill>
                  <a:srgbClr val="ABB2BF"/>
                </a:solidFill>
                <a:effectLst/>
                <a:latin typeface="DejaVu Sans Mono, Consolas,  Courier New"/>
              </a:rPr>
              <a:t>cout</a:t>
            </a:r>
            <a:r>
              <a:rPr lang="en-US" altLang="zh-CN" sz="2000" b="0" dirty="0">
                <a:solidFill>
                  <a:srgbClr val="ABB2BF"/>
                </a:solidFill>
                <a:effectLst/>
                <a:latin typeface="DejaVu Sans Mono, Consolas,  Courier New"/>
              </a:rPr>
              <a:t> </a:t>
            </a:r>
            <a:r>
              <a:rPr lang="en-US" altLang="zh-CN" sz="2000" b="0" dirty="0">
                <a:solidFill>
                  <a:srgbClr val="C678DD"/>
                </a:solidFill>
                <a:effectLst/>
                <a:latin typeface="DejaVu Sans Mono, Consolas,  Courier New"/>
              </a:rPr>
              <a:t>&lt;&lt;</a:t>
            </a:r>
            <a:r>
              <a:rPr lang="en-US" altLang="zh-CN" sz="2000" b="0" dirty="0">
                <a:solidFill>
                  <a:srgbClr val="ABB2BF"/>
                </a:solidFill>
                <a:effectLst/>
                <a:latin typeface="DejaVu Sans Mono, Consolas,  Courier New"/>
              </a:rPr>
              <a:t> </a:t>
            </a:r>
            <a:r>
              <a:rPr lang="en-US" altLang="zh-CN" sz="2000" b="0" dirty="0">
                <a:solidFill>
                  <a:srgbClr val="61AFEF"/>
                </a:solidFill>
                <a:effectLst/>
                <a:latin typeface="DejaVu Sans Mono, Consolas,  Courier New"/>
              </a:rPr>
              <a:t>dis</a:t>
            </a:r>
            <a:r>
              <a:rPr lang="en-US" altLang="zh-CN" sz="2000" b="0" dirty="0">
                <a:solidFill>
                  <a:srgbClr val="ABB2BF"/>
                </a:solidFill>
                <a:effectLst/>
                <a:latin typeface="DejaVu Sans Mono, Consolas,  Courier New"/>
              </a:rPr>
              <a:t>(gen) </a:t>
            </a:r>
            <a:r>
              <a:rPr lang="en-US" altLang="zh-CN" sz="2000" b="0" dirty="0">
                <a:solidFill>
                  <a:srgbClr val="C678DD"/>
                </a:solidFill>
                <a:effectLst/>
                <a:latin typeface="DejaVu Sans Mono, Consolas,  Courier New"/>
              </a:rPr>
              <a:t>&lt;&lt;</a:t>
            </a:r>
            <a:r>
              <a:rPr lang="en-US" altLang="zh-CN" sz="2000" b="0" dirty="0">
                <a:solidFill>
                  <a:srgbClr val="ABB2BF"/>
                </a:solidFill>
                <a:effectLst/>
                <a:latin typeface="DejaVu Sans Mono, Consolas,  Courier New"/>
              </a:rPr>
              <a:t> </a:t>
            </a:r>
            <a:r>
              <a:rPr lang="en-US" altLang="zh-CN" sz="2000" b="0" dirty="0">
                <a:solidFill>
                  <a:srgbClr val="98C379"/>
                </a:solidFill>
                <a:effectLst/>
                <a:latin typeface="DejaVu Sans Mono, Consolas,  Courier New"/>
              </a:rPr>
              <a:t>' '</a:t>
            </a:r>
            <a:r>
              <a:rPr lang="en-US" altLang="zh-CN" sz="2000" b="0" dirty="0">
                <a:solidFill>
                  <a:srgbClr val="ABB2BF"/>
                </a:solidFill>
                <a:effectLst/>
                <a:latin typeface="DejaVu Sans Mono, Consolas,  Courier New"/>
              </a:rPr>
              <a:t>;</a:t>
            </a:r>
          </a:p>
          <a:p>
            <a:r>
              <a:rPr lang="en-US" altLang="zh-CN" sz="2000" b="0" dirty="0">
                <a:solidFill>
                  <a:srgbClr val="ABB2BF"/>
                </a:solidFill>
                <a:effectLst/>
                <a:latin typeface="DejaVu Sans Mono, Consolas,  Courier New"/>
              </a:rPr>
              <a:t>    </a:t>
            </a:r>
            <a:r>
              <a:rPr lang="en-US" altLang="zh-CN" sz="2000" b="0" dirty="0" err="1">
                <a:solidFill>
                  <a:srgbClr val="ABB2BF"/>
                </a:solidFill>
                <a:effectLst/>
                <a:latin typeface="DejaVu Sans Mono, Consolas,  Courier New"/>
              </a:rPr>
              <a:t>cout</a:t>
            </a:r>
            <a:r>
              <a:rPr lang="en-US" altLang="zh-CN" sz="2000" b="0" dirty="0">
                <a:solidFill>
                  <a:srgbClr val="ABB2BF"/>
                </a:solidFill>
                <a:effectLst/>
                <a:latin typeface="DejaVu Sans Mono, Consolas,  Courier New"/>
              </a:rPr>
              <a:t> </a:t>
            </a:r>
            <a:r>
              <a:rPr lang="en-US" altLang="zh-CN" sz="2000" b="0" dirty="0">
                <a:solidFill>
                  <a:srgbClr val="C678DD"/>
                </a:solidFill>
                <a:effectLst/>
                <a:latin typeface="DejaVu Sans Mono, Consolas,  Courier New"/>
              </a:rPr>
              <a:t>&lt;&lt;</a:t>
            </a:r>
            <a:r>
              <a:rPr lang="en-US" altLang="zh-CN" sz="2000" b="0" dirty="0">
                <a:solidFill>
                  <a:srgbClr val="ABB2BF"/>
                </a:solidFill>
                <a:effectLst/>
                <a:latin typeface="DejaVu Sans Mono, Consolas,  Courier New"/>
              </a:rPr>
              <a:t> </a:t>
            </a:r>
            <a:r>
              <a:rPr lang="en-US" altLang="zh-CN" sz="2000" b="0" dirty="0" err="1">
                <a:solidFill>
                  <a:srgbClr val="ABB2BF"/>
                </a:solidFill>
                <a:effectLst/>
                <a:latin typeface="DejaVu Sans Mono, Consolas,  Courier New"/>
              </a:rPr>
              <a:t>endl</a:t>
            </a:r>
            <a:r>
              <a:rPr lang="en-US" altLang="zh-CN" sz="2000" b="0" dirty="0">
                <a:solidFill>
                  <a:srgbClr val="ABB2BF"/>
                </a:solidFill>
                <a:effectLst/>
                <a:latin typeface="DejaVu Sans Mono, Consolas,  Courier New"/>
              </a:rPr>
              <a:t>;</a:t>
            </a:r>
          </a:p>
          <a:p>
            <a:r>
              <a:rPr lang="en-US" altLang="zh-CN" sz="2000" b="0" dirty="0">
                <a:solidFill>
                  <a:srgbClr val="ABB2BF"/>
                </a:solidFill>
                <a:effectLst/>
                <a:latin typeface="DejaVu Sans Mono, Consolas,  Courier New"/>
              </a:rPr>
              <a:t>    </a:t>
            </a:r>
            <a:r>
              <a:rPr lang="en-US" altLang="zh-CN" sz="2000" b="0" dirty="0">
                <a:solidFill>
                  <a:srgbClr val="C678DD"/>
                </a:solidFill>
                <a:effectLst/>
                <a:latin typeface="DejaVu Sans Mono, Consolas,  Courier New"/>
              </a:rPr>
              <a:t>return</a:t>
            </a:r>
            <a:r>
              <a:rPr lang="en-US" altLang="zh-CN" sz="2000" b="0" dirty="0">
                <a:solidFill>
                  <a:srgbClr val="ABB2BF"/>
                </a:solidFill>
                <a:effectLst/>
                <a:latin typeface="DejaVu Sans Mono, Consolas,  Courier New"/>
              </a:rPr>
              <a:t> </a:t>
            </a:r>
            <a:r>
              <a:rPr lang="en-US" altLang="zh-CN" sz="2000" b="0" dirty="0">
                <a:solidFill>
                  <a:srgbClr val="D19A66"/>
                </a:solidFill>
                <a:effectLst/>
                <a:latin typeface="DejaVu Sans Mono, Consolas,  Courier New"/>
              </a:rPr>
              <a:t>0</a:t>
            </a:r>
            <a:r>
              <a:rPr lang="en-US" altLang="zh-CN" sz="2000" b="0" dirty="0">
                <a:solidFill>
                  <a:srgbClr val="ABB2BF"/>
                </a:solidFill>
                <a:effectLst/>
                <a:latin typeface="DejaVu Sans Mono, Consolas,  Courier New"/>
              </a:rPr>
              <a:t>;</a:t>
            </a:r>
          </a:p>
          <a:p>
            <a:r>
              <a:rPr lang="en-US" altLang="zh-CN" sz="2000" b="0" dirty="0">
                <a:solidFill>
                  <a:srgbClr val="ABB2BF"/>
                </a:solidFill>
                <a:effectLst/>
                <a:latin typeface="DejaVu Sans Mono, Consolas,  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0873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</TotalTime>
  <Words>1263</Words>
  <Application>Microsoft Office PowerPoint</Application>
  <PresentationFormat>全屏显示(4:3)</PresentationFormat>
  <Paragraphs>162</Paragraphs>
  <Slides>17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-apple-system</vt:lpstr>
      <vt:lpstr>DejaVu Sans Mono, Consolas,  Courier New</vt:lpstr>
      <vt:lpstr>等线</vt:lpstr>
      <vt:lpstr>黑体</vt:lpstr>
      <vt:lpstr>宋体</vt:lpstr>
      <vt:lpstr>Arial</vt:lpstr>
      <vt:lpstr>Calibri</vt:lpstr>
      <vt:lpstr>Calibri Light</vt:lpstr>
      <vt:lpstr>DejaVu Sans Mono</vt:lpstr>
      <vt:lpstr>Times New Roman</vt:lpstr>
      <vt:lpstr>Wingdings</vt:lpstr>
      <vt:lpstr>Office 主题​​</vt:lpstr>
      <vt:lpstr>包装程序外壳对象</vt:lpstr>
      <vt:lpstr>测试：数据的构造、对拍</vt:lpstr>
      <vt:lpstr>初学者问题：如何测试程序的正确性</vt:lpstr>
      <vt:lpstr>例：构造hdu 1425 sort的测试数据</vt:lpstr>
      <vt:lpstr>如何使用rand函数。</vt:lpstr>
      <vt:lpstr>问题1：如何生成超大范围内的随机数？</vt:lpstr>
      <vt:lpstr>PowerPoint 演示文稿</vt:lpstr>
      <vt:lpstr>生成 [MIN, MAX]之间的一个随机数</vt:lpstr>
      <vt:lpstr>PowerPoint 演示文稿</vt:lpstr>
      <vt:lpstr>PowerPoint 演示文稿</vt:lpstr>
      <vt:lpstr>问题2：如何去掉重复的随机数</vt:lpstr>
      <vt:lpstr>用hash判重和去重</vt:lpstr>
      <vt:lpstr>PowerPoint 演示文稿</vt:lpstr>
      <vt:lpstr>生成输入测试数据</vt:lpstr>
      <vt:lpstr>对拍：测试Hdu 1425的3个实现</vt:lpstr>
      <vt:lpstr>用后面2个程序分别生成输出文件</vt:lpstr>
      <vt:lpstr>比较2个程序的输出是否一样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罗 勇</dc:creator>
  <cp:lastModifiedBy>YU MING</cp:lastModifiedBy>
  <cp:revision>183</cp:revision>
  <dcterms:created xsi:type="dcterms:W3CDTF">2019-05-06T05:48:53Z</dcterms:created>
  <dcterms:modified xsi:type="dcterms:W3CDTF">2020-07-27T02:16:33Z</dcterms:modified>
</cp:coreProperties>
</file>