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62" r:id="rId3"/>
    <p:sldId id="258" r:id="rId4"/>
    <p:sldId id="259" r:id="rId5"/>
    <p:sldId id="271" r:id="rId6"/>
    <p:sldId id="270" r:id="rId7"/>
    <p:sldId id="260" r:id="rId8"/>
    <p:sldId id="268" r:id="rId9"/>
    <p:sldId id="272" r:id="rId10"/>
    <p:sldId id="264" r:id="rId11"/>
    <p:sldId id="263" r:id="rId12"/>
    <p:sldId id="261" r:id="rId13"/>
    <p:sldId id="273" r:id="rId14"/>
    <p:sldId id="266" r:id="rId15"/>
    <p:sldId id="267" r:id="rId16"/>
    <p:sldId id="257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86D5-3087-417E-B881-6DCE8815FEC6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F72B6-5364-4365-9D79-61E7E8AE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F72B6-5364-4365-9D79-61E7E8AEB7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076-6BE9-4048-89C9-7CCFB1E10902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0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3E47-8D8C-4590-B331-C25DE9307E3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DB68-A23A-4766-A8BC-1E5651F952F3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693E-04BA-4CB0-B637-C02AD316040F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1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170-1A29-4177-BAC4-C23691B08338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C436-EE4E-491F-AE67-84AE31B69E85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9145-4973-4C99-8A1C-8A239F758531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C03-7107-4BDD-8838-8BF613F19918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C43E-6B77-420E-8666-158D61F95666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0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1CE-FFAC-42ED-A32F-A2A96E10109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EE4-8426-43D3-B75D-B2EACE3E8A3F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9C76-68C8-4C1A-A043-8B2E0A7A4446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7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oyongjun999/co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luogu-dev/cyar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B5D22-D885-4F82-B619-7BD8E0201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6443"/>
            <a:ext cx="7772400" cy="852616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测试：数据的构造、对拍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3763A882-F4BB-48B9-9B80-7DB3EF193CF2}"/>
              </a:ext>
            </a:extLst>
          </p:cNvPr>
          <p:cNvSpPr txBox="1">
            <a:spLocks/>
          </p:cNvSpPr>
          <p:nvPr/>
        </p:nvSpPr>
        <p:spPr>
          <a:xfrm>
            <a:off x="146221" y="569120"/>
            <a:ext cx="6168082" cy="753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算法竞赛入门到进阶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补充内容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6143D74-8846-4ED1-91B0-C6C3FC15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12" y="3163329"/>
            <a:ext cx="8242376" cy="274320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罗勇军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QQ 15512356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华东理工大学</a:t>
            </a:r>
          </a:p>
          <a:p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本课件可自由传播，欢迎交流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课件和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代码下载地址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https://blog.csdn.net/weixin_43914593/article/details/106863166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https://github.com/luoyongjun999/code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24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45793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：如何去掉重复的随机数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如何去掉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万个数中的重复数字？而且不改变顺序。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数太多，不可能用简单的暴力法；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unique()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去重会改变顺序。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简单又最快的方法：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，用一个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数组判断重复。（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，这个方法的问题是：产生的随机数都在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[0,100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之内）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B44CC9-A572-463C-B93D-2403BB0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196985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03" y="686402"/>
            <a:ext cx="8045793" cy="685198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判重和去重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[MAX];     //hash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[MAX];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记录不同的随机数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下面处理随机数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== 0) {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位置还没有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]=1;        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，登记在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[num]=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记录随机数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num++;                               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记录随机数的数量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9813E-D410-4C38-97F8-AFFC8910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47612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B83A6-4363-4BC6-AA24-DD8F2291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1425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的测试数据构造程序：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经一次测试，生成的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万个随机数，有约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万个不重复。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EA7B6-0BEF-478B-AF74-250B5C76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4DA004F-E27E-4EFD-85A4-9CCF2F492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17250"/>
              </p:ext>
            </p:extLst>
          </p:nvPr>
        </p:nvGraphicFramePr>
        <p:xfrm>
          <a:off x="6115050" y="1504950"/>
          <a:ext cx="2767392" cy="111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包装程序外壳对象" showAsIcon="1" r:id="rId3" imgW="1591560" imgH="641880" progId="Package">
                  <p:embed/>
                </p:oleObj>
              </mc:Choice>
              <mc:Fallback>
                <p:oleObj name="包装程序外壳对象" showAsIcon="1" r:id="rId3" imgW="159156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050" y="1504950"/>
                        <a:ext cx="2767392" cy="1114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3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FCC7-86E1-461A-9E9E-0785B0A2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生成输入测试数据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231CB-130D-456E-91B2-C3758D6D8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用测试程序生成一个输入测试文件 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data.in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926D21-DBBE-49FD-8394-F869863A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50F403-88CF-4137-9B28-3EB0B766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15" y="2589473"/>
            <a:ext cx="6770219" cy="67524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7A7649-3F97-4646-9AC5-D639A93624F0}"/>
              </a:ext>
            </a:extLst>
          </p:cNvPr>
          <p:cNvSpPr txBox="1">
            <a:spLocks/>
          </p:cNvSpPr>
          <p:nvPr/>
        </p:nvSpPr>
        <p:spPr>
          <a:xfrm>
            <a:off x="938315" y="34290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或：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生成输入文件 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data.in</a:t>
            </a:r>
            <a:r>
              <a:rPr lang="zh-CN" altLang="en-US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：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freopen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(“data.in”, “w”,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stdout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);</a:t>
            </a:r>
            <a:endParaRPr lang="en-US" altLang="zh-CN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DejaVu Sans Mono" panose="020B0609030804020204" pitchFamily="49" charset="0"/>
                <a:ea typeface="宋体" panose="02010600030101010101" pitchFamily="2" charset="-122"/>
              </a:rPr>
              <a:t>根据输入生成输出文件 </a:t>
            </a:r>
            <a:r>
              <a:rPr lang="en-US" altLang="zh-CN" dirty="0" err="1">
                <a:latin typeface="DejaVu Sans Mono" panose="020B0609030804020204" pitchFamily="49" charset="0"/>
                <a:ea typeface="宋体" panose="02010600030101010101" pitchFamily="2" charset="-122"/>
              </a:rPr>
              <a:t>data.out</a:t>
            </a:r>
            <a:r>
              <a:rPr lang="zh-CN" altLang="en-US" dirty="0">
                <a:latin typeface="DejaVu Sans Mono" panose="020B0609030804020204" pitchFamily="49" charset="0"/>
                <a:ea typeface="宋体" panose="02010600030101010101" pitchFamily="2" charset="-122"/>
              </a:rPr>
              <a:t>：</a:t>
            </a:r>
            <a:endParaRPr lang="en-US" altLang="zh-CN" dirty="0">
              <a:latin typeface="DejaVu Sans Mono" panose="020B06090308040202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freopen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(“data.in”, “r”, stdin);</a:t>
            </a:r>
            <a:endParaRPr lang="en-US" altLang="zh-CN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freopen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(“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data.out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”, “w”,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stdout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);</a:t>
            </a:r>
            <a:endParaRPr lang="en-US" altLang="zh-CN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latin typeface="DejaVu Sans Mono" panose="020B06090308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38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AF35-97E9-426B-83AC-0C69E64D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320" y="365126"/>
            <a:ext cx="729203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对拍：测试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1425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2C072-10FC-415F-A5D2-7CC234ED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、冒泡算法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（冒泡算法无法处理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万个数，不能测试）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另外，有兴趣可以试试基数排序，这个情况下比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7724D-47FF-4F12-818D-7BCBEE66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895C253-0EBE-4E5F-8989-BA4186ED8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881010"/>
              </p:ext>
            </p:extLst>
          </p:nvPr>
        </p:nvGraphicFramePr>
        <p:xfrm>
          <a:off x="2801409" y="2950026"/>
          <a:ext cx="2067925" cy="82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" name="包装程序外壳对象" showAsIcon="1" r:id="rId3" imgW="1611360" imgH="641880" progId="Package">
                  <p:embed/>
                </p:oleObj>
              </mc:Choice>
              <mc:Fallback>
                <p:oleObj name="包装程序外壳对象" showAsIcon="1" r:id="rId3" imgW="161136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1409" y="2950026"/>
                        <a:ext cx="2067925" cy="82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5888883-3BC3-41AB-A95E-7462FFDA6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906455"/>
              </p:ext>
            </p:extLst>
          </p:nvPr>
        </p:nvGraphicFramePr>
        <p:xfrm>
          <a:off x="4869334" y="2126931"/>
          <a:ext cx="2418352" cy="82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" name="包装程序外壳对象" showAsIcon="1" r:id="rId5" imgW="1884600" imgH="641880" progId="Package">
                  <p:embed/>
                </p:oleObj>
              </mc:Choice>
              <mc:Fallback>
                <p:oleObj name="包装程序外壳对象" showAsIcon="1" r:id="rId5" imgW="188460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9334" y="2126931"/>
                        <a:ext cx="2418352" cy="82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ACD0532-E58C-420B-B3BB-30796EB09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69227"/>
              </p:ext>
            </p:extLst>
          </p:nvPr>
        </p:nvGraphicFramePr>
        <p:xfrm>
          <a:off x="2241243" y="4055966"/>
          <a:ext cx="2628091" cy="101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" name="包装程序外壳对象" showAsIcon="1" r:id="rId7" imgW="1659960" imgH="641880" progId="Package">
                  <p:embed/>
                </p:oleObj>
              </mc:Choice>
              <mc:Fallback>
                <p:oleObj name="包装程序外壳对象" showAsIcon="1" r:id="rId7" imgW="165996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1243" y="4055966"/>
                        <a:ext cx="2628091" cy="1015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56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6198-1E2B-4078-987B-0DA8D0F6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162" y="365126"/>
            <a:ext cx="6264876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</a:rPr>
              <a:t>用后面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个程序分别生成输出文件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33028-12AC-49BA-8FF5-7CAB92F0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D3187-0471-44B9-8C1A-C98DAA59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hash.out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sort.out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8EB33F-CACE-4DC5-9032-68A5A703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35" y="2466321"/>
            <a:ext cx="7139299" cy="5036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5D83E2-67A2-485C-9BEE-1FBB6025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33" y="4531325"/>
            <a:ext cx="7139299" cy="4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1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6198-1E2B-4078-987B-0DA8D0F6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比较</a:t>
            </a:r>
            <a:r>
              <a:rPr lang="en-US" altLang="zh-CN" sz="3600" dirty="0">
                <a:solidFill>
                  <a:srgbClr val="FF0000"/>
                </a:solidFill>
              </a:rPr>
              <a:t>2</a:t>
            </a:r>
            <a:r>
              <a:rPr lang="zh-CN" altLang="en-US" sz="3600" dirty="0">
                <a:solidFill>
                  <a:srgbClr val="FF0000"/>
                </a:solidFill>
              </a:rPr>
              <a:t>个程序的输出是否一样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08CABB2-7D84-44AF-8206-8A3E1511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68" y="4405785"/>
            <a:ext cx="8219851" cy="1080544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8443E7-0B70-4D90-8A32-47216577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22" y="2431987"/>
            <a:ext cx="6668273" cy="1066924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33028-12AC-49BA-8FF5-7CAB92F0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华东理工大学 罗勇军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DB94C05-ADF8-4779-8DC5-3D1EE2E871C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Windows</a:t>
            </a:r>
            <a:r>
              <a:rPr lang="zh-CN" altLang="en-US" dirty="0"/>
              <a:t>：</a:t>
            </a:r>
            <a:r>
              <a:rPr lang="en-US" altLang="zh-CN" dirty="0"/>
              <a:t>fc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：</a:t>
            </a:r>
            <a:r>
              <a:rPr lang="en-US" altLang="zh-CN" dirty="0"/>
              <a:t>diff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02310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33028-12AC-49BA-8FF5-7CAB92F0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华东理工大学 罗勇军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AF7063-AE43-4714-9F16-D17A6F20BB62}"/>
              </a:ext>
            </a:extLst>
          </p:cNvPr>
          <p:cNvSpPr txBox="1"/>
          <p:nvPr/>
        </p:nvSpPr>
        <p:spPr>
          <a:xfrm>
            <a:off x="396668" y="656947"/>
            <a:ext cx="7936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的竞赛用</a:t>
            </a:r>
            <a:endParaRPr lang="en-US" altLang="zh-CN" sz="2400" dirty="0"/>
          </a:p>
          <a:p>
            <a:r>
              <a:rPr lang="zh-CN" altLang="en-US" sz="2400" dirty="0"/>
              <a:t>随机数据的程序库，洛谷出的 </a:t>
            </a:r>
            <a:r>
              <a:rPr lang="en-US" altLang="zh-CN" sz="2400" b="1" i="0" dirty="0" err="1">
                <a:solidFill>
                  <a:srgbClr val="24292E"/>
                </a:solidFill>
                <a:effectLst/>
                <a:latin typeface="-apple-system"/>
              </a:rPr>
              <a:t>CYaRon</a:t>
            </a:r>
            <a:endParaRPr lang="en-US" altLang="zh-CN" sz="2400" dirty="0"/>
          </a:p>
          <a:p>
            <a:r>
              <a:rPr lang="en-US" altLang="zh-CN" sz="2400" dirty="0" err="1"/>
              <a:t>Github</a:t>
            </a:r>
            <a:r>
              <a:rPr lang="zh-CN" altLang="en-US" sz="2400" dirty="0"/>
              <a:t>：</a:t>
            </a:r>
            <a:r>
              <a:rPr lang="en-US" altLang="zh-CN" sz="24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https://github.com/luogu-dev/cyaron</a:t>
            </a:r>
            <a:endParaRPr lang="en-US" altLang="zh-CN" sz="2400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AAB8E40-7E7C-47A9-97D4-0F3CCE08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96" y="2226607"/>
            <a:ext cx="6066667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7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FEFB1-686B-4872-9795-8CF46089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：如何构造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极大范围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内的随机数。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去掉重复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的随机数。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：如何进行对拍。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B44F6-F752-4462-9853-ABE42D43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E760A37-CB31-4C1D-807D-3D593B93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06961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初学者问题：如何测试程序的正确性</a:t>
            </a:r>
          </a:p>
        </p:txBody>
      </p:sp>
    </p:spTree>
    <p:extLst>
      <p:ext uri="{BB962C8B-B14F-4D97-AF65-F5344CB8AC3E}">
        <p14:creationId xmlns:p14="http://schemas.microsoft.com/office/powerpoint/2010/main" val="385717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ACF6F-A7AB-478C-B143-99E19655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例：构造</a:t>
            </a:r>
            <a:r>
              <a:rPr lang="en-US" altLang="zh-CN" sz="32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1425 sort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的测试数据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38558-F1B5-4255-9E6A-EF2A0658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1364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给你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个整数，请按从大到小的顺序输出其中前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大的数。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输入：每组测试数据有两行，第一行有两个数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n, m(0 &lt; n, m &lt; 1000000)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，第二行包含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个各不相同，且都处于区间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[-500000, 500000]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的整数。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输出：对每组测试数据按从大到小的顺序输出前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大的数。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6DE10A-1CFC-43B9-825D-CA19330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410183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17" y="-310689"/>
            <a:ext cx="8305286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如何使用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59767"/>
            <a:ext cx="7886700" cy="4351338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：产生一个的数字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[0, RAND_MAX]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需要配合随机随机种子一起使用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RAND_MAX=2</a:t>
            </a:r>
            <a:r>
              <a:rPr lang="en-US" altLang="zh-CN" sz="3200" baseline="5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-1=32767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FAF206-2283-43EB-B574-30D7C134C54E}"/>
              </a:ext>
            </a:extLst>
          </p:cNvPr>
          <p:cNvSpPr txBox="1"/>
          <p:nvPr/>
        </p:nvSpPr>
        <p:spPr>
          <a:xfrm>
            <a:off x="390617" y="2289493"/>
            <a:ext cx="78867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98C379"/>
                </a:solidFill>
                <a:effectLst/>
                <a:latin typeface="DejaVu Sans Mono, Consolas,  Courier New"/>
              </a:rPr>
              <a:t>&lt;</a:t>
            </a:r>
            <a:r>
              <a:rPr lang="en-US" altLang="zh-CN" sz="1600" b="1" dirty="0" err="1">
                <a:solidFill>
                  <a:srgbClr val="98C379"/>
                </a:solidFill>
                <a:effectLst/>
                <a:latin typeface="DejaVu Sans Mono, Consolas,  Courier New"/>
              </a:rPr>
              <a:t>ctime</a:t>
            </a:r>
            <a:r>
              <a:rPr lang="en-US" altLang="zh-CN" sz="1600" b="1" dirty="0">
                <a:solidFill>
                  <a:srgbClr val="98C379"/>
                </a:solidFill>
                <a:effectLst/>
                <a:latin typeface="DejaVu Sans Mono, Consolas,  Courier New"/>
              </a:rPr>
              <a:t>&gt;</a:t>
            </a:r>
            <a:endParaRPr lang="en-US" altLang="zh-CN" sz="16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98C379"/>
                </a:solidFill>
                <a:effectLst/>
                <a:latin typeface="DejaVu Sans Mono, Consolas,  Courier New"/>
              </a:rPr>
              <a:t>&lt;iostream&gt;</a:t>
            </a:r>
            <a:endParaRPr lang="en-US" altLang="zh-CN" sz="16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using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namespace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std;</a:t>
            </a:r>
          </a:p>
          <a:p>
            <a:r>
              <a:rPr lang="en-US" altLang="zh-CN" sz="16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// </a:t>
            </a:r>
            <a:r>
              <a:rPr lang="zh-CN" altLang="en-US" sz="16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产生</a:t>
            </a:r>
            <a:r>
              <a:rPr lang="en-US" altLang="zh-CN" sz="16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[l, r]</a:t>
            </a:r>
            <a:r>
              <a:rPr lang="zh-CN" altLang="en-US" sz="16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的随机数</a:t>
            </a:r>
            <a:endParaRPr lang="zh-CN" altLang="en-US" sz="16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DejaVu Sans Mono, Consolas,  Courier New"/>
              </a:rPr>
              <a:t>rnd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(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l,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r) {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return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DejaVu Sans Mono, Consolas,  Courier New"/>
              </a:rPr>
              <a:t>rand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()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%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(r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-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l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+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1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)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+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l;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}</a:t>
            </a:r>
          </a:p>
          <a:p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DejaVu Sans Mono, Consolas,  Courier New"/>
              </a:rPr>
              <a:t>main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(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void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) {</a:t>
            </a:r>
          </a:p>
          <a:p>
            <a:r>
              <a:rPr lang="en-US" altLang="zh-CN" sz="16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    // </a:t>
            </a:r>
            <a:r>
              <a:rPr lang="zh-CN" altLang="en-US" sz="16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随机种子</a:t>
            </a:r>
            <a:endParaRPr lang="zh-CN" altLang="en-US" sz="16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zh-CN" altLang="en-US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DejaVu Sans Mono, Consolas,  Courier New"/>
              </a:rPr>
              <a:t>srand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((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unsigned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)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DejaVu Sans Mono, Consolas,  Courier New"/>
              </a:rPr>
              <a:t>time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(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NULL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));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n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=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DejaVu Sans Mono, Consolas,  Courier New"/>
              </a:rPr>
              <a:t>rnd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(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0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, 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20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);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16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cout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n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endl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for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(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i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=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0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; </a:t>
            </a:r>
            <a:r>
              <a:rPr lang="en-US" altLang="zh-CN" sz="16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i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&lt;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n; </a:t>
            </a:r>
            <a:r>
              <a:rPr lang="en-US" altLang="zh-CN" sz="16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i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++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) {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    </a:t>
            </a:r>
            <a:r>
              <a:rPr lang="en-US" altLang="zh-CN" sz="16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cout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DejaVu Sans Mono, Consolas,  Courier New"/>
              </a:rPr>
              <a:t>rnd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(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4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, 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10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)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endl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}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return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0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13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05286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：如何生成超大范围内的随机数？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例如，生成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 1000000]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内的随机数。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rand()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只能生成大小在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RAND_MAX]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内的随机数。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RAND_MAX=32768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98905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1470"/>
            <a:ext cx="7886700" cy="522549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个方法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rand()*rand()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，这样很简单，不过几乎不能产生素数。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unsigned long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ulrand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(){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生成一个大随机数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(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(((unsigned long)rand()&lt;&lt;24)&amp; 0xFF000000ul)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|(((unsigned long)rand()&lt;&lt;12)&amp; 0x00FFF000ul)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|(((unsigned long)rand())        &amp; 0x00000FFFul));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215058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8086E-46D9-46F9-A305-705CE052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[MIN, MAX]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之间的一个随机数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CBDEB-89B7-46ED-A3FB-5045CDE3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940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 int MAX = 1000000;    //100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 int MIN = 0;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大随机数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 = ulrand() % (MAX-MIN + 1) + MIN;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BFB563-51B2-48DC-860F-1199B681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82468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06" y="280910"/>
            <a:ext cx="7886700" cy="522549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C++11 - mt19937_64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的区别：无上限限制，但是可以自己设定，可以生成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longlong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的超大数字。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生成无范围的大数字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C6D363-31FF-4133-B7C5-63BE307431D3}"/>
              </a:ext>
            </a:extLst>
          </p:cNvPr>
          <p:cNvSpPr txBox="1"/>
          <p:nvPr/>
        </p:nvSpPr>
        <p:spPr>
          <a:xfrm>
            <a:off x="713994" y="2386033"/>
            <a:ext cx="77160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>
                <a:solidFill>
                  <a:srgbClr val="98C379"/>
                </a:solidFill>
                <a:effectLst/>
                <a:latin typeface="DejaVu Sans Mono, Consolas,  Courier New"/>
              </a:rPr>
              <a:t>&lt;iostream&gt;</a:t>
            </a:r>
            <a:endParaRPr lang="en-US" altLang="zh-CN" sz="20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>
                <a:solidFill>
                  <a:srgbClr val="98C379"/>
                </a:solidFill>
                <a:effectLst/>
                <a:latin typeface="DejaVu Sans Mono, Consolas,  Courier New"/>
              </a:rPr>
              <a:t>&lt;chrono&gt;</a:t>
            </a:r>
            <a:endParaRPr lang="en-US" altLang="zh-CN" sz="20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>
                <a:solidFill>
                  <a:srgbClr val="98C379"/>
                </a:solidFill>
                <a:effectLst/>
                <a:latin typeface="DejaVu Sans Mono, Consolas,  Courier New"/>
              </a:rPr>
              <a:t>&lt;random&gt;</a:t>
            </a:r>
            <a:endParaRPr lang="en-US" altLang="zh-CN" sz="20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using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namespace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std;</a:t>
            </a:r>
          </a:p>
          <a:p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>
                <a:solidFill>
                  <a:srgbClr val="61AFEF"/>
                </a:solidFill>
                <a:effectLst/>
                <a:latin typeface="DejaVu Sans Mono, Consolas,  Courier New"/>
              </a:rPr>
              <a:t>main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(){</a:t>
            </a:r>
          </a:p>
          <a:p>
            <a:r>
              <a:rPr lang="en-US" altLang="zh-CN" sz="20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    // </a:t>
            </a:r>
            <a:r>
              <a:rPr lang="zh-CN" altLang="en-US" sz="20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随机数种子</a:t>
            </a:r>
            <a:endParaRPr lang="zh-CN" altLang="en-US" sz="20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zh-CN" altLang="en-US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unsigned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seed </a:t>
            </a:r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=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std::chrono::</a:t>
            </a:r>
            <a:r>
              <a:rPr lang="en-US" altLang="zh-CN" sz="20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system_clock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::</a:t>
            </a:r>
            <a:r>
              <a:rPr lang="en-US" altLang="zh-CN" sz="2000" b="1" dirty="0">
                <a:solidFill>
                  <a:srgbClr val="61AFEF"/>
                </a:solidFill>
                <a:effectLst/>
                <a:latin typeface="DejaVu Sans Mono, Consolas,  Courier New"/>
              </a:rPr>
              <a:t>now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().</a:t>
            </a:r>
            <a:r>
              <a:rPr lang="en-US" altLang="zh-CN" sz="2000" b="1" dirty="0" err="1">
                <a:solidFill>
                  <a:srgbClr val="61AFEF"/>
                </a:solidFill>
                <a:effectLst/>
                <a:latin typeface="DejaVu Sans Mono, Consolas,  Courier New"/>
              </a:rPr>
              <a:t>time_since_epoch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().</a:t>
            </a:r>
            <a:r>
              <a:rPr lang="en-US" altLang="zh-CN" sz="2000" b="1" dirty="0">
                <a:solidFill>
                  <a:srgbClr val="61AFEF"/>
                </a:solidFill>
                <a:effectLst/>
                <a:latin typeface="DejaVu Sans Mono, Consolas,  Courier New"/>
              </a:rPr>
              <a:t>count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();</a:t>
            </a:r>
          </a:p>
          <a:p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mt19937_64 </a:t>
            </a:r>
            <a:r>
              <a:rPr lang="en-US" altLang="zh-CN" sz="2000" b="1" dirty="0" err="1">
                <a:solidFill>
                  <a:srgbClr val="61AFEF"/>
                </a:solidFill>
                <a:effectLst/>
                <a:latin typeface="DejaVu Sans Mono, Consolas,  Courier New"/>
              </a:rPr>
              <a:t>rand_num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(seed);</a:t>
            </a:r>
            <a:r>
              <a:rPr lang="en-US" altLang="zh-CN" sz="20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   // </a:t>
            </a:r>
            <a:r>
              <a:rPr lang="zh-CN" altLang="en-US" sz="20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大随机数</a:t>
            </a:r>
            <a:endParaRPr lang="zh-CN" altLang="en-US" sz="20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zh-CN" altLang="en-US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cout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 err="1">
                <a:solidFill>
                  <a:srgbClr val="61AFEF"/>
                </a:solidFill>
                <a:effectLst/>
                <a:latin typeface="DejaVu Sans Mono, Consolas,  Courier New"/>
              </a:rPr>
              <a:t>rand_num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() </a:t>
            </a:r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endl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return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>
                <a:solidFill>
                  <a:srgbClr val="D19A66"/>
                </a:solidFill>
                <a:effectLst/>
                <a:latin typeface="DejaVu Sans Mono, Consolas,  Courier New"/>
              </a:rPr>
              <a:t>0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02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06" y="280910"/>
            <a:ext cx="7886700" cy="52254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生成范围的大数字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C6D363-31FF-4133-B7C5-63BE307431D3}"/>
              </a:ext>
            </a:extLst>
          </p:cNvPr>
          <p:cNvSpPr txBox="1"/>
          <p:nvPr/>
        </p:nvSpPr>
        <p:spPr>
          <a:xfrm>
            <a:off x="262890" y="1031816"/>
            <a:ext cx="833780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DejaVu Sans Mono, Consolas,  Courier New"/>
              </a:rPr>
              <a:t>&lt;random&gt;</a:t>
            </a:r>
            <a:endParaRPr lang="en-US" altLang="zh-CN" sz="2000" b="0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DejaVu Sans Mono, Consolas,  Courier New"/>
              </a:rPr>
              <a:t>&lt;iostream&gt;</a:t>
            </a:r>
            <a:endParaRPr lang="en-US" altLang="zh-CN" sz="2000" b="0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DejaVu Sans Mono, Consolas,  Courier New"/>
              </a:rPr>
              <a:t>&lt;chrono&gt;</a:t>
            </a:r>
            <a:endParaRPr lang="en-US" altLang="zh-CN" sz="2000" b="0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using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namespace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std;</a:t>
            </a:r>
          </a:p>
          <a:p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61AFEF"/>
                </a:solidFill>
                <a:effectLst/>
                <a:latin typeface="DejaVu Sans Mono, Consolas,  Courier New"/>
              </a:rPr>
              <a:t>main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() {</a:t>
            </a:r>
          </a:p>
          <a:p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unsigned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seed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=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std::chrono::</a:t>
            </a:r>
            <a:r>
              <a:rPr lang="en-US" altLang="zh-CN" sz="2000" b="0" dirty="0" err="1">
                <a:solidFill>
                  <a:srgbClr val="ABB2BF"/>
                </a:solidFill>
                <a:effectLst/>
                <a:latin typeface="DejaVu Sans Mono, Consolas,  Courier New"/>
              </a:rPr>
              <a:t>system_clock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::</a:t>
            </a:r>
            <a:r>
              <a:rPr lang="en-US" altLang="zh-CN" sz="2000" b="0" dirty="0">
                <a:solidFill>
                  <a:srgbClr val="61AFEF"/>
                </a:solidFill>
                <a:effectLst/>
                <a:latin typeface="DejaVu Sans Mono, Consolas,  Courier New"/>
              </a:rPr>
              <a:t>now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().</a:t>
            </a:r>
            <a:r>
              <a:rPr lang="en-US" altLang="zh-CN" sz="2000" b="0" dirty="0" err="1">
                <a:solidFill>
                  <a:srgbClr val="61AFEF"/>
                </a:solidFill>
                <a:effectLst/>
                <a:latin typeface="DejaVu Sans Mono, Consolas,  Courier New"/>
              </a:rPr>
              <a:t>time_since_epoch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().</a:t>
            </a:r>
            <a:r>
              <a:rPr lang="en-US" altLang="zh-CN" sz="2000" b="0" dirty="0">
                <a:solidFill>
                  <a:srgbClr val="61AFEF"/>
                </a:solidFill>
                <a:effectLst/>
                <a:latin typeface="DejaVu Sans Mono, Consolas,  Courier New"/>
              </a:rPr>
              <a:t>count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();</a:t>
            </a:r>
          </a:p>
          <a:p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mt19937_64 </a:t>
            </a:r>
            <a:r>
              <a:rPr lang="en-US" altLang="zh-CN" sz="2000" b="0" dirty="0">
                <a:solidFill>
                  <a:srgbClr val="61AFEF"/>
                </a:solidFill>
                <a:effectLst/>
                <a:latin typeface="DejaVu Sans Mono, Consolas,  Courier New"/>
              </a:rPr>
              <a:t>gen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(seed);</a:t>
            </a:r>
          </a:p>
          <a:p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long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 err="1">
                <a:solidFill>
                  <a:srgbClr val="C678DD"/>
                </a:solidFill>
                <a:effectLst/>
                <a:latin typeface="DejaVu Sans Mono, Consolas,  Courier New"/>
              </a:rPr>
              <a:t>long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limit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=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DejaVu Sans Mono, Consolas,  Courier New"/>
              </a:rPr>
              <a:t>1e9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+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DejaVu Sans Mono, Consolas,  Courier New"/>
              </a:rPr>
              <a:t>7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  <a:r>
              <a:rPr lang="en-US" altLang="zh-CN" sz="2000" b="0" i="1" dirty="0">
                <a:solidFill>
                  <a:srgbClr val="5C6370"/>
                </a:solidFill>
                <a:effectLst/>
                <a:latin typeface="DejaVu Sans Mono, Consolas,  Courier New"/>
              </a:rPr>
              <a:t> // </a:t>
            </a:r>
            <a:r>
              <a:rPr lang="zh-CN" altLang="en-US" sz="2000" b="0" i="1" dirty="0">
                <a:solidFill>
                  <a:srgbClr val="5C6370"/>
                </a:solidFill>
                <a:effectLst/>
                <a:latin typeface="DejaVu Sans Mono, Consolas,  Courier New"/>
              </a:rPr>
              <a:t>上限</a:t>
            </a:r>
            <a:endParaRPr lang="zh-CN" altLang="en-US" sz="2000" b="0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zh-CN" altLang="en-US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0" dirty="0" err="1">
                <a:solidFill>
                  <a:srgbClr val="ABB2BF"/>
                </a:solidFill>
                <a:effectLst/>
                <a:latin typeface="DejaVu Sans Mono, Consolas,  Courier New"/>
              </a:rPr>
              <a:t>uniform_int_distribution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&lt;long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 err="1">
                <a:solidFill>
                  <a:srgbClr val="C678DD"/>
                </a:solidFill>
                <a:effectLst/>
                <a:latin typeface="DejaVu Sans Mono, Consolas,  Courier New"/>
              </a:rPr>
              <a:t>long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&gt;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61AFEF"/>
                </a:solidFill>
                <a:effectLst/>
                <a:latin typeface="DejaVu Sans Mono, Consolas,  Courier New"/>
              </a:rPr>
              <a:t>dis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(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DejaVu Sans Mono, Consolas,  Courier New"/>
              </a:rPr>
              <a:t>0LL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, limit);</a:t>
            </a:r>
            <a:r>
              <a:rPr lang="en-US" altLang="zh-CN" sz="2000" b="0" i="1" dirty="0">
                <a:solidFill>
                  <a:srgbClr val="5C6370"/>
                </a:solidFill>
                <a:effectLst/>
                <a:latin typeface="DejaVu Sans Mono, Consolas,  Courier New"/>
              </a:rPr>
              <a:t>   // </a:t>
            </a:r>
            <a:r>
              <a:rPr lang="zh-CN" altLang="en-US" sz="2000" b="0" i="1" dirty="0">
                <a:solidFill>
                  <a:srgbClr val="5C6370"/>
                </a:solidFill>
                <a:effectLst/>
                <a:latin typeface="DejaVu Sans Mono, Consolas,  Courier New"/>
              </a:rPr>
              <a:t>给定范围</a:t>
            </a:r>
            <a:endParaRPr lang="zh-CN" altLang="en-US" sz="2000" b="0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zh-CN" altLang="en-US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for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(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n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=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DejaVu Sans Mono, Consolas,  Courier New"/>
              </a:rPr>
              <a:t>0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; n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&lt;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DejaVu Sans Mono, Consolas,  Courier New"/>
              </a:rPr>
              <a:t>20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;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++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n)</a:t>
            </a:r>
          </a:p>
          <a:p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    </a:t>
            </a:r>
            <a:r>
              <a:rPr lang="en-US" altLang="zh-CN" sz="2000" b="0" dirty="0" err="1">
                <a:solidFill>
                  <a:srgbClr val="ABB2BF"/>
                </a:solidFill>
                <a:effectLst/>
                <a:latin typeface="DejaVu Sans Mono, Consolas,  Courier New"/>
              </a:rPr>
              <a:t>cout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61AFEF"/>
                </a:solidFill>
                <a:effectLst/>
                <a:latin typeface="DejaVu Sans Mono, Consolas,  Courier New"/>
              </a:rPr>
              <a:t>dis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(gen)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DejaVu Sans Mono, Consolas,  Courier New"/>
              </a:rPr>
              <a:t>' '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0" dirty="0" err="1">
                <a:solidFill>
                  <a:srgbClr val="ABB2BF"/>
                </a:solidFill>
                <a:effectLst/>
                <a:latin typeface="DejaVu Sans Mono, Consolas,  Courier New"/>
              </a:rPr>
              <a:t>cout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 err="1">
                <a:solidFill>
                  <a:srgbClr val="ABB2BF"/>
                </a:solidFill>
                <a:effectLst/>
                <a:latin typeface="DejaVu Sans Mono, Consolas,  Courier New"/>
              </a:rPr>
              <a:t>endl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return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DejaVu Sans Mono, Consolas,  Courier New"/>
              </a:rPr>
              <a:t>0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087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1263</Words>
  <Application>Microsoft Office PowerPoint</Application>
  <PresentationFormat>全屏显示(4:3)</PresentationFormat>
  <Paragraphs>162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-apple-system</vt:lpstr>
      <vt:lpstr>DejaVu Sans Mono, Consolas,  Courier New</vt:lpstr>
      <vt:lpstr>等线</vt:lpstr>
      <vt:lpstr>黑体</vt:lpstr>
      <vt:lpstr>宋体</vt:lpstr>
      <vt:lpstr>Arial</vt:lpstr>
      <vt:lpstr>Calibri</vt:lpstr>
      <vt:lpstr>Calibri Light</vt:lpstr>
      <vt:lpstr>DejaVu Sans Mono</vt:lpstr>
      <vt:lpstr>Times New Roman</vt:lpstr>
      <vt:lpstr>Wingdings</vt:lpstr>
      <vt:lpstr>Office 主题​​</vt:lpstr>
      <vt:lpstr>包装程序外壳对象</vt:lpstr>
      <vt:lpstr>测试：数据的构造、对拍</vt:lpstr>
      <vt:lpstr>初学者问题：如何测试程序的正确性</vt:lpstr>
      <vt:lpstr>例：构造hdu 1425 sort的测试数据</vt:lpstr>
      <vt:lpstr>如何使用rand函数。</vt:lpstr>
      <vt:lpstr>问题1：如何生成超大范围内的随机数？</vt:lpstr>
      <vt:lpstr>PowerPoint 演示文稿</vt:lpstr>
      <vt:lpstr>生成 [MIN, MAX]之间的一个随机数</vt:lpstr>
      <vt:lpstr>PowerPoint 演示文稿</vt:lpstr>
      <vt:lpstr>PowerPoint 演示文稿</vt:lpstr>
      <vt:lpstr>问题2：如何去掉重复的随机数</vt:lpstr>
      <vt:lpstr>用hash判重和去重</vt:lpstr>
      <vt:lpstr>PowerPoint 演示文稿</vt:lpstr>
      <vt:lpstr>生成输入测试数据</vt:lpstr>
      <vt:lpstr>对拍：测试Hdu 1425的3个实现</vt:lpstr>
      <vt:lpstr>用后面2个程序分别生成输出文件</vt:lpstr>
      <vt:lpstr>比较2个程序的输出是否一样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勇</dc:creator>
  <cp:lastModifiedBy>YU MING</cp:lastModifiedBy>
  <cp:revision>184</cp:revision>
  <dcterms:created xsi:type="dcterms:W3CDTF">2019-05-06T05:48:53Z</dcterms:created>
  <dcterms:modified xsi:type="dcterms:W3CDTF">2020-07-27T02:37:48Z</dcterms:modified>
</cp:coreProperties>
</file>