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3" r:id="rId16"/>
    <p:sldId id="269" r:id="rId17"/>
    <p:sldId id="270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4"/>
    <p:restoredTop sz="94643"/>
  </p:normalViewPr>
  <p:slideViewPr>
    <p:cSldViewPr snapToGrid="0" snapToObjects="1">
      <p:cViewPr>
        <p:scale>
          <a:sx n="66" d="100"/>
          <a:sy n="66" d="100"/>
        </p:scale>
        <p:origin x="107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605A-4414-194B-A737-112DDF15CDE1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B232-5B05-BE4D-9D3E-5112992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2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605A-4414-194B-A737-112DDF15CDE1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B232-5B05-BE4D-9D3E-5112992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9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605A-4414-194B-A737-112DDF15CDE1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B232-5B05-BE4D-9D3E-5112992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605A-4414-194B-A737-112DDF15CDE1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B232-5B05-BE4D-9D3E-5112992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2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605A-4414-194B-A737-112DDF15CDE1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B232-5B05-BE4D-9D3E-5112992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7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605A-4414-194B-A737-112DDF15CDE1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B232-5B05-BE4D-9D3E-5112992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4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605A-4414-194B-A737-112DDF15CDE1}" type="datetimeFigureOut">
              <a:rPr lang="en-US" smtClean="0"/>
              <a:t>4/14/17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B232-5B05-BE4D-9D3E-5112992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605A-4414-194B-A737-112DDF15CDE1}" type="datetimeFigureOut">
              <a:rPr lang="en-US" smtClean="0"/>
              <a:t>4/14/17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B232-5B05-BE4D-9D3E-5112992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605A-4414-194B-A737-112DDF15CDE1}" type="datetimeFigureOut">
              <a:rPr lang="en-US" smtClean="0"/>
              <a:t>4/14/17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B232-5B05-BE4D-9D3E-5112992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6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605A-4414-194B-A737-112DDF15CDE1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B232-5B05-BE4D-9D3E-5112992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605A-4414-194B-A737-112DDF15CDE1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B232-5B05-BE4D-9D3E-5112992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C605A-4414-194B-A737-112DDF15CDE1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B232-5B05-BE4D-9D3E-51129923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9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Incentivizing Optimal Forecasting Groups in Prediction Markets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Nicholas von </a:t>
            </a:r>
            <a:r>
              <a:rPr lang="en-US" dirty="0" err="1" smtClean="0"/>
              <a:t>Turkovich</a:t>
            </a:r>
            <a:endParaRPr lang="en-US" dirty="0" smtClean="0"/>
          </a:p>
          <a:p>
            <a:r>
              <a:rPr lang="en-US" dirty="0" smtClean="0"/>
              <a:t>CS 590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Scheme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Recall, from earlier in the semester, proper scoring rules</a:t>
                </a:r>
              </a:p>
              <a:p>
                <a:r>
                  <a:rPr lang="en-US" dirty="0" smtClean="0"/>
                  <a:t>Expected payment or reward given by: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𝑝𝑆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,0)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What if rewarded not only a function of the quality of personal prediction but also the quality of the aggregate prediction:</a:t>
                </a:r>
              </a:p>
              <a:p>
                <a:pPr lvl="1"/>
                <a:r>
                  <a:rPr lang="en-US" dirty="0" smtClean="0"/>
                  <a:t>To be concise, let the group expected error,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</m:oMath>
                </a14:m>
                <a:r>
                  <a:rPr lang="en-US" dirty="0" smtClean="0"/>
                  <a:t>be known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𝐺𝐸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𝑝𝑆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</a:rPr>
                      <m:t>∗[</m:t>
                    </m:r>
                    <m:r>
                      <a:rPr lang="en-US" b="0" i="1" smtClean="0">
                        <a:latin typeface="Cambria Math" charset="0"/>
                      </a:rPr>
                      <m:t>𝐺𝐸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𝐺𝐸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dirty="0" smtClean="0"/>
                  <a:t> is a chosen constant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3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More Detail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</a:rPr>
                      <m:t>∗[</m:t>
                    </m:r>
                    <m:r>
                      <a:rPr lang="en-US" b="0" i="1" smtClean="0">
                        <a:latin typeface="Cambria Math" charset="0"/>
                      </a:rPr>
                      <m:t>𝐺𝐸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𝐺𝐸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 smtClean="0"/>
                  <a:t>Observations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dirty="0" smtClean="0"/>
                  <a:t>Incentive not proportional to p -&gt; agent can’t change forecast to influence incentive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dirty="0" smtClean="0"/>
                  <a:t>Doesn’t involve reporting a type -&gt; agent knows the proportions in the crowd currently and  understands how the incentive is calculated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dirty="0" smtClean="0"/>
                  <a:t>Agents are incentivized/dis-incentivized based on whether the </a:t>
                </a:r>
                <a:r>
                  <a:rPr lang="en-US" b="1" dirty="0" smtClean="0"/>
                  <a:t>expected</a:t>
                </a:r>
                <a:r>
                  <a:rPr lang="en-US" dirty="0" smtClean="0"/>
                  <a:t> group error decreases/increases</a:t>
                </a:r>
              </a:p>
              <a:p>
                <a:pPr marL="1143000" lvl="3">
                  <a:spcBef>
                    <a:spcPts val="1000"/>
                  </a:spcBef>
                </a:pPr>
                <a:r>
                  <a:rPr lang="en-US" dirty="0" smtClean="0"/>
                  <a:t>Can the ’wrong type’ participate anyways? -&gt; depends on choice of 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2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Weight Incentives/Disincentives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Cambria Math" charset="0"/>
                  </a:rPr>
                  <a:t>Below is the expected payment function for some agent </a:t>
                </a:r>
                <a:r>
                  <a:rPr lang="en-US" sz="2400" i="1" dirty="0" smtClean="0">
                    <a:latin typeface="Cambria Math" charset="0"/>
                  </a:rPr>
                  <a:t>a</a:t>
                </a:r>
                <a:endParaRPr lang="en-US" sz="2400" b="0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𝑝𝑆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,1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,0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</a:rPr>
                      <m:t>𝐶</m:t>
                    </m:r>
                    <m:r>
                      <a:rPr lang="en-US" sz="2400" b="0" i="1" smtClean="0">
                        <a:latin typeface="Cambria Math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𝐺𝐸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𝐺𝐸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+1,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endParaRPr lang="en-US" sz="2400" b="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What if </a:t>
                </a:r>
                <a:r>
                  <a:rPr lang="en-US" sz="2400" i="1" dirty="0" smtClean="0"/>
                  <a:t>a </a:t>
                </a:r>
                <a:r>
                  <a:rPr lang="en-US" sz="2400" dirty="0" smtClean="0"/>
                  <a:t>believes </a:t>
                </a:r>
                <a:r>
                  <a:rPr lang="en-US" sz="2400" i="1" dirty="0" smtClean="0"/>
                  <a:t>p </a:t>
                </a:r>
                <a:r>
                  <a:rPr lang="en-US" sz="2400" dirty="0" smtClean="0"/>
                  <a:t>such that </a:t>
                </a:r>
                <a:r>
                  <a:rPr lang="en-US" sz="2400" i="1" dirty="0" smtClean="0"/>
                  <a:t>G(p)</a:t>
                </a:r>
                <a:r>
                  <a:rPr lang="en-US" sz="2400" dirty="0" smtClean="0"/>
                  <a:t> is maximized? Or minimized?</a:t>
                </a:r>
              </a:p>
              <a:p>
                <a:pPr lvl="1"/>
                <a:r>
                  <a:rPr lang="en-US" sz="2000" dirty="0" smtClean="0"/>
                  <a:t>Weighting factor </a:t>
                </a:r>
                <a:r>
                  <a:rPr lang="en-US" sz="2000" i="1" dirty="0" smtClean="0"/>
                  <a:t>C </a:t>
                </a:r>
                <a:r>
                  <a:rPr lang="en-US" sz="2000" dirty="0" smtClean="0"/>
                  <a:t>may be too large (waste money) or too small (not individually </a:t>
                </a:r>
                <a:r>
                  <a:rPr lang="en-US" sz="2000" b="1" dirty="0" smtClean="0"/>
                  <a:t>irrational</a:t>
                </a:r>
                <a:r>
                  <a:rPr lang="en-US" sz="2000" dirty="0" smtClean="0"/>
                  <a:t> for less optimal participating type)</a:t>
                </a:r>
              </a:p>
              <a:p>
                <a:pPr lvl="1"/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𝐶</m:t>
                    </m:r>
                    <m:r>
                      <a:rPr lang="en-US" sz="2000" b="0" i="1" smtClean="0">
                        <a:latin typeface="Cambria Math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</a:rPr>
                      <m:t>max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20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𝑝𝑆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1−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,0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𝐺𝐸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𝐺𝐸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+1,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  <m:r>
                          <a:rPr lang="en-US" sz="2000" b="0" i="1" smtClean="0">
                            <a:latin typeface="Cambria Math" charset="0"/>
                          </a:rPr>
                          <m:t>,</m:t>
                        </m:r>
                        <m:f>
                          <m:fPr>
                            <m:ctrlPr>
                              <a:rPr lang="mr-IN" sz="20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𝑝𝑆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1−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,0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𝐺𝐸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𝐺𝐸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𝐵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sz="2000" dirty="0" smtClean="0"/>
              </a:p>
              <a:p>
                <a:pPr lvl="1"/>
                <a:endParaRPr lang="en-US" sz="2000" dirty="0"/>
              </a:p>
              <a:p>
                <a:pPr lvl="2"/>
                <a:r>
                  <a:rPr lang="en-US" sz="1600" dirty="0" smtClean="0"/>
                  <a:t>In the situation where the less optimal participating type believes p that maximizes the expected reward from the scoring rule, expected payment is still less than or equal to 0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0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for the Incentive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 far we have been mostly focused on disincentives, how could this help improve participation from the desired type?</a:t>
            </a:r>
          </a:p>
          <a:p>
            <a:endParaRPr lang="en-US" dirty="0"/>
          </a:p>
          <a:p>
            <a:r>
              <a:rPr lang="en-US" dirty="0" smtClean="0"/>
              <a:t>Positive activation threshold</a:t>
            </a:r>
          </a:p>
          <a:p>
            <a:pPr lvl="1"/>
            <a:r>
              <a:rPr lang="en-US" dirty="0" smtClean="0"/>
              <a:t>I.e. minimum expected payment to participate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0" y="2058194"/>
            <a:ext cx="4749800" cy="3886200"/>
          </a:xfrm>
        </p:spPr>
      </p:pic>
      <p:sp>
        <p:nvSpPr>
          <p:cNvPr id="6" name="TextBox 5"/>
          <p:cNvSpPr txBox="1"/>
          <p:nvPr/>
        </p:nvSpPr>
        <p:spPr>
          <a:xfrm>
            <a:off x="6612475" y="5944394"/>
            <a:ext cx="4301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https://</a:t>
            </a:r>
            <a:r>
              <a:rPr lang="en-US" sz="1200" dirty="0" err="1" smtClean="0"/>
              <a:t>www.brainscape.com</a:t>
            </a:r>
            <a:r>
              <a:rPr lang="en-US" sz="1200" dirty="0" smtClean="0"/>
              <a:t>/blog/2012/01/what-motivates-you/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71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for the Incentive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Say type A is desired at some time step</a:t>
                </a:r>
              </a:p>
              <a:p>
                <a:endParaRPr lang="en-US" dirty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be the minimum activation threshold (0.6 in the photo)</a:t>
                </a:r>
              </a:p>
              <a:p>
                <a:endParaRPr lang="en-US" dirty="0"/>
              </a:p>
              <a:p>
                <a:r>
                  <a:rPr lang="en-US" dirty="0" smtClean="0"/>
                  <a:t>Some A types may have drawn valuations below threshold, wouldn’t participate otherwise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317" y="2437478"/>
            <a:ext cx="6337683" cy="3127631"/>
          </a:xfrm>
        </p:spPr>
      </p:pic>
    </p:spTree>
    <p:extLst>
      <p:ext uri="{BB962C8B-B14F-4D97-AF65-F5344CB8AC3E}">
        <p14:creationId xmlns:p14="http://schemas.microsoft.com/office/powerpoint/2010/main" val="67151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of Prediction Market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38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Limitations (Price of better accuracy in expectation)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Fragile</a:t>
            </a:r>
          </a:p>
          <a:p>
            <a:pPr lvl="1"/>
            <a:r>
              <a:rPr lang="en-US" dirty="0" smtClean="0"/>
              <a:t>Market organizer trusts that agents won’t participate if not rational in order to know the current quantities of A and B</a:t>
            </a:r>
            <a:endParaRPr lang="en-US" dirty="0" smtClean="0"/>
          </a:p>
          <a:p>
            <a:r>
              <a:rPr lang="en-US" dirty="0" smtClean="0"/>
              <a:t>High </a:t>
            </a:r>
            <a:r>
              <a:rPr lang="en-US" dirty="0" smtClean="0"/>
              <a:t>burden on market organizer</a:t>
            </a:r>
          </a:p>
          <a:p>
            <a:pPr lvl="1"/>
            <a:r>
              <a:rPr lang="en-US" dirty="0" smtClean="0"/>
              <a:t>Must be able to collect/compile data on types</a:t>
            </a:r>
          </a:p>
          <a:p>
            <a:r>
              <a:rPr lang="en-US" dirty="0" smtClean="0"/>
              <a:t>Thin bidding pools</a:t>
            </a:r>
            <a:endParaRPr lang="en-US" dirty="0" smtClean="0"/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Lose the nice O(1) cost for market scoring rule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 performance against a market scoring rule (MSR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Enforcing a budget / bounds on total </a:t>
            </a:r>
            <a:r>
              <a:rPr lang="en-US" dirty="0" smtClean="0"/>
              <a:t>payout (reporting types?)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P. J. </a:t>
            </a:r>
            <a:r>
              <a:rPr lang="en-US" dirty="0" err="1" smtClean="0"/>
              <a:t>Lamberson</a:t>
            </a:r>
            <a:r>
              <a:rPr lang="en-US" dirty="0" smtClean="0"/>
              <a:t>, Scott E. Page, (2012) Optimal Forecasting Groups. Management Science 58(4):805-810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Wisdom of Crowds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What constitutes an optimal crowd?</a:t>
            </a:r>
          </a:p>
          <a:p>
            <a:pPr lvl="1"/>
            <a:r>
              <a:rPr lang="en-US" dirty="0" err="1" smtClean="0"/>
              <a:t>Lamberson</a:t>
            </a:r>
            <a:r>
              <a:rPr lang="en-US" dirty="0" smtClean="0"/>
              <a:t> and Page, 2012</a:t>
            </a:r>
          </a:p>
          <a:p>
            <a:r>
              <a:rPr lang="en-US" dirty="0" smtClean="0"/>
              <a:t>Extension to Prediction Markets</a:t>
            </a:r>
          </a:p>
          <a:p>
            <a:pPr lvl="1"/>
            <a:r>
              <a:rPr lang="en-US" dirty="0" smtClean="0"/>
              <a:t>Adjusted </a:t>
            </a:r>
            <a:r>
              <a:rPr lang="en-US" dirty="0" smtClean="0"/>
              <a:t>payment functions</a:t>
            </a:r>
          </a:p>
          <a:p>
            <a:r>
              <a:rPr lang="en-US" dirty="0" smtClean="0"/>
              <a:t>Limitations</a:t>
            </a:r>
            <a:endParaRPr lang="en-US" dirty="0" smtClean="0"/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782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Wisdom of the Crowds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1915319"/>
            <a:ext cx="6686550" cy="4171950"/>
          </a:xfrm>
        </p:spPr>
      </p:pic>
      <p:sp>
        <p:nvSpPr>
          <p:cNvPr id="11" name="TextBox 10"/>
          <p:cNvSpPr txBox="1"/>
          <p:nvPr/>
        </p:nvSpPr>
        <p:spPr>
          <a:xfrm>
            <a:off x="3003647" y="6126956"/>
            <a:ext cx="61847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https://</a:t>
            </a:r>
            <a:r>
              <a:rPr lang="en-US" sz="1000" dirty="0" err="1" smtClean="0"/>
              <a:t>vivifychangecatalyst.wordpress.com</a:t>
            </a:r>
            <a:r>
              <a:rPr lang="en-US" sz="1000" dirty="0" smtClean="0"/>
              <a:t>/2014/07/25/wisdom-of-crowd-crowdsourcing-performance-appraisal/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987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Lamberson</a:t>
            </a:r>
            <a:r>
              <a:rPr lang="en-US" dirty="0" smtClean="0"/>
              <a:t> and Page (LP),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makes a group forecast more (or less) accurate?</a:t>
            </a:r>
          </a:p>
          <a:p>
            <a:endParaRPr lang="en-US" dirty="0" smtClean="0"/>
          </a:p>
          <a:p>
            <a:r>
              <a:rPr lang="en-US" dirty="0" smtClean="0"/>
              <a:t>Model and Assumptions</a:t>
            </a:r>
          </a:p>
          <a:p>
            <a:r>
              <a:rPr lang="en-US" dirty="0" smtClean="0"/>
              <a:t>Salient Results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Model from LP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Goal: estimate some quantity V</a:t>
                </a:r>
              </a:p>
              <a:p>
                <a:r>
                  <a:rPr lang="en-US" dirty="0" smtClean="0"/>
                  <a:t>M agents with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𝑉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Aggregate estimate: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∑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i="1" dirty="0" smtClean="0">
                  <a:latin typeface="Cambria Math" charset="0"/>
                </a:endParaRPr>
              </a:p>
              <a:p>
                <a:r>
                  <a:rPr lang="en-US" dirty="0" smtClean="0"/>
                  <a:t>Bias-variance-covariance decomposition for expected squared error: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𝑏𝑖𝑎𝑠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den>
                    </m:f>
                    <m:acc>
                      <m:accPr>
                        <m:chr m:val="̅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𝑣𝑎𝑟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1−</m:t>
                        </m:r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𝑀</m:t>
                            </m:r>
                          </m:den>
                        </m:f>
                      </m:e>
                    </m:d>
                    <m:acc>
                      <m:accPr>
                        <m:chr m:val="̅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𝑐𝑜𝑣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𝑏𝑖𝑎𝑠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∑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r>
                      <a:rPr lang="en-US" b="0" i="1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𝑣𝑎𝑟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∑</m:t>
                    </m:r>
                    <m:r>
                      <a:rPr lang="en-US" b="0" i="1" smtClean="0">
                        <a:latin typeface="Cambria Math" charset="0"/>
                      </a:rPr>
                      <m:t>𝑣𝑎𝑟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𝑐𝑜𝑣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−1)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≠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𝑐𝑜𝑣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𝜖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dirty="0" smtClean="0"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𝜖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dirty="0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10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04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Composition from LP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types of forecasters: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b</a:t>
                </a:r>
              </a:p>
              <a:p>
                <a:r>
                  <a:rPr lang="en-US" dirty="0" smtClean="0"/>
                  <a:t>Expected squared error of agents: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𝑖𝑓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𝑎𝑔𝑒𝑛𝑡𝑠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𝑎𝑟𝑒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𝑢𝑛𝑏𝑖𝑎𝑠𝑒𝑑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Intra-group covariance of errors: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; </m:t>
                    </m:r>
                  </m:oMath>
                </a14:m>
                <a:r>
                  <a:rPr lang="en-US" dirty="0" smtClean="0"/>
                  <a:t>denotes the covariance in errors between two agents of the same type</a:t>
                </a:r>
              </a:p>
              <a:p>
                <a:r>
                  <a:rPr lang="en-US" dirty="0" smtClean="0"/>
                  <a:t>Inter-group covariance of errors: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9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Coherence from LP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definition of similarity that must hold for groups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Type coherence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𝑇𝐶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−2</m:t>
                    </m:r>
                    <m:r>
                      <a:rPr lang="en-US" b="0" i="1" smtClean="0">
                        <a:latin typeface="Cambria Math" charset="0"/>
                      </a:rPr>
                      <m:t>𝑐𝑜𝑣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𝑇𝐶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&gt;0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dirty="0" smtClean="0"/>
                  <a:t>“Errors co-vary within groups more than they do between groups”</a:t>
                </a:r>
              </a:p>
              <a:p>
                <a:pPr lvl="1"/>
                <a:r>
                  <a:rPr lang="en-US" dirty="0" smtClean="0"/>
                  <a:t>Covariance could be associated with similar problem solving techniques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Results from LP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Result 1: Expected forecasting error for group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sz="2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charset="0"/>
                          </a:rPr>
                          <m:t>𝐴𝑣𝑎𝑟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𝐵𝑣𝑎𝑟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charset="0"/>
                          </a:rPr>
                          <m:t>+2</m:t>
                        </m:r>
                        <m:d>
                          <m:dPr>
                            <m:ctrlPr>
                              <a:rPr lang="mr-IN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000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latin typeface="Cambria Math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charset="0"/>
                          </a:rPr>
                          <m:t>+2</m:t>
                        </m:r>
                        <m:d>
                          <m:dPr>
                            <m:ctrlPr>
                              <a:rPr lang="mr-IN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000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𝐵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latin typeface="Cambria Math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charset="0"/>
                          </a:rPr>
                          <m:t>+2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𝐴𝐵𝑐𝑜𝑣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b="0" dirty="0" smtClean="0"/>
              </a:p>
              <a:p>
                <a:endParaRPr lang="en-US" dirty="0"/>
              </a:p>
              <a:p>
                <a:r>
                  <a:rPr lang="en-US" b="0" dirty="0" smtClean="0"/>
                  <a:t>Result 2: Optimal fraction of type </a:t>
                </a:r>
                <a:r>
                  <a:rPr lang="en-US" b="0" dirty="0" smtClean="0"/>
                  <a:t>A</a:t>
                </a:r>
                <a:endParaRPr lang="en-US" b="0" dirty="0" smtClean="0"/>
              </a:p>
              <a:p>
                <a:pPr lvl="1"/>
                <a:r>
                  <a:rPr lang="en-US" dirty="0" smtClean="0"/>
                  <a:t>From considering (above) to be a function of A:</a:t>
                </a:r>
              </a:p>
              <a:p>
                <a:pPr lvl="1"/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b="0" i="1" dirty="0" smtClean="0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𝑣𝑎𝑟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𝑣𝑎𝑟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−[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𝑐𝑜𝑣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)]</m:t>
                        </m:r>
                      </m:num>
                      <m:den>
                        <m:r>
                          <a:rPr lang="en-US" b="0" i="1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⋅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𝑇𝐶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)</m:t>
                        </m:r>
                      </m:den>
                    </m:f>
                    <m:r>
                      <a:rPr lang="en-US" b="0" i="1" dirty="0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mr-IN" b="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𝑐𝑜𝑣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latin typeface="Cambria Math" charset="0"/>
                          </a:rPr>
                          <m:t>𝑇𝐶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dirty="0" smtClean="0"/>
                  <a:t>Note that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</m:t>
                    </m:r>
                    <m:r>
                      <a:rPr lang="en-US" b="0" i="1" smtClean="0">
                        <a:latin typeface="Cambria Math" charset="0"/>
                      </a:rPr>
                      <m:t>→∞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  <m:f>
                      <m:fPr>
                        <m:ctrlPr>
                          <a:rPr lang="mr-IN" b="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𝑐𝑜𝑣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latin typeface="Cambria Math" charset="0"/>
                          </a:rPr>
                          <m:t>𝑇𝐶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5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to Prediction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use our knowledge of optimal forecast groups to help design a prediction market?</a:t>
            </a:r>
          </a:p>
          <a:p>
            <a:endParaRPr lang="en-US" dirty="0"/>
          </a:p>
          <a:p>
            <a:r>
              <a:rPr lang="en-US" dirty="0" smtClean="0"/>
              <a:t>One possible solution: create participation incentives/disincentives for the different agent types to ensure optimal group composition</a:t>
            </a:r>
          </a:p>
          <a:p>
            <a:endParaRPr lang="en-US" dirty="0"/>
          </a:p>
          <a:p>
            <a:r>
              <a:rPr lang="en-US" dirty="0" smtClean="0"/>
              <a:t>Assume agents are aware of their type and the current group composition</a:t>
            </a:r>
          </a:p>
        </p:txBody>
      </p:sp>
    </p:spTree>
    <p:extLst>
      <p:ext uri="{BB962C8B-B14F-4D97-AF65-F5344CB8AC3E}">
        <p14:creationId xmlns:p14="http://schemas.microsoft.com/office/powerpoint/2010/main" val="140672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1274</Words>
  <Application>Microsoft Macintosh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Cambria Math</vt:lpstr>
      <vt:lpstr>Mangal</vt:lpstr>
      <vt:lpstr>Arial</vt:lpstr>
      <vt:lpstr>Office Theme</vt:lpstr>
      <vt:lpstr>Incentivizing Optimal Forecasting Groups in Prediction Markets</vt:lpstr>
      <vt:lpstr>Outline</vt:lpstr>
      <vt:lpstr>Wisdom of the Crowds</vt:lpstr>
      <vt:lpstr>Background – Lamberson and Page (LP), 2012</vt:lpstr>
      <vt:lpstr>Basic Model from LP</vt:lpstr>
      <vt:lpstr>Group Composition from LP</vt:lpstr>
      <vt:lpstr>Type Coherence from LP</vt:lpstr>
      <vt:lpstr>Final Results from LP</vt:lpstr>
      <vt:lpstr>Extension to Prediction Markets</vt:lpstr>
      <vt:lpstr>Proposed Scheme</vt:lpstr>
      <vt:lpstr>In More Detail</vt:lpstr>
      <vt:lpstr>How to Weight Incentives/Disincentives</vt:lpstr>
      <vt:lpstr>Case for the Incentive </vt:lpstr>
      <vt:lpstr>Case for the Incentive</vt:lpstr>
      <vt:lpstr>Simulation of Prediction Market</vt:lpstr>
      <vt:lpstr>Limitations (Price of better accuracy in expectation)</vt:lpstr>
      <vt:lpstr>Future Work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Incentivizing Optimal Forecasting Groups in Prediction Mechanisms</dc:title>
  <dc:creator>nvonturk@gmail.com</dc:creator>
  <cp:lastModifiedBy>nvonturk@gmail.com</cp:lastModifiedBy>
  <cp:revision>45</cp:revision>
  <dcterms:created xsi:type="dcterms:W3CDTF">2017-04-13T19:49:02Z</dcterms:created>
  <dcterms:modified xsi:type="dcterms:W3CDTF">2017-04-14T13:34:54Z</dcterms:modified>
</cp:coreProperties>
</file>