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5"/>
    <p:restoredTop sz="94671"/>
  </p:normalViewPr>
  <p:slideViewPr>
    <p:cSldViewPr snapToGrid="0" snapToObjects="1">
      <p:cViewPr>
        <p:scale>
          <a:sx n="66" d="100"/>
          <a:sy n="66" d="100"/>
        </p:scale>
        <p:origin x="28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2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2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C605A-4414-194B-A737-112DDF15CDE1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Incentivizing Optimal Forecasting Groups in Prediction Mechanisms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von </a:t>
            </a:r>
            <a:r>
              <a:rPr lang="en-US" dirty="0" err="1" smtClean="0"/>
              <a:t>Turkovich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Scheme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Recall, from earlier in the semester, proper scoring rules</a:t>
                </a:r>
              </a:p>
              <a:p>
                <a:r>
                  <a:rPr lang="en-US" dirty="0" smtClean="0"/>
                  <a:t>Expected payment or reward given by: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𝑝𝑆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,0)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What if rewarded not only a function of the quality of personal prediction but also the quality of the aggregate prediction:</a:t>
                </a:r>
              </a:p>
              <a:p>
                <a:pPr lvl="1"/>
                <a:r>
                  <a:rPr lang="en-US" dirty="0" smtClean="0"/>
                  <a:t>To be concise, let the group expected error,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dirty="0" smtClean="0"/>
                  <a:t>be known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𝑝𝑆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∗[</m:t>
                    </m:r>
                    <m:r>
                      <a:rPr lang="en-US" b="0" i="1" smtClean="0">
                        <a:latin typeface="Cambria Math" charset="0"/>
                      </a:rPr>
                      <m:t>𝐺𝐸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𝐺𝐸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 smtClean="0"/>
                  <a:t> is a chosen constant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3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Detail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∗[</m:t>
                    </m:r>
                    <m:r>
                      <a:rPr lang="en-US" b="0" i="1" smtClean="0">
                        <a:latin typeface="Cambria Math" charset="0"/>
                      </a:rPr>
                      <m:t>𝐺𝐸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𝐺𝐸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Observations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/>
                  <a:t>Incentive not proportional to p -&gt; agent can’t change forecast to influence incentive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/>
                  <a:t>Doesn’t involve reporting a type -&gt; agent knows the proportions in the crowd currently and  understands how the incentive is calculated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/>
                  <a:t>Agents </a:t>
                </a:r>
                <a:r>
                  <a:rPr lang="en-US" smtClean="0"/>
                  <a:t>are incentivized/dis-incentivized </a:t>
                </a:r>
                <a:r>
                  <a:rPr lang="en-US" dirty="0" smtClean="0"/>
                  <a:t>based on whether the </a:t>
                </a:r>
                <a:r>
                  <a:rPr lang="en-US" b="1" dirty="0" smtClean="0"/>
                  <a:t>expected</a:t>
                </a:r>
                <a:r>
                  <a:rPr lang="en-US" dirty="0" smtClean="0"/>
                  <a:t> group error decreases/increases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dirty="0" smtClean="0"/>
                  <a:t>Can the ’wrong type’ participate anyways? -&gt; depends on choice of C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2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Weight Incentives/Disincentives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Cambria Math" charset="0"/>
                  </a:rPr>
                  <a:t>Below is the expected payment function for some agent </a:t>
                </a:r>
                <a:r>
                  <a:rPr lang="en-US" sz="2400" i="1" dirty="0" smtClean="0">
                    <a:latin typeface="Cambria Math" charset="0"/>
                  </a:rPr>
                  <a:t>a</a:t>
                </a:r>
                <a:endParaRPr lang="en-US" sz="2400" b="0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𝑝𝑆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,1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,0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𝐺𝐸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𝐺𝐸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+1,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What if </a:t>
                </a:r>
                <a:r>
                  <a:rPr lang="en-US" sz="2400" i="1" dirty="0" smtClean="0"/>
                  <a:t>a </a:t>
                </a:r>
                <a:r>
                  <a:rPr lang="en-US" sz="2400" dirty="0" smtClean="0"/>
                  <a:t>believes </a:t>
                </a:r>
                <a:r>
                  <a:rPr lang="en-US" sz="2400" i="1" dirty="0" smtClean="0"/>
                  <a:t>p </a:t>
                </a:r>
                <a:r>
                  <a:rPr lang="en-US" sz="2400" dirty="0" smtClean="0"/>
                  <a:t>such that </a:t>
                </a:r>
                <a:r>
                  <a:rPr lang="en-US" sz="2400" i="1" dirty="0" smtClean="0"/>
                  <a:t>G(p)</a:t>
                </a:r>
                <a:r>
                  <a:rPr lang="en-US" sz="2400" dirty="0" smtClean="0"/>
                  <a:t> is maximized? Or minimized?</a:t>
                </a:r>
              </a:p>
              <a:p>
                <a:pPr lvl="1"/>
                <a:r>
                  <a:rPr lang="en-US" sz="2000" dirty="0" smtClean="0"/>
                  <a:t>Weighting factor </a:t>
                </a:r>
                <a:r>
                  <a:rPr lang="en-US" sz="2000" i="1" dirty="0" smtClean="0"/>
                  <a:t>C </a:t>
                </a:r>
                <a:r>
                  <a:rPr lang="en-US" sz="2000" dirty="0" smtClean="0"/>
                  <a:t>may be too large (waste money) or too small (not individually </a:t>
                </a:r>
                <a:r>
                  <a:rPr lang="en-US" sz="2000" b="1" dirty="0" smtClean="0"/>
                  <a:t>irrational</a:t>
                </a:r>
                <a:r>
                  <a:rPr lang="en-US" sz="2000" dirty="0" smtClean="0"/>
                  <a:t> for less optimal participating type)</a:t>
                </a:r>
              </a:p>
              <a:p>
                <a:pPr lvl="1"/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𝐶</m:t>
                    </m:r>
                    <m:r>
                      <a:rPr lang="en-US" sz="2000" b="0" i="1" smtClean="0">
                        <a:latin typeface="Cambria Math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</a:rPr>
                      <m:t>max</m:t>
                    </m:r>
                    <m:d>
                      <m:dPr>
                        <m:ctrlPr>
                          <a:rPr lang="en-US" sz="2000" b="0" i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𝑝𝑆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𝐺𝐸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𝐺𝐸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+1,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𝑝𝑆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𝐺𝐸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𝐺𝐸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endParaRPr lang="en-US" sz="2000" dirty="0"/>
              </a:p>
              <a:p>
                <a:pPr lvl="2"/>
                <a:r>
                  <a:rPr lang="en-US" sz="1600" dirty="0" smtClean="0"/>
                  <a:t>In the situation where the less optimal participating type believes p that maximizes the expected reward from the scoring rule, expected payment is still less than or equal to 0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for the Incentive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 far we have been mostly focused on disincentives, how could this help improve participation from the desired type?</a:t>
            </a:r>
          </a:p>
          <a:p>
            <a:endParaRPr lang="en-US" dirty="0"/>
          </a:p>
          <a:p>
            <a:r>
              <a:rPr lang="en-US" dirty="0" smtClean="0"/>
              <a:t>Nonzero activation threshold</a:t>
            </a:r>
          </a:p>
          <a:p>
            <a:pPr lvl="1"/>
            <a:r>
              <a:rPr lang="en-US" dirty="0" smtClean="0"/>
              <a:t>I.e. minimum expected payment to participate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2058194"/>
            <a:ext cx="4749800" cy="3886200"/>
          </a:xfrm>
        </p:spPr>
      </p:pic>
      <p:sp>
        <p:nvSpPr>
          <p:cNvPr id="6" name="TextBox 5"/>
          <p:cNvSpPr txBox="1"/>
          <p:nvPr/>
        </p:nvSpPr>
        <p:spPr>
          <a:xfrm>
            <a:off x="6612475" y="5944394"/>
            <a:ext cx="4301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www.brainscape.com</a:t>
            </a:r>
            <a:r>
              <a:rPr lang="en-US" sz="1200" dirty="0" smtClean="0"/>
              <a:t>/blog/2012/01/what-motivates-you/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71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for the Incentive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Say type A is desired at some time step</a:t>
                </a:r>
              </a:p>
              <a:p>
                <a:endParaRPr lang="en-US" dirty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be the minimum (0.6 in the photo)</a:t>
                </a:r>
              </a:p>
              <a:p>
                <a:endParaRPr lang="en-US" dirty="0"/>
              </a:p>
              <a:p>
                <a:r>
                  <a:rPr lang="en-US" dirty="0" smtClean="0"/>
                  <a:t>Some A types may have drawn valuations below threshold, wouldn’t participate otherwise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17" y="2437478"/>
            <a:ext cx="6337683" cy="3127631"/>
          </a:xfrm>
        </p:spPr>
      </p:pic>
    </p:spTree>
    <p:extLst>
      <p:ext uri="{BB962C8B-B14F-4D97-AF65-F5344CB8AC3E}">
        <p14:creationId xmlns:p14="http://schemas.microsoft.com/office/powerpoint/2010/main" val="6715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Enforce a covariance matrix such that type coherence is satisfied</a:t>
            </a:r>
          </a:p>
          <a:p>
            <a:r>
              <a:rPr lang="en-US" dirty="0" smtClean="0"/>
              <a:t>Draw from multivariate normal</a:t>
            </a:r>
          </a:p>
          <a:p>
            <a:r>
              <a:rPr lang="en-US" dirty="0" smtClean="0"/>
              <a:t>Map to values between 0 and 1</a:t>
            </a:r>
          </a:p>
          <a:p>
            <a:endParaRPr lang="en-US" dirty="0" smtClean="0"/>
          </a:p>
          <a:p>
            <a:r>
              <a:rPr lang="en-US" dirty="0" smtClean="0"/>
              <a:t>While exist agents with positive expected utility</a:t>
            </a:r>
          </a:p>
          <a:p>
            <a:pPr lvl="1"/>
            <a:r>
              <a:rPr lang="en-US" dirty="0" smtClean="0"/>
              <a:t>Draw randomly from pool with positive expected utility</a:t>
            </a:r>
          </a:p>
          <a:p>
            <a:pPr lvl="1"/>
            <a:r>
              <a:rPr lang="en-US" dirty="0" smtClean="0"/>
              <a:t>Remove agent from possible bidders</a:t>
            </a:r>
          </a:p>
          <a:p>
            <a:pPr lvl="1"/>
            <a:r>
              <a:rPr lang="en-US" dirty="0" smtClean="0"/>
              <a:t>Recalculate incentives for both types (special case when no bids yet)</a:t>
            </a:r>
          </a:p>
          <a:p>
            <a:pPr lvl="1"/>
            <a:r>
              <a:rPr lang="en-US" dirty="0" smtClean="0"/>
              <a:t>Recalculate utilities</a:t>
            </a:r>
          </a:p>
          <a:p>
            <a:pPr lvl="1"/>
            <a:r>
              <a:rPr lang="en-US" dirty="0" smtClean="0"/>
              <a:t>Create pool of agents with positive expected utilities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Scoring Rule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(Possible)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Liquidity</a:t>
            </a:r>
          </a:p>
          <a:p>
            <a:r>
              <a:rPr lang="en-US" dirty="0" smtClean="0"/>
              <a:t>High burden on market organizer</a:t>
            </a:r>
          </a:p>
          <a:p>
            <a:r>
              <a:rPr lang="en-US" dirty="0" smtClean="0"/>
              <a:t>Distinct types</a:t>
            </a:r>
          </a:p>
          <a:p>
            <a:r>
              <a:rPr lang="en-US" dirty="0" smtClean="0"/>
              <a:t>Rational agents</a:t>
            </a:r>
          </a:p>
          <a:p>
            <a:r>
              <a:rPr lang="en-US" dirty="0" smtClean="0"/>
              <a:t>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performance against a market scoring rule (MSR)</a:t>
            </a:r>
          </a:p>
          <a:p>
            <a:r>
              <a:rPr lang="en-US" dirty="0" smtClean="0"/>
              <a:t>Biased agent types</a:t>
            </a:r>
          </a:p>
          <a:p>
            <a:r>
              <a:rPr lang="en-US" dirty="0" smtClean="0"/>
              <a:t>Enforcing a budget / bounds on total payout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Wisdom of Crowds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What constitutes an optimal crowd?</a:t>
            </a:r>
          </a:p>
          <a:p>
            <a:pPr lvl="1"/>
            <a:r>
              <a:rPr lang="en-US" dirty="0" err="1" smtClean="0"/>
              <a:t>Lamberson</a:t>
            </a:r>
            <a:r>
              <a:rPr lang="en-US" dirty="0" smtClean="0"/>
              <a:t> and Page, 2012</a:t>
            </a:r>
          </a:p>
          <a:p>
            <a:r>
              <a:rPr lang="en-US" dirty="0" smtClean="0"/>
              <a:t>Extension to Prediction Markets</a:t>
            </a:r>
          </a:p>
          <a:p>
            <a:pPr lvl="1"/>
            <a:r>
              <a:rPr lang="en-US" dirty="0" smtClean="0"/>
              <a:t>Adjusted utility functions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782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Wisdom of the Crowds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915319"/>
            <a:ext cx="6686550" cy="4171950"/>
          </a:xfrm>
        </p:spPr>
      </p:pic>
      <p:sp>
        <p:nvSpPr>
          <p:cNvPr id="11" name="TextBox 10"/>
          <p:cNvSpPr txBox="1"/>
          <p:nvPr/>
        </p:nvSpPr>
        <p:spPr>
          <a:xfrm>
            <a:off x="3003647" y="6126956"/>
            <a:ext cx="6184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vivifychangecatalyst.wordpress.com</a:t>
            </a:r>
            <a:r>
              <a:rPr lang="en-US" sz="1000" dirty="0" smtClean="0"/>
              <a:t>/2014/07/25/wisdom-of-crowd-crowdsourcing-performance-appraisal/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98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Lamberson</a:t>
            </a:r>
            <a:r>
              <a:rPr lang="en-US" dirty="0" smtClean="0"/>
              <a:t> and Page (LP),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makes a group forecast more (or less) accurate?</a:t>
            </a:r>
          </a:p>
          <a:p>
            <a:endParaRPr lang="en-US" dirty="0" smtClean="0"/>
          </a:p>
          <a:p>
            <a:r>
              <a:rPr lang="en-US" dirty="0" smtClean="0"/>
              <a:t>Model and Assumptions</a:t>
            </a:r>
          </a:p>
          <a:p>
            <a:r>
              <a:rPr lang="en-US" dirty="0" smtClean="0"/>
              <a:t>Salient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 from LP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estimate some quantity V</a:t>
                </a:r>
              </a:p>
              <a:p>
                <a:r>
                  <a:rPr lang="en-US" dirty="0" smtClean="0"/>
                  <a:t>M agents with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Aggregate estimate: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G</m:t>
                    </m:r>
                    <m:d>
                      <m:dPr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r>
                  <a:rPr lang="en-US" dirty="0" smtClean="0"/>
                  <a:t>Bias-variance-covariance decomposition for expected squared error: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𝑏𝑖𝑎𝑠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𝑐𝑜𝑣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𝑏𝑖𝑎𝑠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∑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∑</m:t>
                    </m:r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𝑐𝑜𝑣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≠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𝑐𝑜𝑣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dirty="0" smtClean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dirty="0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10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Composition from LP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types of forecasters: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</a:p>
              <a:p>
                <a:r>
                  <a:rPr lang="en-US" dirty="0" smtClean="0"/>
                  <a:t>Expected squared error of agents: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𝑖𝑓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𝑎𝑔𝑒𝑛𝑡𝑠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𝑎𝑟𝑒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𝑢𝑛𝑏𝑖𝑎𝑠𝑒𝑑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Intra-group covariance of errors: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; </m:t>
                    </m:r>
                  </m:oMath>
                </a14:m>
                <a:r>
                  <a:rPr lang="en-US" dirty="0" smtClean="0"/>
                  <a:t>denotes the covariance in errors between two agents of the same type</a:t>
                </a:r>
              </a:p>
              <a:p>
                <a:r>
                  <a:rPr lang="en-US" dirty="0" smtClean="0"/>
                  <a:t>Inter-group covariance of errors: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9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Coherence from LP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definition of similarity that must hold for groups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Type coherence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𝑇𝐶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−2</m:t>
                    </m:r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“Errors co-vary within groups more than they do between groups”</a:t>
                </a:r>
              </a:p>
              <a:p>
                <a:pPr lvl="1"/>
                <a:r>
                  <a:rPr lang="en-US" dirty="0" smtClean="0"/>
                  <a:t>Covariance could be associated with similar problem solving techniques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 from LP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Result 1: Expected forecasting error for group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𝐴𝑣𝑎𝑟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𝐵𝑣𝑎𝑟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+2</m:t>
                        </m:r>
                        <m:d>
                          <m:dPr>
                            <m:ctrlPr>
                              <a:rPr lang="mr-I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0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+2</m:t>
                        </m:r>
                        <m:d>
                          <m:dPr>
                            <m:ctrlPr>
                              <a:rPr lang="mr-I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0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+2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𝐴𝐵𝑐𝑜𝑣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Result 2: Optimal fraction of type A (or B)</a:t>
                </a:r>
              </a:p>
              <a:p>
                <a:pPr lvl="1"/>
                <a:r>
                  <a:rPr lang="en-US" dirty="0" smtClean="0"/>
                  <a:t>From considering (above) to be a function of A:</a:t>
                </a:r>
              </a:p>
              <a:p>
                <a:pPr lvl="1"/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dirty="0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𝑣𝑎𝑟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𝑣𝑎𝑟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−[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𝑐𝑜𝑣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)]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⋅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𝑇𝐶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𝑐𝑜𝑣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𝑇𝐶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Note that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</a:rPr>
                      <m:t>→∞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f>
                      <m:fPr>
                        <m:ctrlPr>
                          <a:rPr lang="mr-I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𝑐𝑜𝑣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𝑇𝐶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5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Prediction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use our knowledge of optimal forecast groups to help design a prediction market?</a:t>
            </a:r>
          </a:p>
          <a:p>
            <a:endParaRPr lang="en-US" dirty="0"/>
          </a:p>
          <a:p>
            <a:r>
              <a:rPr lang="en-US" dirty="0" smtClean="0"/>
              <a:t>One possible solution: create participation incentives/disincentives for the different agent types to ensure optimal group composition</a:t>
            </a:r>
          </a:p>
          <a:p>
            <a:endParaRPr lang="en-US" dirty="0"/>
          </a:p>
          <a:p>
            <a:r>
              <a:rPr lang="en-US" dirty="0" smtClean="0"/>
              <a:t>Assume agents are aware of their type and the current group composition</a:t>
            </a:r>
          </a:p>
        </p:txBody>
      </p:sp>
    </p:spTree>
    <p:extLst>
      <p:ext uri="{BB962C8B-B14F-4D97-AF65-F5344CB8AC3E}">
        <p14:creationId xmlns:p14="http://schemas.microsoft.com/office/powerpoint/2010/main" val="14067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1210</Words>
  <Application>Microsoft Macintosh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Mangal</vt:lpstr>
      <vt:lpstr>Arial</vt:lpstr>
      <vt:lpstr>Office Theme</vt:lpstr>
      <vt:lpstr>Incentivizing Optimal Forecasting Groups in Prediction Mechanisms</vt:lpstr>
      <vt:lpstr>Outline</vt:lpstr>
      <vt:lpstr>Wisdom of the Crowds</vt:lpstr>
      <vt:lpstr>Background – Lamberson and Page (LP), 2012</vt:lpstr>
      <vt:lpstr>Basic Model from LP</vt:lpstr>
      <vt:lpstr>Group Composition from LP</vt:lpstr>
      <vt:lpstr>Type Coherence from LP</vt:lpstr>
      <vt:lpstr>Final Results from LP</vt:lpstr>
      <vt:lpstr>Extension to Prediction Markets</vt:lpstr>
      <vt:lpstr>Proposed Scheme</vt:lpstr>
      <vt:lpstr>In More Detail</vt:lpstr>
      <vt:lpstr>How to Weight Incentives/Disincentives</vt:lpstr>
      <vt:lpstr>Case for the Incentive </vt:lpstr>
      <vt:lpstr>Case for the Incentive</vt:lpstr>
      <vt:lpstr>Simulation Setup</vt:lpstr>
      <vt:lpstr>Normal Scoring Rule</vt:lpstr>
      <vt:lpstr>(Possible) Limitations</vt:lpstr>
      <vt:lpstr>Future 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Incentivizing Optimal Forecasting Groups in Prediction Mechanisms</dc:title>
  <dc:creator>nvonturk@gmail.com</dc:creator>
  <cp:lastModifiedBy>nvonturk@gmail.com</cp:lastModifiedBy>
  <cp:revision>34</cp:revision>
  <dcterms:created xsi:type="dcterms:W3CDTF">2017-04-13T19:49:02Z</dcterms:created>
  <dcterms:modified xsi:type="dcterms:W3CDTF">2017-04-14T03:34:30Z</dcterms:modified>
</cp:coreProperties>
</file>