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vonturk@gmail.com" initial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3"/>
    <p:restoredTop sz="70089"/>
  </p:normalViewPr>
  <p:slideViewPr>
    <p:cSldViewPr snapToGrid="0" snapToObjects="1">
      <p:cViewPr varScale="1">
        <p:scale>
          <a:sx n="65" d="100"/>
          <a:sy n="65" d="100"/>
        </p:scale>
        <p:origin x="1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commentAuthors" Target="commentAuthor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93B00-4CFE-D641-9B4F-A26DEC7B257F}" type="datetimeFigureOut">
              <a:rPr lang="en-US" smtClean="0"/>
              <a:t>11/27/16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ACD3E-33D6-8842-A5DE-832FA4DFC58F}" type="slidenum">
              <a:rPr lang="en-US" smtClean="0"/>
              <a:t>‹#›</a:t>
            </a:fld>
            <a:endParaRPr lang="en-US"/>
          </a:p>
        </p:txBody>
      </p:sp>
    </p:spTree>
    <p:extLst>
      <p:ext uri="{BB962C8B-B14F-4D97-AF65-F5344CB8AC3E}">
        <p14:creationId xmlns:p14="http://schemas.microsoft.com/office/powerpoint/2010/main" val="2028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1</a:t>
            </a:fld>
            <a:endParaRPr lang="en-US"/>
          </a:p>
        </p:txBody>
      </p:sp>
    </p:spTree>
    <p:extLst>
      <p:ext uri="{BB962C8B-B14F-4D97-AF65-F5344CB8AC3E}">
        <p14:creationId xmlns:p14="http://schemas.microsoft.com/office/powerpoint/2010/main" val="14139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analogy</a:t>
            </a:r>
            <a:r>
              <a:rPr lang="en-US" baseline="0" dirty="0" smtClean="0"/>
              <a:t> to describe more intuitively what similarity means especially depending on your location within the point cloud</a:t>
            </a:r>
          </a:p>
          <a:p>
            <a:endParaRPr lang="en-US" baseline="0" dirty="0" smtClean="0"/>
          </a:p>
          <a:p>
            <a:r>
              <a:rPr lang="en-US" baseline="0" dirty="0" smtClean="0"/>
              <a:t>How this works:</a:t>
            </a:r>
          </a:p>
          <a:p>
            <a:endParaRPr lang="en-US" baseline="0" dirty="0" smtClean="0"/>
          </a:p>
          <a:p>
            <a:r>
              <a:rPr lang="en-US" baseline="0" dirty="0" smtClean="0"/>
              <a:t>Iterate over values of sigma</a:t>
            </a:r>
          </a:p>
          <a:p>
            <a:r>
              <a:rPr lang="en-US" baseline="0" dirty="0" smtClean="0"/>
              <a:t>Sigma induces a change in the values of </a:t>
            </a:r>
            <a:r>
              <a:rPr lang="en-US" baseline="0" dirty="0" err="1" smtClean="0"/>
              <a:t>p_j|j</a:t>
            </a:r>
            <a:endParaRPr lang="en-US" baseline="0" dirty="0" smtClean="0"/>
          </a:p>
          <a:p>
            <a:r>
              <a:rPr lang="en-US" baseline="0" dirty="0" smtClean="0"/>
              <a:t>Iterate over different distributions or values for sigma until the entropy value is reached</a:t>
            </a:r>
          </a:p>
          <a:p>
            <a:endParaRPr lang="en-US" baseline="0" dirty="0" smtClean="0"/>
          </a:p>
          <a:p>
            <a:r>
              <a:rPr lang="en-US" baseline="0" dirty="0" smtClean="0"/>
              <a:t>This is a way of determining distributions that biases the algorithm to care more about preserving local structure</a:t>
            </a:r>
          </a:p>
          <a:p>
            <a:endParaRPr lang="en-US" baseline="0" dirty="0" smtClean="0"/>
          </a:p>
          <a:p>
            <a:r>
              <a:rPr lang="en-US" baseline="0" dirty="0" smtClean="0"/>
              <a:t>Symmetric </a:t>
            </a:r>
            <a:r>
              <a:rPr lang="en-US" baseline="0" dirty="0" err="1" smtClean="0"/>
              <a:t>pij</a:t>
            </a:r>
            <a:r>
              <a:rPr lang="en-US" baseline="0" dirty="0" smtClean="0"/>
              <a:t> to </a:t>
            </a:r>
            <a:r>
              <a:rPr lang="en-US" baseline="0" dirty="0" smtClean="0"/>
              <a:t>make the gradient easier to compute</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ABACD3E-33D6-8842-A5DE-832FA4DFC58F}" type="slidenum">
              <a:rPr lang="en-US" smtClean="0"/>
              <a:t>4</a:t>
            </a:fld>
            <a:endParaRPr lang="en-US"/>
          </a:p>
        </p:txBody>
      </p:sp>
    </p:spTree>
    <p:extLst>
      <p:ext uri="{BB962C8B-B14F-4D97-AF65-F5344CB8AC3E}">
        <p14:creationId xmlns:p14="http://schemas.microsoft.com/office/powerpoint/2010/main" val="31170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go from high dimension to low dimension,</a:t>
            </a:r>
            <a:r>
              <a:rPr lang="en-US" baseline="0" dirty="0" smtClean="0"/>
              <a:t> unless there were redundant variables/feature of your data points, some distances will be distorted</a:t>
            </a:r>
            <a:endParaRPr lang="en-US" dirty="0" smtClean="0"/>
          </a:p>
          <a:p>
            <a:endParaRPr lang="en-US" dirty="0" smtClean="0"/>
          </a:p>
          <a:p>
            <a:r>
              <a:rPr lang="en-US" dirty="0" smtClean="0"/>
              <a:t>In the case of TSNE, </a:t>
            </a:r>
            <a:r>
              <a:rPr lang="en-US" dirty="0" smtClean="0"/>
              <a:t>since </a:t>
            </a:r>
            <a:r>
              <a:rPr lang="en-US" baseline="0" dirty="0" smtClean="0"/>
              <a:t>local </a:t>
            </a:r>
            <a:r>
              <a:rPr lang="en-US" baseline="0" dirty="0" smtClean="0"/>
              <a:t>structure is preserved and prioritized, larger distances/more global structures can be distorted, specifically enlarged</a:t>
            </a:r>
          </a:p>
          <a:p>
            <a:endParaRPr lang="en-US" baseline="0" dirty="0" smtClean="0"/>
          </a:p>
          <a:p>
            <a:r>
              <a:rPr lang="en-US" baseline="0" dirty="0" smtClean="0"/>
              <a:t>What that means is points that are not close in high dimensional space may be forced to be modeled farther from each other in low dimensions (recall the triangle of points </a:t>
            </a:r>
            <a:r>
              <a:rPr lang="en-US" baseline="0" dirty="0" smtClean="0"/>
              <a:t>demonstration and show that the p and q values create an attractive force on the farthest points in the mapped dimension) </a:t>
            </a:r>
            <a:endParaRPr lang="en-US" baseline="0" dirty="0" smtClean="0"/>
          </a:p>
          <a:p>
            <a:endParaRPr lang="en-US" baseline="0" dirty="0" smtClean="0"/>
          </a:p>
          <a:p>
            <a:r>
              <a:rPr lang="en-US" baseline="0" dirty="0" smtClean="0"/>
              <a:t>To compensate for this reality, the paper writers used a student t-distribution with 1 degree of freedom to reflect/describe the increased probability of points existing far away from each other in the smaller dimension. Since the distribution has fatter tails than the </a:t>
            </a:r>
            <a:r>
              <a:rPr lang="en-US" baseline="0" dirty="0" err="1" smtClean="0"/>
              <a:t>gaussian</a:t>
            </a:r>
            <a:r>
              <a:rPr lang="en-US" baseline="0" dirty="0" smtClean="0"/>
              <a:t>, </a:t>
            </a:r>
            <a:r>
              <a:rPr lang="en-US" baseline="0" dirty="0" smtClean="0"/>
              <a:t>the p value (say 0.05) on the blue line represents a point moderately distant from the rest. In the mapped dimension, to get the q value that would incur no difference in the gradient, the point must be even more distant. This prevents the issue of crowding</a:t>
            </a:r>
            <a:endParaRPr lang="en-US" dirty="0"/>
          </a:p>
        </p:txBody>
      </p:sp>
      <p:sp>
        <p:nvSpPr>
          <p:cNvPr id="4" name="Slide Number Placeholder 3"/>
          <p:cNvSpPr>
            <a:spLocks noGrp="1"/>
          </p:cNvSpPr>
          <p:nvPr>
            <p:ph type="sldNum" sz="quarter" idx="10"/>
          </p:nvPr>
        </p:nvSpPr>
        <p:spPr/>
        <p:txBody>
          <a:bodyPr/>
          <a:lstStyle/>
          <a:p>
            <a:fld id="{4ABACD3E-33D6-8842-A5DE-832FA4DFC58F}" type="slidenum">
              <a:rPr lang="en-US" smtClean="0"/>
              <a:t>5</a:t>
            </a:fld>
            <a:endParaRPr lang="en-US"/>
          </a:p>
        </p:txBody>
      </p:sp>
    </p:spTree>
    <p:extLst>
      <p:ext uri="{BB962C8B-B14F-4D97-AF65-F5344CB8AC3E}">
        <p14:creationId xmlns:p14="http://schemas.microsoft.com/office/powerpoint/2010/main" val="1972854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to rehash the differences (symmetry and </a:t>
            </a:r>
            <a:r>
              <a:rPr lang="en-US" smtClean="0"/>
              <a:t>crowding problem)</a:t>
            </a:r>
            <a:endParaRPr lang="en-US"/>
          </a:p>
        </p:txBody>
      </p:sp>
      <p:sp>
        <p:nvSpPr>
          <p:cNvPr id="4" name="Slide Number Placeholder 3"/>
          <p:cNvSpPr>
            <a:spLocks noGrp="1"/>
          </p:cNvSpPr>
          <p:nvPr>
            <p:ph type="sldNum" sz="quarter" idx="10"/>
          </p:nvPr>
        </p:nvSpPr>
        <p:spPr/>
        <p:txBody>
          <a:bodyPr/>
          <a:lstStyle/>
          <a:p>
            <a:fld id="{4ABACD3E-33D6-8842-A5DE-832FA4DFC58F}" type="slidenum">
              <a:rPr lang="en-US" smtClean="0"/>
              <a:t>6</a:t>
            </a:fld>
            <a:endParaRPr lang="en-US"/>
          </a:p>
        </p:txBody>
      </p:sp>
    </p:spTree>
    <p:extLst>
      <p:ext uri="{BB962C8B-B14F-4D97-AF65-F5344CB8AC3E}">
        <p14:creationId xmlns:p14="http://schemas.microsoft.com/office/powerpoint/2010/main" val="7266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92075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59656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4935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3401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923A10-4E68-FC41-8991-4436E033DC86}" type="datetimeFigureOut">
              <a:rPr lang="en-US" smtClean="0"/>
              <a:t>11/27/16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73357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27714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923A10-4E68-FC41-8991-4436E033DC86}" type="datetimeFigureOut">
              <a:rPr lang="en-US" smtClean="0"/>
              <a:t>11/27/16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832155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23A10-4E68-FC41-8991-4436E033DC86}" type="datetimeFigureOut">
              <a:rPr lang="en-US" smtClean="0"/>
              <a:t>11/27/16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285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923A10-4E68-FC41-8991-4436E033DC86}" type="datetimeFigureOut">
              <a:rPr lang="en-US" smtClean="0"/>
              <a:t>11/27/16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65568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209191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923A10-4E68-FC41-8991-4436E033DC86}" type="datetimeFigureOut">
              <a:rPr lang="en-US" smtClean="0"/>
              <a:t>11/27/16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FDBA0-F5F1-1345-92EC-E4A902E90415}" type="slidenum">
              <a:rPr lang="en-US" smtClean="0"/>
              <a:t>‹#›</a:t>
            </a:fld>
            <a:endParaRPr lang="en-US"/>
          </a:p>
        </p:txBody>
      </p:sp>
    </p:spTree>
    <p:extLst>
      <p:ext uri="{BB962C8B-B14F-4D97-AF65-F5344CB8AC3E}">
        <p14:creationId xmlns:p14="http://schemas.microsoft.com/office/powerpoint/2010/main" val="1445469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23A10-4E68-FC41-8991-4436E033DC86}" type="datetimeFigureOut">
              <a:rPr lang="en-US" smtClean="0"/>
              <a:t>11/27/16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FDBA0-F5F1-1345-92EC-E4A902E90415}" type="slidenum">
              <a:rPr lang="en-US" smtClean="0"/>
              <a:t>‹#›</a:t>
            </a:fld>
            <a:endParaRPr lang="en-US"/>
          </a:p>
        </p:txBody>
      </p:sp>
    </p:spTree>
    <p:extLst>
      <p:ext uri="{BB962C8B-B14F-4D97-AF65-F5344CB8AC3E}">
        <p14:creationId xmlns:p14="http://schemas.microsoft.com/office/powerpoint/2010/main" val="1740197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vdmaaten.github.io/publications/papers/JMLR_200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T-SNE: A Technique for Dimensionality Reduction</a:t>
            </a:r>
            <a:endParaRPr lang="en-US" sz="4400" dirty="0"/>
          </a:p>
        </p:txBody>
      </p:sp>
      <p:sp>
        <p:nvSpPr>
          <p:cNvPr id="3" name="Subtitle 2"/>
          <p:cNvSpPr>
            <a:spLocks noGrp="1"/>
          </p:cNvSpPr>
          <p:nvPr>
            <p:ph type="subTitle" idx="1"/>
          </p:nvPr>
        </p:nvSpPr>
        <p:spPr/>
        <p:txBody>
          <a:bodyPr>
            <a:normAutofit fontScale="92500"/>
          </a:bodyPr>
          <a:lstStyle/>
          <a:p>
            <a:r>
              <a:rPr lang="en-US" dirty="0" smtClean="0"/>
              <a:t>Brody </a:t>
            </a:r>
            <a:r>
              <a:rPr lang="en-US" dirty="0" err="1" smtClean="0"/>
              <a:t>Kellish</a:t>
            </a:r>
            <a:r>
              <a:rPr lang="en-US" dirty="0" smtClean="0"/>
              <a:t>, Joe </a:t>
            </a:r>
            <a:r>
              <a:rPr lang="en-US" dirty="0" err="1" smtClean="0"/>
              <a:t>Timko</a:t>
            </a:r>
            <a:r>
              <a:rPr lang="en-US" dirty="0" smtClean="0"/>
              <a:t>, Nicholas von </a:t>
            </a:r>
            <a:r>
              <a:rPr lang="en-US" dirty="0" err="1" smtClean="0"/>
              <a:t>Turkovich</a:t>
            </a:r>
            <a:endParaRPr lang="en-US" dirty="0" smtClean="0"/>
          </a:p>
          <a:p>
            <a:endParaRPr lang="en-US" dirty="0"/>
          </a:p>
          <a:p>
            <a:r>
              <a:rPr lang="en-US" i="1" dirty="0" smtClean="0"/>
              <a:t>Presentation based on the work of Laurens van der </a:t>
            </a:r>
            <a:r>
              <a:rPr lang="en-US" i="1" dirty="0" err="1" smtClean="0"/>
              <a:t>Maaten</a:t>
            </a:r>
            <a:r>
              <a:rPr lang="en-US" i="1" dirty="0" smtClean="0"/>
              <a:t> and Geoffrey Hinton (</a:t>
            </a:r>
            <a:r>
              <a:rPr lang="en-US" i="1" dirty="0" smtClean="0">
                <a:hlinkClick r:id="rId3"/>
              </a:rPr>
              <a:t>https://lvdmaaten.github.io/publications/papers/JMLR_2008.pdf</a:t>
            </a:r>
            <a:r>
              <a:rPr lang="en-US" i="1" dirty="0" smtClean="0"/>
              <a:t>)</a:t>
            </a:r>
            <a:endParaRPr lang="en-US" i="1" dirty="0"/>
          </a:p>
        </p:txBody>
      </p:sp>
    </p:spTree>
    <p:extLst>
      <p:ext uri="{BB962C8B-B14F-4D97-AF65-F5344CB8AC3E}">
        <p14:creationId xmlns:p14="http://schemas.microsoft.com/office/powerpoint/2010/main" val="2086181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Dimensionality Reduction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b="1" dirty="0"/>
                  <a:t>Goal</a:t>
                </a:r>
                <a:r>
                  <a:rPr lang="en-US" dirty="0"/>
                  <a:t>: Represent a set of </a:t>
                </a:r>
                <a14:m>
                  <m:oMath xmlns:m="http://schemas.openxmlformats.org/officeDocument/2006/math">
                    <m:r>
                      <a:rPr lang="en-US" i="1">
                        <a:latin typeface="Cambria Math" charset="0"/>
                      </a:rPr>
                      <m:t>𝑚</m:t>
                    </m:r>
                  </m:oMath>
                </a14:m>
                <a:r>
                  <a:rPr lang="en-US" dirty="0"/>
                  <a:t> data points i</a:t>
                </a:r>
                <a14:m>
                  <m:oMath xmlns:m="http://schemas.openxmlformats.org/officeDocument/2006/math">
                    <m:r>
                      <m:rPr>
                        <m:sty m:val="p"/>
                      </m:rPr>
                      <a:rPr lang="en-US">
                        <a:latin typeface="Cambria Math" charset="0"/>
                      </a:rPr>
                      <m:t>n</m:t>
                    </m:r>
                    <m:r>
                      <a:rPr lang="en-US">
                        <a:latin typeface="Cambria Math" charset="0"/>
                      </a:rPr>
                      <m:t> </m:t>
                    </m:r>
                    <m:r>
                      <a:rPr lang="en-US" i="1">
                        <a:latin typeface="Cambria Math" charset="0"/>
                      </a:rPr>
                      <m:t>𝑛</m:t>
                    </m:r>
                  </m:oMath>
                </a14:m>
                <a:r>
                  <a:rPr lang="en-US" dirty="0"/>
                  <a:t> variables with a set of </a:t>
                </a:r>
                <a14:m>
                  <m:oMath xmlns:m="http://schemas.openxmlformats.org/officeDocument/2006/math">
                    <m:r>
                      <a:rPr lang="en-US" i="1">
                        <a:latin typeface="Cambria Math" charset="0"/>
                      </a:rPr>
                      <m:t>𝑚</m:t>
                    </m:r>
                  </m:oMath>
                </a14:m>
                <a:r>
                  <a:rPr lang="en-US" dirty="0"/>
                  <a:t> data points in </a:t>
                </a:r>
                <a14:m>
                  <m:oMath xmlns:m="http://schemas.openxmlformats.org/officeDocument/2006/math">
                    <m:r>
                      <a:rPr lang="en-US" i="1">
                        <a:latin typeface="Cambria Math" charset="0"/>
                      </a:rPr>
                      <m:t>𝑝</m:t>
                    </m:r>
                  </m:oMath>
                </a14:m>
                <a:r>
                  <a:rPr lang="en-US" dirty="0"/>
                  <a:t> variables, where </a:t>
                </a:r>
                <a14:m>
                  <m:oMath xmlns:m="http://schemas.openxmlformats.org/officeDocument/2006/math">
                    <m:r>
                      <a:rPr lang="en-US" i="1">
                        <a:latin typeface="Cambria Math" charset="0"/>
                      </a:rPr>
                      <m:t>𝑝</m:t>
                    </m:r>
                    <m:r>
                      <a:rPr lang="en-US" i="1">
                        <a:latin typeface="Cambria Math" charset="0"/>
                      </a:rPr>
                      <m:t>&lt;</m:t>
                    </m:r>
                    <m:r>
                      <a:rPr lang="en-US" i="1">
                        <a:latin typeface="Cambria Math" charset="0"/>
                      </a:rPr>
                      <m:t>𝑛</m:t>
                    </m:r>
                  </m:oMath>
                </a14:m>
                <a:endParaRPr lang="en-US" dirty="0"/>
              </a:p>
              <a:p>
                <a:pPr marL="457200" lvl="1" indent="0">
                  <a:buNone/>
                </a:pPr>
                <a:r>
                  <a:rPr lang="en-US" dirty="0"/>
                  <a:t>i.e. Need a map </a:t>
                </a:r>
                <a14:m>
                  <m:oMath xmlns:m="http://schemas.openxmlformats.org/officeDocument/2006/math">
                    <m:r>
                      <a:rPr lang="en-US" i="1">
                        <a:latin typeface="Cambria Math" charset="0"/>
                      </a:rPr>
                      <m:t>𝑓</m:t>
                    </m:r>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𝑛</m:t>
                        </m:r>
                      </m:sup>
                    </m:sSup>
                    <m:r>
                      <a:rPr lang="en-US" i="1">
                        <a:latin typeface="Cambria Math" charset="0"/>
                      </a:rPr>
                      <m:t>→</m:t>
                    </m:r>
                    <m:sSup>
                      <m:sSupPr>
                        <m:ctrlPr>
                          <a:rPr lang="en-US" i="1">
                            <a:latin typeface="Cambria Math" charset="0"/>
                          </a:rPr>
                        </m:ctrlPr>
                      </m:sSupPr>
                      <m:e>
                        <m:r>
                          <a:rPr lang="en-US" i="1">
                            <a:latin typeface="Cambria Math" charset="0"/>
                          </a:rPr>
                          <m:t>ℝ</m:t>
                        </m:r>
                      </m:e>
                      <m:sup>
                        <m:r>
                          <a:rPr lang="en-US" i="1">
                            <a:latin typeface="Cambria Math" charset="0"/>
                          </a:rPr>
                          <m:t>𝑝</m:t>
                        </m:r>
                      </m:sup>
                    </m:sSup>
                  </m:oMath>
                </a14:m>
                <a:r>
                  <a:rPr lang="en-US" dirty="0"/>
                  <a:t> to embed each point of the set in a lower dimension</a:t>
                </a:r>
              </a:p>
              <a:p>
                <a:pPr lvl="1"/>
                <a:endParaRPr lang="en-US" dirty="0"/>
              </a:p>
              <a:p>
                <a:pPr marL="0" indent="0">
                  <a:buNone/>
                </a:pPr>
                <a:r>
                  <a:rPr lang="en-US" b="1" dirty="0"/>
                  <a:t>Why</a:t>
                </a:r>
                <a:r>
                  <a:rPr lang="en-US" dirty="0"/>
                  <a:t>?</a:t>
                </a:r>
              </a:p>
              <a:p>
                <a:pPr marL="457200" lvl="1" indent="0">
                  <a:buNone/>
                </a:pPr>
                <a:r>
                  <a:rPr lang="en-US" dirty="0"/>
                  <a:t>Visualizing naturally high-dimensional data, feature selection for machine </a:t>
                </a:r>
                <a:r>
                  <a:rPr lang="en-US" dirty="0" smtClean="0"/>
                  <a:t>learning</a:t>
                </a:r>
              </a:p>
              <a:p>
                <a:pPr lvl="1"/>
                <a:endParaRPr lang="en-US" dirty="0" smtClean="0"/>
              </a:p>
              <a:p>
                <a:pPr marL="0" indent="0">
                  <a:buNone/>
                </a:pPr>
                <a:r>
                  <a:rPr lang="en-US" b="1" dirty="0" smtClean="0"/>
                  <a:t>Other Methods:</a:t>
                </a:r>
              </a:p>
              <a:p>
                <a:pPr marL="0" indent="0">
                  <a:buNone/>
                </a:pPr>
                <a:r>
                  <a:rPr lang="en-US" b="1" dirty="0"/>
                  <a:t>	</a:t>
                </a:r>
                <a:r>
                  <a:rPr lang="en-US" dirty="0" smtClean="0"/>
                  <a:t>PCA, ISOMAP</a:t>
                </a:r>
                <a:endParaRPr lang="en-US" b="1"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b="-420"/>
                </a:stretch>
              </a:blipFill>
            </p:spPr>
            <p:txBody>
              <a:bodyPr/>
              <a:lstStyle/>
              <a:p>
                <a:r>
                  <a:rPr lang="en-US">
                    <a:noFill/>
                  </a:rPr>
                  <a:t> </a:t>
                </a:r>
              </a:p>
            </p:txBody>
          </p:sp>
        </mc:Fallback>
      </mc:AlternateContent>
    </p:spTree>
    <p:extLst>
      <p:ext uri="{BB962C8B-B14F-4D97-AF65-F5344CB8AC3E}">
        <p14:creationId xmlns:p14="http://schemas.microsoft.com/office/powerpoint/2010/main" val="1734895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Bird’s Eye 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97540" cy="4655185"/>
              </a:xfrm>
            </p:spPr>
            <p:txBody>
              <a:bodyPr>
                <a:normAutofit fontScale="62500" lnSpcReduction="20000"/>
              </a:bodyPr>
              <a:lstStyle/>
              <a:p>
                <a:pPr marL="0" indent="0">
                  <a:buNone/>
                </a:pPr>
                <a:r>
                  <a:rPr lang="en-US" dirty="0" smtClean="0"/>
                  <a:t>Fix integers </a:t>
                </a:r>
                <a14:m>
                  <m:oMath xmlns:m="http://schemas.openxmlformats.org/officeDocument/2006/math">
                    <m:r>
                      <a:rPr lang="en-US" b="0" i="1" smtClean="0">
                        <a:latin typeface="Cambria Math" charset="0"/>
                      </a:rPr>
                      <m:t>𝐷</m:t>
                    </m:r>
                    <m:r>
                      <a:rPr lang="en-US" b="0" i="0" smtClean="0">
                        <a:latin typeface="Cambria Math" charset="0"/>
                      </a:rPr>
                      <m:t>, </m:t>
                    </m:r>
                    <m:r>
                      <a:rPr lang="en-US" b="0" i="1" smtClean="0">
                        <a:latin typeface="Cambria Math" charset="0"/>
                      </a:rPr>
                      <m:t>𝑑</m:t>
                    </m:r>
                    <m:r>
                      <a:rPr lang="en-US" b="0" i="1" smtClean="0">
                        <a:latin typeface="Cambria Math" charset="0"/>
                      </a:rPr>
                      <m:t>&gt;0</m:t>
                    </m:r>
                  </m:oMath>
                </a14:m>
                <a:r>
                  <a:rPr lang="en-US" dirty="0" smtClean="0"/>
                  <a:t>, such that </a:t>
                </a:r>
                <a14:m>
                  <m:oMath xmlns:m="http://schemas.openxmlformats.org/officeDocument/2006/math">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dirty="0" smtClean="0"/>
                  <a:t>. </a:t>
                </a:r>
              </a:p>
              <a:p>
                <a:endParaRPr lang="en-US" dirty="0" smtClean="0"/>
              </a:p>
              <a:p>
                <a:pPr marL="0" indent="0">
                  <a:buNone/>
                </a:pPr>
                <a:r>
                  <a:rPr lang="en-US" b="1" i="1" dirty="0" smtClean="0"/>
                  <a:t>Given</a:t>
                </a:r>
                <a:r>
                  <a:rPr lang="en-US" dirty="0" smtClean="0"/>
                  <a:t>: 		</a:t>
                </a:r>
                <a14:m>
                  <m:oMath xmlns:m="http://schemas.openxmlformats.org/officeDocument/2006/math">
                    <m:sSub>
                      <m:sSubPr>
                        <m:ctrlPr>
                          <a:rPr lang="en-US" b="1" i="1" smtClean="0">
                            <a:latin typeface="Cambria Math" charset="0"/>
                          </a:rPr>
                        </m:ctrlPr>
                      </m:sSubPr>
                      <m:e>
                        <m:r>
                          <a:rPr lang="en-US" b="1" i="0" smtClean="0">
                            <a:latin typeface="Cambria Math" charset="0"/>
                          </a:rPr>
                          <m:t>𝐱</m:t>
                        </m:r>
                      </m:e>
                      <m:sub>
                        <m:r>
                          <a:rPr lang="en-US" b="1" i="0" smtClean="0">
                            <a:latin typeface="Cambria Math" charset="0"/>
                          </a:rPr>
                          <m:t>𝟏</m:t>
                        </m:r>
                      </m:sub>
                    </m:sSub>
                    <m:r>
                      <a:rPr lang="en-US" b="0" i="0" smtClean="0">
                        <a:latin typeface="Cambria Math" charset="0"/>
                      </a:rPr>
                      <m:t>,</m:t>
                    </m:r>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r>
                  <a:rPr lang="en-US" dirty="0" smtClean="0"/>
                  <a:t> </a:t>
                </a:r>
              </a:p>
              <a:p>
                <a:pPr marL="0" indent="0">
                  <a:buNone/>
                </a:pPr>
                <a:r>
                  <a:rPr lang="en-US" b="1" i="1" dirty="0" smtClean="0"/>
                  <a:t>Goal</a:t>
                </a:r>
                <a:r>
                  <a:rPr lang="en-US" dirty="0" smtClean="0"/>
                  <a:t>: 		Find map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r>
                      <a:rPr lang="en-US" b="0" i="1" smtClean="0">
                        <a:latin typeface="Cambria Math" charset="0"/>
                      </a:rPr>
                      <m:t>,  </m:t>
                    </m:r>
                    <m:r>
                      <a:rPr lang="en-US" b="0" i="1" smtClean="0">
                        <a:latin typeface="Cambria Math" charset="0"/>
                      </a:rPr>
                      <m:t>𝑑</m:t>
                    </m:r>
                    <m:r>
                      <a:rPr lang="en-US" b="0" i="1" smtClean="0">
                        <a:latin typeface="Cambria Math" charset="0"/>
                      </a:rPr>
                      <m:t>≪</m:t>
                    </m:r>
                    <m:r>
                      <a:rPr lang="en-US" b="0" i="1" smtClean="0">
                        <a:latin typeface="Cambria Math" charset="0"/>
                      </a:rPr>
                      <m:t>𝐷</m:t>
                    </m:r>
                  </m:oMath>
                </a14:m>
                <a:r>
                  <a:rPr lang="en-US" b="0" i="1" dirty="0" smtClean="0">
                    <a:latin typeface="Cambria Math" charset="0"/>
                  </a:rPr>
                  <a:t> </a:t>
                </a:r>
                <a:r>
                  <a:rPr lang="en-US" b="0" dirty="0" smtClean="0">
                    <a:latin typeface="Cambria Math" charset="0"/>
                  </a:rPr>
                  <a:t>such that the embedding preserves the 				“structure” of the original data</a:t>
                </a:r>
                <a:r>
                  <a:rPr lang="en-US" b="0" i="1" dirty="0" smtClean="0">
                    <a:latin typeface="Cambria Math" charset="0"/>
                  </a:rPr>
                  <a:t>.</a:t>
                </a:r>
              </a:p>
              <a:p>
                <a:endParaRPr lang="en-US" b="0" i="1" dirty="0" smtClean="0">
                  <a:latin typeface="Cambria Math" charset="0"/>
                </a:endParaRPr>
              </a:p>
              <a:p>
                <a:pPr marL="0" indent="0">
                  <a:buNone/>
                </a:pPr>
                <a:r>
                  <a:rPr lang="en-US" b="1" i="1" dirty="0" smtClean="0">
                    <a:latin typeface="Cambria Math" charset="0"/>
                  </a:rPr>
                  <a:t>Steps</a:t>
                </a:r>
                <a:r>
                  <a:rPr lang="en-US" dirty="0" smtClean="0">
                    <a:latin typeface="Cambria Math" charset="0"/>
                  </a:rPr>
                  <a:t>:		1. Define  </a:t>
                </a:r>
                <a:r>
                  <a:rPr lang="en-US" i="1" dirty="0" smtClean="0">
                    <a:latin typeface="Cambria Math" charset="0"/>
                  </a:rPr>
                  <a:t>P</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e>
                    </m:d>
                  </m:oMath>
                </a14:m>
                <a:r>
                  <a:rPr lang="en-US" dirty="0" smtClean="0">
                    <a:latin typeface="Cambria Math" charset="0"/>
                  </a:rPr>
                  <a:t>  where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oMath>
                </a14:m>
                <a:r>
                  <a:rPr lang="en-US" dirty="0" smtClean="0">
                    <a:latin typeface="Cambria Math" charset="0"/>
                  </a:rPr>
                  <a:t> is the similarity between points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𝒊</m:t>
                        </m:r>
                      </m:sub>
                    </m:sSub>
                    <m:r>
                      <a:rPr lang="en-US" b="0" i="1" smtClean="0">
                        <a:latin typeface="Cambria Math" charset="0"/>
                      </a:rPr>
                      <m:t>, </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𝒋</m:t>
                        </m:r>
                      </m:sub>
                    </m:sSub>
                    <m:r>
                      <a:rPr lang="en-US" b="1" i="1" smtClean="0">
                        <a:latin typeface="Cambria Math" charset="0"/>
                      </a:rPr>
                      <m:t>∈</m:t>
                    </m:r>
                    <m:sSup>
                      <m:sSupPr>
                        <m:ctrlPr>
                          <a:rPr lang="en-US"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2. Define  </a:t>
                </a:r>
                <a:r>
                  <a:rPr lang="en-US" i="1" dirty="0" smtClean="0">
                    <a:latin typeface="Cambria Math" charset="0"/>
                  </a:rPr>
                  <a:t>Q</a:t>
                </a:r>
                <a14:m>
                  <m:oMath xmlns:m="http://schemas.openxmlformats.org/officeDocument/2006/math">
                    <m:d>
                      <m:dPr>
                        <m:ctrlPr>
                          <a:rPr lang="en-US" b="0"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e>
                    </m:d>
                    <m:r>
                      <a:rPr lang="en-US" b="0" i="1" smtClean="0">
                        <a:latin typeface="Cambria Math" charset="0"/>
                      </a:rPr>
                      <m:t> </m:t>
                    </m:r>
                  </m:oMath>
                </a14:m>
                <a:r>
                  <a:rPr lang="en-US" i="1" dirty="0" smtClean="0">
                    <a:latin typeface="Cambria Math" charset="0"/>
                  </a:rPr>
                  <a:t> where  </a:t>
                </a:r>
                <a14:m>
                  <m:oMath xmlns:m="http://schemas.openxmlformats.org/officeDocument/2006/math">
                    <m:sSub>
                      <m:sSubPr>
                        <m:ctrlPr>
                          <a:rPr lang="en-US" b="0" i="1" smtClean="0">
                            <a:latin typeface="Cambria Math" charset="0"/>
                          </a:rPr>
                        </m:ctrlPr>
                      </m:sSubPr>
                      <m:e>
                        <m:r>
                          <a:rPr lang="en-US" i="1" smtClean="0">
                            <a:latin typeface="Cambria Math" charset="0"/>
                          </a:rPr>
                          <m:t>𝑞</m:t>
                        </m:r>
                      </m:e>
                      <m:sub>
                        <m:r>
                          <a:rPr lang="en-US" b="0" i="1" smtClean="0">
                            <a:latin typeface="Cambria Math" charset="0"/>
                          </a:rPr>
                          <m:t>𝑖𝑗</m:t>
                        </m:r>
                      </m:sub>
                    </m:sSub>
                  </m:oMath>
                </a14:m>
                <a:r>
                  <a:rPr lang="en-US" dirty="0">
                    <a:latin typeface="Cambria Math" charset="0"/>
                  </a:rPr>
                  <a:t> </a:t>
                </a:r>
                <a:r>
                  <a:rPr lang="en-US" dirty="0" smtClean="0">
                    <a:latin typeface="Cambria Math" charset="0"/>
                  </a:rPr>
                  <a:t>is the similarity between points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i="1">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r>
                      <a:rPr lang="en-US" b="1" i="1">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3. Define cost function </a:t>
                </a:r>
                <a14:m>
                  <m:oMath xmlns:m="http://schemas.openxmlformats.org/officeDocument/2006/math">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oMath>
                </a14:m>
                <a:r>
                  <a:rPr lang="en-US" dirty="0" smtClean="0">
                    <a:latin typeface="Cambria Math" charset="0"/>
                  </a:rPr>
                  <a:t> which measures the accuracy of the mapping </a:t>
                </a:r>
                <a14:m>
                  <m:oMath xmlns:m="http://schemas.openxmlformats.org/officeDocument/2006/math">
                    <m:r>
                      <a:rPr lang="en-US" b="0" i="1" smtClean="0">
                        <a:latin typeface="Cambria Math" charset="0"/>
                      </a:rPr>
                      <m:t>𝐹</m:t>
                    </m:r>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smtClean="0">
                  <a:latin typeface="Cambria Math" charset="0"/>
                </a:endParaRPr>
              </a:p>
              <a:p>
                <a:pPr marL="0" indent="0">
                  <a:buNone/>
                </a:pPr>
                <a:r>
                  <a:rPr lang="en-US" dirty="0">
                    <a:latin typeface="Cambria Math" charset="0"/>
                  </a:rPr>
                  <a:t>	</a:t>
                </a:r>
                <a:r>
                  <a:rPr lang="en-US" dirty="0" smtClean="0">
                    <a:latin typeface="Cambria Math" charset="0"/>
                  </a:rPr>
                  <a:t>	4. Compute </a:t>
                </a:r>
              </a:p>
              <a:p>
                <a:pPr marL="0" indent="0" algn="ctr">
                  <a:buNone/>
                </a:pPr>
                <a:r>
                  <a:rPr lang="en-US" dirty="0">
                    <a:latin typeface="Cambria Math" charset="0"/>
                  </a:rPr>
                  <a:t>	</a:t>
                </a:r>
                <a14:m>
                  <m:oMath xmlns:m="http://schemas.openxmlformats.org/officeDocument/2006/math">
                    <m:func>
                      <m:funcPr>
                        <m:ctrlPr>
                          <a:rPr lang="is-IS" i="1" smtClean="0">
                            <a:latin typeface="Cambria Math" charset="0"/>
                          </a:rPr>
                        </m:ctrlPr>
                      </m:funcPr>
                      <m:fName>
                        <m:limLow>
                          <m:limLowPr>
                            <m:ctrlPr>
                              <a:rPr lang="is-IS" i="1" smtClean="0">
                                <a:latin typeface="Cambria Math" charset="0"/>
                              </a:rPr>
                            </m:ctrlPr>
                          </m:limLowPr>
                          <m:e>
                            <m:r>
                              <m:rPr>
                                <m:sty m:val="p"/>
                              </m:rPr>
                              <a:rPr lang="en-US" b="0" i="0" smtClean="0">
                                <a:latin typeface="Cambria Math" charset="0"/>
                              </a:rPr>
                              <m:t>argmin</m:t>
                            </m:r>
                          </m:e>
                          <m:lim>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𝟏</m:t>
                                </m:r>
                              </m:sub>
                            </m:sSub>
                            <m:r>
                              <a:rPr lang="en-US" b="0"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𝒏</m:t>
                                </m:r>
                              </m:sub>
                            </m:sSub>
                          </m:lim>
                        </m:limLow>
                      </m:fName>
                      <m:e>
                        <m:r>
                          <a:rPr lang="en-US" b="0" i="1" smtClean="0">
                            <a:latin typeface="Cambria Math" charset="0"/>
                          </a:rPr>
                          <m:t> </m:t>
                        </m:r>
                        <m:r>
                          <a:rPr lang="en-US" b="0" i="1" smtClean="0">
                            <a:latin typeface="Cambria Math" charset="0"/>
                          </a:rPr>
                          <m:t>𝐶</m:t>
                        </m:r>
                        <m:d>
                          <m:dPr>
                            <m:ctrlPr>
                              <a:rPr lang="en-US" b="0" i="1" smtClean="0">
                                <a:latin typeface="Cambria Math" charset="0"/>
                              </a:rPr>
                            </m:ctrlPr>
                          </m:dPr>
                          <m:e>
                            <m:r>
                              <a:rPr lang="en-US" b="0" i="1" smtClean="0">
                                <a:latin typeface="Cambria Math" charset="0"/>
                              </a:rPr>
                              <m:t>𝑃</m:t>
                            </m:r>
                            <m:r>
                              <a:rPr lang="en-US" b="0" i="1" smtClean="0">
                                <a:latin typeface="Cambria Math" charset="0"/>
                              </a:rPr>
                              <m:t>, </m:t>
                            </m:r>
                            <m:r>
                              <a:rPr lang="en-US" b="0" i="1" smtClean="0">
                                <a:latin typeface="Cambria Math" charset="0"/>
                              </a:rPr>
                              <m:t>𝑄</m:t>
                            </m:r>
                          </m:e>
                        </m:d>
                      </m:e>
                    </m:func>
                  </m:oMath>
                </a14:m>
                <a:r>
                  <a:rPr lang="en-US" dirty="0" smtClean="0">
                    <a:latin typeface="Cambria Math" charset="0"/>
                  </a:rPr>
                  <a:t> </a:t>
                </a:r>
              </a:p>
              <a:p>
                <a:pPr marL="0" indent="0">
                  <a:buNone/>
                </a:pPr>
                <a:r>
                  <a:rPr lang="en-US" dirty="0">
                    <a:latin typeface="Cambria Math" charset="0"/>
                  </a:rPr>
                  <a:t>	</a:t>
                </a:r>
                <a:r>
                  <a:rPr lang="en-US" dirty="0" smtClean="0">
                    <a:latin typeface="Cambria Math" charset="0"/>
                  </a:rPr>
                  <a:t>	</a:t>
                </a:r>
                <a:endParaRPr lang="en-US" dirty="0">
                  <a:latin typeface="Cambria Math" charset="0"/>
                </a:endParaRPr>
              </a:p>
              <a:p>
                <a:pPr marL="0" indent="0">
                  <a:buNone/>
                </a:pPr>
                <a:r>
                  <a:rPr lang="en-US" b="1" i="1" dirty="0" smtClean="0">
                    <a:latin typeface="Cambria Math" charset="0"/>
                  </a:rPr>
                  <a:t>Result</a:t>
                </a:r>
                <a:r>
                  <a:rPr lang="en-US" b="0" dirty="0" smtClean="0">
                    <a:latin typeface="Cambria Math" charset="0"/>
                  </a:rPr>
                  <a:t>:		</a:t>
                </a:r>
                <a:r>
                  <a:rPr lang="en-US" dirty="0">
                    <a:latin typeface="Cambria Math" charset="0"/>
                  </a:rPr>
                  <a:t>E</a:t>
                </a:r>
                <a14:m>
                  <m:oMath xmlns:m="http://schemas.openxmlformats.org/officeDocument/2006/math">
                    <m:r>
                      <m:rPr>
                        <m:sty m:val="p"/>
                      </m:rPr>
                      <a:rPr lang="en-US" b="0" i="0" smtClean="0">
                        <a:latin typeface="Cambria Math" charset="0"/>
                      </a:rPr>
                      <m:t>mbedding</m:t>
                    </m:r>
                    <m:r>
                      <a:rPr lang="en-US" b="0" i="0" smtClean="0">
                        <a:latin typeface="Cambria Math" charset="0"/>
                      </a:rPr>
                      <m:t> </m:t>
                    </m:r>
                    <m:sSub>
                      <m:sSubPr>
                        <m:ctrlPr>
                          <a:rPr lang="en-US" b="1" i="1">
                            <a:latin typeface="Cambria Math" charset="0"/>
                          </a:rPr>
                        </m:ctrlPr>
                      </m:sSubPr>
                      <m:e>
                        <m:r>
                          <a:rPr lang="en-US" b="1" i="1">
                            <a:latin typeface="Cambria Math" charset="0"/>
                          </a:rPr>
                          <m:t>𝒚</m:t>
                        </m:r>
                      </m:e>
                      <m:sub>
                        <m:r>
                          <a:rPr lang="en-US" b="1" i="1">
                            <a:latin typeface="Cambria Math" charset="0"/>
                          </a:rPr>
                          <m:t>𝟏</m:t>
                        </m:r>
                      </m:sub>
                    </m:sSub>
                    <m:r>
                      <a:rPr lang="en-US" i="1">
                        <a:latin typeface="Cambria Math" charset="0"/>
                      </a:rPr>
                      <m:t>,…,</m:t>
                    </m:r>
                    <m:sSub>
                      <m:sSubPr>
                        <m:ctrlPr>
                          <a:rPr lang="en-US" b="1" i="1">
                            <a:latin typeface="Cambria Math" charset="0"/>
                          </a:rPr>
                        </m:ctrlPr>
                      </m:sSubPr>
                      <m:e>
                        <m:r>
                          <a:rPr lang="en-US" b="1" i="1">
                            <a:latin typeface="Cambria Math" charset="0"/>
                          </a:rPr>
                          <m:t>𝒚</m:t>
                        </m:r>
                      </m:e>
                      <m:sub>
                        <m:r>
                          <a:rPr lang="en-US" b="1" i="1">
                            <a:latin typeface="Cambria Math" charset="0"/>
                          </a:rPr>
                          <m:t>𝒏</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b="0" i="1" dirty="0" smtClean="0">
                  <a:latin typeface="Cambria Math"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97540" cy="4655185"/>
              </a:xfrm>
              <a:blipFill rotWithShape="0">
                <a:blip r:embed="rId2"/>
                <a:stretch>
                  <a:fillRect l="-508" t="-2094"/>
                </a:stretch>
              </a:blipFill>
            </p:spPr>
            <p:txBody>
              <a:bodyPr/>
              <a:lstStyle/>
              <a:p>
                <a:r>
                  <a:rPr lang="en-US">
                    <a:noFill/>
                  </a:rPr>
                  <a:t> </a:t>
                </a:r>
              </a:p>
            </p:txBody>
          </p:sp>
        </mc:Fallback>
      </mc:AlternateContent>
    </p:spTree>
    <p:extLst>
      <p:ext uri="{BB962C8B-B14F-4D97-AF65-F5344CB8AC3E}">
        <p14:creationId xmlns:p14="http://schemas.microsoft.com/office/powerpoint/2010/main" val="2009798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𝐷</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normAutofit fontScale="77500" lnSpcReduction="20000"/>
              </a:bodyPr>
              <a:lstStyle/>
              <a:p>
                <a:pPr marL="0" lvl="0" indent="0">
                  <a:lnSpc>
                    <a:spcPct val="100000"/>
                  </a:lnSpc>
                  <a:spcBef>
                    <a:spcPts val="0"/>
                  </a:spcBef>
                  <a:buNone/>
                </a:pP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1" smtClean="0">
                        <a:latin typeface="Cambria Math" charset="0"/>
                      </a:rPr>
                      <m:t>=</m:t>
                    </m:r>
                  </m:oMath>
                </a14:m>
                <a:r>
                  <a:rPr lang="en-US" dirty="0" smtClean="0"/>
                  <a:t> “neighborliness” </a:t>
                </a:r>
                <a:r>
                  <a:rPr lang="en-US" i="1" dirty="0" smtClean="0"/>
                  <a:t>of </a:t>
                </a:r>
                <a14:m>
                  <m:oMath xmlns:m="http://schemas.openxmlformats.org/officeDocument/2006/math">
                    <m:sSub>
                      <m:sSubPr>
                        <m:ctrlPr>
                          <a:rPr lang="en-US" b="1" i="1">
                            <a:latin typeface="Cambria Math" charset="0"/>
                          </a:rPr>
                        </m:ctrlPr>
                      </m:sSubPr>
                      <m:e>
                        <m:r>
                          <a:rPr lang="en-US" b="1" i="1">
                            <a:latin typeface="Cambria Math" charset="0"/>
                          </a:rPr>
                          <m:t>𝒙</m:t>
                        </m:r>
                      </m:e>
                      <m:sub>
                        <m:r>
                          <a:rPr lang="en-US" b="1" i="1">
                            <a:latin typeface="Cambria Math" charset="0"/>
                          </a:rPr>
                          <m:t>𝒋</m:t>
                        </m:r>
                      </m:sub>
                    </m:sSub>
                  </m:oMath>
                </a14:m>
                <a:r>
                  <a:rPr lang="en-US" dirty="0"/>
                  <a:t> </a:t>
                </a:r>
                <a:r>
                  <a:rPr lang="en-US" dirty="0" smtClean="0"/>
                  <a:t>g</a:t>
                </a:r>
                <a14:m>
                  <m:oMath xmlns:m="http://schemas.openxmlformats.org/officeDocument/2006/math">
                    <m:r>
                      <m:rPr>
                        <m:sty m:val="p"/>
                      </m:rPr>
                      <a:rPr lang="en-US" b="0" i="0" smtClean="0">
                        <a:latin typeface="Cambria Math" charset="0"/>
                      </a:rPr>
                      <m:t>iven</m:t>
                    </m:r>
                    <m:r>
                      <a:rPr lang="en-US" b="0" i="0" smtClean="0">
                        <a:latin typeface="Cambria Math" charset="0"/>
                      </a:rPr>
                      <m:t> </m:t>
                    </m:r>
                    <m:sSub>
                      <m:sSubPr>
                        <m:ctrlPr>
                          <a:rPr lang="en-US" b="1" i="1">
                            <a:latin typeface="Cambria Math" charset="0"/>
                          </a:rPr>
                        </m:ctrlPr>
                      </m:sSubPr>
                      <m:e>
                        <m:r>
                          <a:rPr lang="en-US" b="1" i="1">
                            <a:latin typeface="Cambria Math" charset="0"/>
                          </a:rPr>
                          <m:t>𝒙</m:t>
                        </m:r>
                      </m:e>
                      <m:sub>
                        <m:r>
                          <a:rPr lang="en-US" b="1" i="1">
                            <a:latin typeface="Cambria Math" charset="0"/>
                          </a:rPr>
                          <m:t>𝒊</m:t>
                        </m:r>
                      </m:sub>
                    </m:sSub>
                  </m:oMath>
                </a14:m>
                <a:r>
                  <a:rPr lang="en-US" dirty="0" smtClean="0"/>
                  <a:t> = </a:t>
                </a:r>
                <a14:m>
                  <m:oMath xmlns:m="http://schemas.openxmlformats.org/officeDocument/2006/math">
                    <m:f>
                      <m:fPr>
                        <m:ctrlPr>
                          <a:rPr lang="mr-IN" i="1" smtClean="0">
                            <a:latin typeface="Cambria Math" charset="0"/>
                          </a:rPr>
                        </m:ctrlPr>
                      </m:fPr>
                      <m:num>
                        <m:r>
                          <m:rPr>
                            <m:sty m:val="p"/>
                          </m:rPr>
                          <a:rPr lang="en-US" b="0" i="0" smtClean="0">
                            <a:latin typeface="Cambria Math" charset="0"/>
                          </a:rPr>
                          <m:t>exp</m:t>
                        </m:r>
                        <m:d>
                          <m:dPr>
                            <m:ctrlPr>
                              <a:rPr lang="mr-IN" b="0" i="1" smtClean="0">
                                <a:latin typeface="Cambria Math" charset="0"/>
                              </a:rPr>
                            </m:ctrlPr>
                          </m:dPr>
                          <m:e>
                            <m:f>
                              <m:fPr>
                                <m:type m:val="lin"/>
                                <m:ctrlPr>
                                  <a:rPr lang="en-US" i="1">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smtClean="0">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b="0" i="1" smtClean="0">
                                                        <a:latin typeface="Cambria Math" charset="0"/>
                                                      </a:rPr>
                                                      <m:t>𝑗</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i="1">
                                            <a:latin typeface="Cambria Math" charset="0"/>
                                          </a:rPr>
                                          <m:t>2</m:t>
                                        </m:r>
                                      </m:sup>
                                    </m:sSubSup>
                                  </m:e>
                                </m:d>
                              </m:den>
                            </m:f>
                          </m:e>
                        </m:d>
                      </m:num>
                      <m:den>
                        <m:nary>
                          <m:naryPr>
                            <m:chr m:val="∑"/>
                            <m:supHide m:val="on"/>
                            <m:ctrlPr>
                              <a:rPr lang="is-IS" i="1" smtClean="0">
                                <a:latin typeface="Cambria Math" charset="0"/>
                              </a:rPr>
                            </m:ctrlPr>
                          </m:naryPr>
                          <m:sub>
                            <m:r>
                              <m:rPr>
                                <m:brk m:alnAt="23"/>
                              </m:rPr>
                              <a:rPr lang="en-US" b="0" i="1" smtClean="0">
                                <a:latin typeface="Cambria Math" charset="0"/>
                              </a:rPr>
                              <m:t>𝑘</m:t>
                            </m:r>
                            <m:r>
                              <a:rPr lang="en-US" b="0" i="1" smtClean="0">
                                <a:latin typeface="Cambria Math" charset="0"/>
                              </a:rPr>
                              <m:t>≠</m:t>
                            </m:r>
                            <m:r>
                              <a:rPr lang="en-US" b="0" i="1" smtClean="0">
                                <a:latin typeface="Cambria Math" charset="0"/>
                              </a:rPr>
                              <m:t>𝑖</m:t>
                            </m:r>
                          </m:sub>
                          <m:sup/>
                          <m:e>
                            <m:r>
                              <m:rPr>
                                <m:sty m:val="p"/>
                              </m:rPr>
                              <a:rPr lang="en-US">
                                <a:latin typeface="Cambria Math" charset="0"/>
                              </a:rPr>
                              <m:t>exp</m:t>
                            </m:r>
                            <m:r>
                              <a:rPr lang="en-US" i="1">
                                <a:latin typeface="Cambria Math" charset="0"/>
                              </a:rPr>
                              <m:t>⁡</m:t>
                            </m:r>
                            <m:d>
                              <m:dPr>
                                <m:ctrlPr>
                                  <a:rPr lang="mr-IN" i="1">
                                    <a:latin typeface="Cambria Math" charset="0"/>
                                  </a:rPr>
                                </m:ctrlPr>
                              </m:dPr>
                              <m:e>
                                <m:f>
                                  <m:fPr>
                                    <m:type m:val="lin"/>
                                    <m:ctrlPr>
                                      <a:rPr lang="en-US" i="1" smtClean="0">
                                        <a:latin typeface="Cambria Math" charset="0"/>
                                      </a:rPr>
                                    </m:ctrlPr>
                                  </m:fPr>
                                  <m:num>
                                    <m:d>
                                      <m:dPr>
                                        <m:ctrlPr>
                                          <a:rPr lang="en-US" i="1">
                                            <a:latin typeface="Cambria Math" charset="0"/>
                                          </a:rPr>
                                        </m:ctrlPr>
                                      </m:dPr>
                                      <m:e>
                                        <m:r>
                                          <a:rPr lang="en-US" i="1">
                                            <a:latin typeface="Cambria Math" charset="0"/>
                                          </a:rPr>
                                          <m:t>−</m:t>
                                        </m:r>
                                        <m:sSup>
                                          <m:sSupPr>
                                            <m:ctrlPr>
                                              <a:rPr lang="en-US" i="1">
                                                <a:latin typeface="Cambria Math" charset="0"/>
                                              </a:rPr>
                                            </m:ctrlPr>
                                          </m:sSupPr>
                                          <m:e>
                                            <m:d>
                                              <m:dPr>
                                                <m:begChr m:val="|"/>
                                                <m:endChr m:val="|"/>
                                                <m:ctrlPr>
                                                  <a:rPr lang="en-US" i="1">
                                                    <a:latin typeface="Cambria Math" charset="0"/>
                                                  </a:rPr>
                                                </m:ctrlPr>
                                              </m:dPr>
                                              <m:e>
                                                <m:d>
                                                  <m:dPr>
                                                    <m:begChr m:val="|"/>
                                                    <m:endChr m:val="|"/>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m:t>
                                                    </m:r>
                                                    <m:sSub>
                                                      <m:sSubPr>
                                                        <m:ctrlPr>
                                                          <a:rPr lang="en-US" i="1">
                                                            <a:latin typeface="Cambria Math" charset="0"/>
                                                          </a:rPr>
                                                        </m:ctrlPr>
                                                      </m:sSubPr>
                                                      <m:e>
                                                        <m:r>
                                                          <a:rPr lang="en-US" i="1">
                                                            <a:latin typeface="Cambria Math" charset="0"/>
                                                          </a:rPr>
                                                          <m:t>𝑥</m:t>
                                                        </m:r>
                                                      </m:e>
                                                      <m:sub>
                                                        <m:r>
                                                          <a:rPr lang="en-US" i="1">
                                                            <a:latin typeface="Cambria Math" charset="0"/>
                                                          </a:rPr>
                                                          <m:t>𝑘</m:t>
                                                        </m:r>
                                                      </m:sub>
                                                    </m:sSub>
                                                  </m:e>
                                                </m:d>
                                              </m:e>
                                            </m:d>
                                          </m:e>
                                          <m:sup>
                                            <m:r>
                                              <a:rPr lang="en-US" i="1">
                                                <a:latin typeface="Cambria Math" charset="0"/>
                                              </a:rPr>
                                              <m:t>2</m:t>
                                            </m:r>
                                          </m:sup>
                                        </m:sSup>
                                      </m:e>
                                    </m:d>
                                  </m:num>
                                  <m:den>
                                    <m:d>
                                      <m:dPr>
                                        <m:ctrlPr>
                                          <a:rPr lang="en-US" i="1">
                                            <a:latin typeface="Cambria Math" charset="0"/>
                                          </a:rPr>
                                        </m:ctrlPr>
                                      </m:dPr>
                                      <m:e>
                                        <m:r>
                                          <a:rPr lang="en-US" i="1">
                                            <a:latin typeface="Cambria Math" charset="0"/>
                                          </a:rPr>
                                          <m:t>2</m:t>
                                        </m:r>
                                        <m:sSubSup>
                                          <m:sSubSupPr>
                                            <m:ctrlPr>
                                              <a:rPr lang="en-US" i="1">
                                                <a:latin typeface="Cambria Math" charset="0"/>
                                              </a:rPr>
                                            </m:ctrlPr>
                                          </m:sSubSupPr>
                                          <m:e>
                                            <m:r>
                                              <a:rPr lang="en-US" i="1">
                                                <a:latin typeface="Cambria Math" charset="0"/>
                                              </a:rPr>
                                              <m:t>𝜎</m:t>
                                            </m:r>
                                          </m:e>
                                          <m:sub>
                                            <m:r>
                                              <a:rPr lang="en-US" i="1">
                                                <a:latin typeface="Cambria Math" charset="0"/>
                                              </a:rPr>
                                              <m:t>𝑖</m:t>
                                            </m:r>
                                          </m:sub>
                                          <m:sup>
                                            <m:r>
                                              <a:rPr lang="en-US" b="0" i="1" smtClean="0">
                                                <a:latin typeface="Cambria Math" charset="0"/>
                                              </a:rPr>
                                              <m:t>2</m:t>
                                            </m:r>
                                          </m:sup>
                                        </m:sSubSup>
                                      </m:e>
                                    </m:d>
                                  </m:den>
                                </m:f>
                              </m:e>
                            </m:d>
                          </m:e>
                        </m:nary>
                      </m:den>
                    </m:f>
                  </m:oMath>
                </a14:m>
                <a:endParaRPr lang="en-US" b="1"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Fix </a:t>
                </a:r>
                <a14:m>
                  <m:oMath xmlns:m="http://schemas.openxmlformats.org/officeDocument/2006/math">
                    <m:sSub>
                      <m:sSubPr>
                        <m:ctrlPr>
                          <a:rPr lang="en-US" b="0" i="1" smtClean="0">
                            <a:latin typeface="Cambria Math" charset="0"/>
                          </a:rPr>
                        </m:ctrlPr>
                      </m:sSubPr>
                      <m:e>
                        <m:r>
                          <a:rPr lang="en-US" b="0" i="1" smtClean="0">
                            <a:latin typeface="Cambria Math" charset="0"/>
                          </a:rPr>
                          <m:t>𝑃𝑒𝑟𝑝</m:t>
                        </m:r>
                        <m:r>
                          <a:rPr lang="en-US" b="0" i="1" smtClean="0">
                            <a:latin typeface="Cambria Math" charset="0"/>
                          </a:rPr>
                          <m:t>(</m:t>
                        </m:r>
                        <m:r>
                          <a:rPr lang="en-US" b="0" i="1" smtClean="0">
                            <a:latin typeface="Cambria Math" charset="0"/>
                          </a:rPr>
                          <m:t>𝑃</m:t>
                        </m:r>
                      </m:e>
                      <m:sub>
                        <m:r>
                          <a:rPr lang="en-US" b="0" i="1" smtClean="0">
                            <a:latin typeface="Cambria Math" charset="0"/>
                          </a:rPr>
                          <m:t>𝑖</m:t>
                        </m:r>
                      </m:sub>
                    </m:sSub>
                    <m:r>
                      <a:rPr lang="en-US" b="0" i="1" smtClean="0">
                        <a:latin typeface="Cambria Math" charset="0"/>
                      </a:rPr>
                      <m:t>)</m:t>
                    </m:r>
                    <m:r>
                      <a:rPr lang="en-US" b="0" i="0" smtClean="0">
                        <a:latin typeface="Cambria Math" charset="0"/>
                      </a:rPr>
                      <m:t>. </m:t>
                    </m:r>
                  </m:oMath>
                </a14:m>
                <a:r>
                  <a:rPr lang="en-US" dirty="0" smtClean="0"/>
                  <a:t>Choose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r>
                  <a:rPr lang="en-US" dirty="0" smtClean="0"/>
                  <a:t> such that: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b="0" dirty="0"/>
                  <a:t>	</a:t>
                </a:r>
                <a:endParaRPr lang="en-US" b="0"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smtClean="0"/>
                  <a:t>	</a:t>
                </a:r>
                <a14:m>
                  <m:oMath xmlns:m="http://schemas.openxmlformats.org/officeDocument/2006/math">
                    <m:r>
                      <a:rPr lang="en-US" b="0" i="1" smtClean="0">
                        <a:latin typeface="Cambria Math" charset="0"/>
                      </a:rPr>
                      <m:t>𝑃𝑒𝑟𝑝</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2</m:t>
                        </m:r>
                      </m:e>
                      <m:sup>
                        <m:r>
                          <a:rPr lang="en-US" i="1">
                            <a:latin typeface="Cambria Math" charset="0"/>
                          </a:rPr>
                          <m:t>𝐻</m:t>
                        </m:r>
                        <m:d>
                          <m:dPr>
                            <m:ctrlPr>
                              <a:rPr lang="en-US" i="1">
                                <a:latin typeface="Cambria Math" charset="0"/>
                              </a:rPr>
                            </m:ctrlPr>
                          </m:dPr>
                          <m:e>
                            <m:sSub>
                              <m:sSubPr>
                                <m:ctrlPr>
                                  <a:rPr lang="en-US" i="1">
                                    <a:latin typeface="Cambria Math" charset="0"/>
                                  </a:rPr>
                                </m:ctrlPr>
                              </m:sSubPr>
                              <m:e>
                                <m:r>
                                  <a:rPr lang="en-US" i="1">
                                    <a:latin typeface="Cambria Math" charset="0"/>
                                  </a:rPr>
                                  <m:t>𝑃</m:t>
                                </m:r>
                              </m:e>
                              <m:sub>
                                <m:r>
                                  <a:rPr lang="en-US" i="1">
                                    <a:latin typeface="Cambria Math" charset="0"/>
                                  </a:rPr>
                                  <m:t>𝑖</m:t>
                                </m:r>
                              </m:sub>
                            </m:sSub>
                          </m:e>
                        </m:d>
                      </m:sup>
                    </m:sSup>
                  </m:oMath>
                </a14:m>
                <a:r>
                  <a:rPr lang="en-US" dirty="0" smtClean="0"/>
                  <a:t>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rPr>
                          <m:t>𝑗</m:t>
                        </m:r>
                      </m:sub>
                      <m:sup/>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func>
                          <m:funcPr>
                            <m:ctrlPr>
                              <a:rPr lang="en-US" b="0" i="1" smtClean="0">
                                <a:latin typeface="Cambria Math" charset="0"/>
                              </a:rPr>
                            </m:ctrlPr>
                          </m:funcPr>
                          <m:fName>
                            <m:sSub>
                              <m:sSubPr>
                                <m:ctrlPr>
                                  <a:rPr lang="en-US" b="0" i="1" smtClean="0">
                                    <a:latin typeface="Cambria Math" charset="0"/>
                                  </a:rPr>
                                </m:ctrlPr>
                              </m:sSubPr>
                              <m:e>
                                <m:r>
                                  <m:rPr>
                                    <m:sty m:val="p"/>
                                  </m:rPr>
                                  <a:rPr lang="en-US" b="0" i="0" smtClean="0">
                                    <a:latin typeface="Cambria Math" charset="0"/>
                                  </a:rPr>
                                  <m:t>log</m:t>
                                </m:r>
                              </m:e>
                              <m:sub>
                                <m:r>
                                  <a:rPr lang="en-US" b="0" i="1" smtClean="0">
                                    <a:latin typeface="Cambria Math" charset="0"/>
                                  </a:rPr>
                                  <m:t>2</m:t>
                                </m:r>
                              </m:sub>
                            </m:sSub>
                          </m:fName>
                          <m:e>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e>
                        </m:func>
                      </m:e>
                    </m:nary>
                  </m:oMath>
                </a14:m>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endParaRPr lang="en-US" b="0" i="1" dirty="0" smtClean="0">
                  <a:latin typeface="Cambria Math"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b="0" dirty="0" smtClean="0"/>
                  <a:t>Note that the entropy, </a:t>
                </a:r>
                <a14:m>
                  <m:oMath xmlns:m="http://schemas.openxmlformats.org/officeDocument/2006/math">
                    <m:r>
                      <a:rPr lang="en-US" b="0" i="1" smtClean="0">
                        <a:latin typeface="Cambria Math" charset="0"/>
                      </a:rPr>
                      <m:t>𝐻</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𝑃</m:t>
                            </m:r>
                          </m:e>
                          <m:sub>
                            <m:r>
                              <a:rPr lang="en-US" b="0" i="1" smtClean="0">
                                <a:latin typeface="Cambria Math" charset="0"/>
                              </a:rPr>
                              <m:t>𝑖</m:t>
                            </m:r>
                          </m:sub>
                        </m:sSub>
                      </m:e>
                    </m:d>
                  </m:oMath>
                </a14:m>
                <a:r>
                  <a:rPr lang="en-US" dirty="0" smtClean="0"/>
                  <a:t> is proportional to </a:t>
                </a:r>
                <a14:m>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𝑖</m:t>
                        </m:r>
                      </m:sub>
                    </m:sSub>
                  </m:oMath>
                </a14:m>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Define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𝑖𝑗</m:t>
                        </m:r>
                      </m:sub>
                    </m:sSub>
                    <m:r>
                      <a:rPr lang="en-US" b="0" i="1" smtClean="0">
                        <a:latin typeface="Cambria Math" charset="0"/>
                      </a:rPr>
                      <m:t>= </m:t>
                    </m:r>
                    <m:f>
                      <m:fPr>
                        <m:ctrlPr>
                          <a:rPr lang="mr-IN" b="0" i="1" smtClean="0">
                            <a:latin typeface="Cambria Math" charset="0"/>
                          </a:rPr>
                        </m:ctrlPr>
                      </m:fPr>
                      <m:num>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𝑖</m:t>
                            </m:r>
                            <m:r>
                              <a:rPr lang="en-US" b="0" i="1" smtClean="0">
                                <a:latin typeface="Cambria Math" charset="0"/>
                              </a:rPr>
                              <m:t>|</m:t>
                            </m:r>
                            <m:r>
                              <a:rPr lang="en-US" b="0" i="1" smtClean="0">
                                <a:latin typeface="Cambria Math" charset="0"/>
                              </a:rPr>
                              <m:t>𝑗</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num>
                      <m:den>
                        <m:r>
                          <a:rPr lang="en-US" b="0" i="1" smtClean="0">
                            <a:latin typeface="Cambria Math" charset="0"/>
                          </a:rPr>
                          <m:t>2</m:t>
                        </m:r>
                      </m:den>
                    </m:f>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4"/>
                <a:stretch>
                  <a:fillRect l="-754" t="-1261"/>
                </a:stretch>
              </a:blipFill>
            </p:spPr>
            <p:txBody>
              <a:bodyPr/>
              <a:lstStyle/>
              <a:p>
                <a:r>
                  <a:rPr lang="en-US">
                    <a:noFill/>
                  </a:rPr>
                  <a:t> </a:t>
                </a:r>
              </a:p>
            </p:txBody>
          </p:sp>
        </mc:Fallback>
      </mc:AlternateContent>
    </p:spTree>
    <p:extLst>
      <p:ext uri="{BB962C8B-B14F-4D97-AF65-F5344CB8AC3E}">
        <p14:creationId xmlns:p14="http://schemas.microsoft.com/office/powerpoint/2010/main" val="120136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Similarity in </a:t>
                </a:r>
                <a14:m>
                  <m:oMath xmlns:m="http://schemas.openxmlformats.org/officeDocument/2006/math">
                    <m:sSup>
                      <m:sSupPr>
                        <m:ctrlPr>
                          <a:rPr lang="en-US" b="0" i="1" smtClean="0">
                            <a:latin typeface="Cambria Math" charset="0"/>
                          </a:rPr>
                        </m:ctrlPr>
                      </m:sSupPr>
                      <m:e>
                        <m:r>
                          <a:rPr lang="en-US" b="0" i="1" smtClean="0">
                            <a:latin typeface="Cambria Math" charset="0"/>
                          </a:rPr>
                          <m:t>ℝ</m:t>
                        </m:r>
                      </m:e>
                      <m:sup>
                        <m:r>
                          <a:rPr lang="en-US" b="0" i="1" smtClean="0">
                            <a:latin typeface="Cambria Math" charset="0"/>
                          </a:rPr>
                          <m:t>𝑑</m:t>
                        </m:r>
                      </m:sup>
                    </m:sSup>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7"/>
              <p:cNvSpPr>
                <a:spLocks noGrp="1"/>
              </p:cNvSpPr>
              <p:nvPr>
                <p:ph sz="half" idx="1"/>
              </p:nvPr>
            </p:nvSpPr>
            <p:spPr/>
            <p:txBody>
              <a:bodyPr/>
              <a:lstStyle/>
              <a:p>
                <a:pPr marL="0" lvl="0" indent="0">
                  <a:lnSpc>
                    <a:spcPct val="100000"/>
                  </a:lnSpc>
                  <a:spcBef>
                    <a:spcPts val="0"/>
                  </a:spcBef>
                  <a:buNone/>
                </a:pPr>
                <a14:m>
                  <m:oMath xmlns:m="http://schemas.openxmlformats.org/officeDocument/2006/math">
                    <m:sSub>
                      <m:sSubPr>
                        <m:ctrlPr>
                          <a:rPr lang="en-US" i="1" smtClean="0">
                            <a:latin typeface="Cambria Math" charset="0"/>
                          </a:rPr>
                        </m:ctrlPr>
                      </m:sSubPr>
                      <m:e>
                        <m:r>
                          <a:rPr lang="en-US" b="0" i="1" smtClean="0">
                            <a:latin typeface="Cambria Math" charset="0"/>
                          </a:rPr>
                          <m:t>𝑞</m:t>
                        </m:r>
                      </m:e>
                      <m:sub>
                        <m:r>
                          <a:rPr lang="en-US" i="1" smtClean="0">
                            <a:latin typeface="Cambria Math" charset="0"/>
                          </a:rPr>
                          <m:t>𝑖</m:t>
                        </m:r>
                        <m:r>
                          <a:rPr lang="en-US" b="0" i="1" smtClean="0">
                            <a:latin typeface="Cambria Math" charset="0"/>
                          </a:rPr>
                          <m:t>𝑗</m:t>
                        </m:r>
                      </m:sub>
                    </m:sSub>
                    <m:r>
                      <a:rPr lang="en-US" i="1">
                        <a:latin typeface="Cambria Math" charset="0"/>
                      </a:rPr>
                      <m:t>=</m:t>
                    </m:r>
                  </m:oMath>
                </a14:m>
                <a:r>
                  <a:rPr lang="en-US" dirty="0"/>
                  <a:t> “neighborliness” </a:t>
                </a:r>
                <a:r>
                  <a:rPr lang="en-US" i="1" dirty="0" smtClean="0"/>
                  <a:t>between </a:t>
                </a:r>
                <a14:m>
                  <m:oMath xmlns:m="http://schemas.openxmlformats.org/officeDocument/2006/math">
                    <m:sSub>
                      <m:sSubPr>
                        <m:ctrlPr>
                          <a:rPr lang="en-US" b="1" i="1">
                            <a:latin typeface="Cambria Math" charset="0"/>
                          </a:rPr>
                        </m:ctrlPr>
                      </m:sSubPr>
                      <m:e>
                        <m:r>
                          <a:rPr lang="en-US" b="1" i="1" smtClean="0">
                            <a:latin typeface="Cambria Math" charset="0"/>
                          </a:rPr>
                          <m:t>𝒚</m:t>
                        </m:r>
                      </m:e>
                      <m:sub>
                        <m:r>
                          <a:rPr lang="en-US" b="1" i="1">
                            <a:latin typeface="Cambria Math" charset="0"/>
                          </a:rPr>
                          <m:t>𝒋</m:t>
                        </m:r>
                      </m:sub>
                    </m:sSub>
                  </m:oMath>
                </a14:m>
                <a:r>
                  <a:rPr lang="en-US" dirty="0"/>
                  <a:t> </a:t>
                </a:r>
                <a:r>
                  <a:rPr lang="en-US" dirty="0" smtClean="0"/>
                  <a:t>a</a:t>
                </a:r>
                <a14:m>
                  <m:oMath xmlns:m="http://schemas.openxmlformats.org/officeDocument/2006/math">
                    <m:r>
                      <m:rPr>
                        <m:sty m:val="p"/>
                      </m:rPr>
                      <a:rPr lang="en-US" b="0" i="0" smtClean="0">
                        <a:latin typeface="Cambria Math" charset="0"/>
                      </a:rPr>
                      <m:t>nd</m:t>
                    </m:r>
                    <m:r>
                      <a:rPr lang="en-US" b="0" i="0" smtClean="0">
                        <a:latin typeface="Cambria Math" charset="0"/>
                      </a:rPr>
                      <m:t> </m:t>
                    </m:r>
                    <m:sSub>
                      <m:sSubPr>
                        <m:ctrlPr>
                          <a:rPr lang="en-US" b="1" i="1">
                            <a:latin typeface="Cambria Math" charset="0"/>
                          </a:rPr>
                        </m:ctrlPr>
                      </m:sSubPr>
                      <m:e>
                        <m:r>
                          <a:rPr lang="en-US" b="1" i="1" smtClean="0">
                            <a:latin typeface="Cambria Math" charset="0"/>
                          </a:rPr>
                          <m:t>𝒚</m:t>
                        </m:r>
                      </m:e>
                      <m:sub>
                        <m:r>
                          <a:rPr lang="en-US" b="1" i="1">
                            <a:latin typeface="Cambria Math" charset="0"/>
                          </a:rPr>
                          <m:t>𝒊</m:t>
                        </m:r>
                      </m:sub>
                    </m:sSub>
                    <m:r>
                      <a:rPr lang="en-US" b="1" i="1" smtClean="0">
                        <a:latin typeface="Cambria Math" charset="0"/>
                      </a:rPr>
                      <m:t>= </m:t>
                    </m:r>
                    <m:f>
                      <m:fPr>
                        <m:ctrlPr>
                          <a:rPr lang="mr-IN" b="1" i="1" smtClean="0">
                            <a:latin typeface="Cambria Math" charset="0"/>
                          </a:rPr>
                        </m:ctrlPr>
                      </m:fPr>
                      <m:num>
                        <m:sSup>
                          <m:sSupPr>
                            <m:ctrlPr>
                              <a:rPr lang="en-US" b="1" i="1" smtClean="0">
                                <a:latin typeface="Cambria Math" charset="0"/>
                              </a:rPr>
                            </m:ctrlPr>
                          </m:sSupPr>
                          <m:e>
                            <m:d>
                              <m:dPr>
                                <m:ctrlPr>
                                  <a:rPr lang="en-US" b="1" i="1" smtClean="0">
                                    <a:latin typeface="Cambria Math" charset="0"/>
                                  </a:rPr>
                                </m:ctrlPr>
                              </m:dPr>
                              <m:e>
                                <m:r>
                                  <a:rPr lang="en-US" b="1" i="1" smtClean="0">
                                    <a:latin typeface="Cambria Math" charset="0"/>
                                  </a:rPr>
                                  <m:t>𝟏</m:t>
                                </m:r>
                                <m:r>
                                  <a:rPr lang="en-US" b="1" i="1" smtClean="0">
                                    <a:latin typeface="Cambria Math" charset="0"/>
                                  </a:rPr>
                                  <m:t>+</m:t>
                                </m:r>
                                <m:sSup>
                                  <m:sSupPr>
                                    <m:ctrlPr>
                                      <a:rPr lang="en-US" b="1" i="1" smtClean="0">
                                        <a:latin typeface="Cambria Math" charset="0"/>
                                      </a:rPr>
                                    </m:ctrlPr>
                                  </m:sSupPr>
                                  <m:e>
                                    <m:d>
                                      <m:dPr>
                                        <m:begChr m:val="|"/>
                                        <m:endChr m:val="|"/>
                                        <m:ctrlPr>
                                          <a:rPr lang="en-US" b="1" i="1" smtClean="0">
                                            <a:latin typeface="Cambria Math" charset="0"/>
                                          </a:rPr>
                                        </m:ctrlPr>
                                      </m:dPr>
                                      <m:e>
                                        <m:d>
                                          <m:dPr>
                                            <m:begChr m:val="|"/>
                                            <m:endChr m:val="|"/>
                                            <m:ctrlPr>
                                              <a:rPr lang="en-US" b="1" i="1" smtClean="0">
                                                <a:latin typeface="Cambria Math" charset="0"/>
                                              </a:rPr>
                                            </m:ctrlPr>
                                          </m:dPr>
                                          <m:e>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𝒊</m:t>
                                                </m:r>
                                              </m:sub>
                                            </m:sSub>
                                            <m:r>
                                              <a:rPr lang="en-US" b="1" i="1" smtClean="0">
                                                <a:latin typeface="Cambria Math" charset="0"/>
                                              </a:rPr>
                                              <m:t>−</m:t>
                                            </m:r>
                                            <m:sSub>
                                              <m:sSubPr>
                                                <m:ctrlPr>
                                                  <a:rPr lang="en-US" b="1" i="1" smtClean="0">
                                                    <a:latin typeface="Cambria Math" charset="0"/>
                                                  </a:rPr>
                                                </m:ctrlPr>
                                              </m:sSubPr>
                                              <m:e>
                                                <m:r>
                                                  <a:rPr lang="en-US" b="1" i="1" smtClean="0">
                                                    <a:latin typeface="Cambria Math" charset="0"/>
                                                  </a:rPr>
                                                  <m:t>𝒚</m:t>
                                                </m:r>
                                              </m:e>
                                              <m:sub>
                                                <m:r>
                                                  <a:rPr lang="en-US" b="1" i="1" smtClean="0">
                                                    <a:latin typeface="Cambria Math" charset="0"/>
                                                  </a:rPr>
                                                  <m:t>𝒋</m:t>
                                                </m:r>
                                              </m:sub>
                                            </m:sSub>
                                          </m:e>
                                        </m:d>
                                      </m:e>
                                    </m:d>
                                  </m:e>
                                  <m:sup>
                                    <m:r>
                                      <a:rPr lang="en-US" b="1" i="1" smtClean="0">
                                        <a:latin typeface="Cambria Math" charset="0"/>
                                      </a:rPr>
                                      <m:t>𝟐</m:t>
                                    </m:r>
                                  </m:sup>
                                </m:sSup>
                              </m:e>
                            </m:d>
                          </m:e>
                          <m:sup>
                            <m:r>
                              <a:rPr lang="en-US" b="1" i="1" smtClean="0">
                                <a:latin typeface="Cambria Math" charset="0"/>
                              </a:rPr>
                              <m:t>−</m:t>
                            </m:r>
                            <m:r>
                              <a:rPr lang="en-US" b="1" i="1" smtClean="0">
                                <a:latin typeface="Cambria Math" charset="0"/>
                              </a:rPr>
                              <m:t>𝟏</m:t>
                            </m:r>
                          </m:sup>
                        </m:sSup>
                      </m:num>
                      <m:den>
                        <m:nary>
                          <m:naryPr>
                            <m:chr m:val="∑"/>
                            <m:limLoc m:val="subSup"/>
                            <m:supHide m:val="on"/>
                            <m:ctrlPr>
                              <a:rPr lang="mr-IN" b="1" i="1" smtClean="0">
                                <a:latin typeface="Cambria Math" charset="0"/>
                              </a:rPr>
                            </m:ctrlPr>
                          </m:naryPr>
                          <m:sub>
                            <m:r>
                              <m:rPr>
                                <m:brk m:alnAt="9"/>
                              </m:rPr>
                              <a:rPr lang="en-US" b="1" i="1" smtClean="0">
                                <a:latin typeface="Cambria Math" charset="0"/>
                              </a:rPr>
                              <m:t>𝒌</m:t>
                            </m:r>
                            <m:r>
                              <a:rPr lang="en-US" b="1" i="1" smtClean="0">
                                <a:latin typeface="Cambria Math" charset="0"/>
                              </a:rPr>
                              <m:t>≠</m:t>
                            </m:r>
                            <m:r>
                              <a:rPr lang="en-US" b="1" i="1" smtClean="0">
                                <a:latin typeface="Cambria Math" charset="0"/>
                              </a:rPr>
                              <m:t>𝒍</m:t>
                            </m:r>
                          </m:sub>
                          <m:sup/>
                          <m:e>
                            <m:sSup>
                              <m:sSupPr>
                                <m:ctrlPr>
                                  <a:rPr lang="en-US" b="1" i="1">
                                    <a:latin typeface="Cambria Math" charset="0"/>
                                  </a:rPr>
                                </m:ctrlPr>
                              </m:sSupPr>
                              <m:e>
                                <m:d>
                                  <m:dPr>
                                    <m:ctrlPr>
                                      <a:rPr lang="en-US" b="1" i="1">
                                        <a:latin typeface="Cambria Math" charset="0"/>
                                      </a:rPr>
                                    </m:ctrlPr>
                                  </m:dPr>
                                  <m:e>
                                    <m:r>
                                      <a:rPr lang="en-US" b="1" i="1">
                                        <a:latin typeface="Cambria Math" charset="0"/>
                                      </a:rPr>
                                      <m:t>𝟏</m:t>
                                    </m:r>
                                    <m:r>
                                      <a:rPr lang="en-US" b="1" i="1">
                                        <a:latin typeface="Cambria Math" charset="0"/>
                                      </a:rPr>
                                      <m:t>+</m:t>
                                    </m:r>
                                    <m:sSup>
                                      <m:sSupPr>
                                        <m:ctrlPr>
                                          <a:rPr lang="en-US" b="1" i="1">
                                            <a:latin typeface="Cambria Math" charset="0"/>
                                          </a:rPr>
                                        </m:ctrlPr>
                                      </m:sSupPr>
                                      <m:e>
                                        <m:d>
                                          <m:dPr>
                                            <m:begChr m:val="|"/>
                                            <m:endChr m:val="|"/>
                                            <m:ctrlPr>
                                              <a:rPr lang="en-US" b="1" i="1">
                                                <a:latin typeface="Cambria Math" charset="0"/>
                                              </a:rPr>
                                            </m:ctrlPr>
                                          </m:dPr>
                                          <m:e>
                                            <m:d>
                                              <m:dPr>
                                                <m:begChr m:val="|"/>
                                                <m:endChr m:val="|"/>
                                                <m:ctrlPr>
                                                  <a:rPr lang="en-US" b="1" i="1">
                                                    <a:latin typeface="Cambria Math" charset="0"/>
                                                  </a:rPr>
                                                </m:ctrlPr>
                                              </m:dPr>
                                              <m:e>
                                                <m:sSub>
                                                  <m:sSubPr>
                                                    <m:ctrlPr>
                                                      <a:rPr lang="en-US" b="1" i="1">
                                                        <a:latin typeface="Cambria Math" charset="0"/>
                                                      </a:rPr>
                                                    </m:ctrlPr>
                                                  </m:sSubPr>
                                                  <m:e>
                                                    <m:r>
                                                      <a:rPr lang="en-US" b="1" i="1">
                                                        <a:latin typeface="Cambria Math" charset="0"/>
                                                      </a:rPr>
                                                      <m:t>𝒚</m:t>
                                                    </m:r>
                                                  </m:e>
                                                  <m:sub>
                                                    <m:r>
                                                      <a:rPr lang="en-US" b="1" i="1" smtClean="0">
                                                        <a:latin typeface="Cambria Math" charset="0"/>
                                                      </a:rPr>
                                                      <m:t>𝒌</m:t>
                                                    </m:r>
                                                  </m:sub>
                                                </m:sSub>
                                                <m:r>
                                                  <a:rPr lang="en-US" b="1" i="1">
                                                    <a:latin typeface="Cambria Math" charset="0"/>
                                                  </a:rPr>
                                                  <m:t>−</m:t>
                                                </m:r>
                                                <m:sSub>
                                                  <m:sSubPr>
                                                    <m:ctrlPr>
                                                      <a:rPr lang="en-US" b="1" i="1">
                                                        <a:latin typeface="Cambria Math" charset="0"/>
                                                      </a:rPr>
                                                    </m:ctrlPr>
                                                  </m:sSubPr>
                                                  <m:e>
                                                    <m:r>
                                                      <a:rPr lang="en-US" b="1" i="1">
                                                        <a:latin typeface="Cambria Math" charset="0"/>
                                                      </a:rPr>
                                                      <m:t>𝒚</m:t>
                                                    </m:r>
                                                  </m:e>
                                                  <m:sub>
                                                    <m:r>
                                                      <a:rPr lang="en-US" b="1" i="1" smtClean="0">
                                                        <a:latin typeface="Cambria Math" charset="0"/>
                                                      </a:rPr>
                                                      <m:t>𝒍</m:t>
                                                    </m:r>
                                                  </m:sub>
                                                </m:sSub>
                                              </m:e>
                                            </m:d>
                                          </m:e>
                                        </m:d>
                                      </m:e>
                                      <m:sup>
                                        <m:r>
                                          <a:rPr lang="en-US" b="1" i="1">
                                            <a:latin typeface="Cambria Math" charset="0"/>
                                          </a:rPr>
                                          <m:t>𝟐</m:t>
                                        </m:r>
                                      </m:sup>
                                    </m:sSup>
                                  </m:e>
                                </m:d>
                              </m:e>
                              <m:sup>
                                <m:r>
                                  <a:rPr lang="en-US" b="1" i="1">
                                    <a:latin typeface="Cambria Math" charset="0"/>
                                  </a:rPr>
                                  <m:t>−</m:t>
                                </m:r>
                                <m:r>
                                  <a:rPr lang="en-US" b="1" i="1">
                                    <a:latin typeface="Cambria Math" charset="0"/>
                                  </a:rPr>
                                  <m:t>𝟏</m:t>
                                </m:r>
                              </m:sup>
                            </m:sSup>
                          </m:e>
                        </m:nary>
                      </m:den>
                    </m:f>
                  </m:oMath>
                </a14:m>
                <a:endParaRPr lang="en-US" dirty="0" smtClean="0"/>
              </a:p>
              <a:p>
                <a:pPr marL="0" lvl="0" indent="0">
                  <a:lnSpc>
                    <a:spcPct val="100000"/>
                  </a:lnSpc>
                  <a:spcBef>
                    <a:spcPts val="0"/>
                  </a:spcBef>
                  <a:buNone/>
                </a:pPr>
                <a:endParaRPr lang="en-US" dirty="0" smtClean="0"/>
              </a:p>
              <a:p>
                <a:pPr marL="0" lvl="0" indent="0">
                  <a:lnSpc>
                    <a:spcPct val="100000"/>
                  </a:lnSpc>
                  <a:spcBef>
                    <a:spcPts val="0"/>
                  </a:spcBef>
                  <a:buNone/>
                </a:pPr>
                <a:r>
                  <a:rPr lang="en-US" dirty="0" smtClean="0"/>
                  <a:t>Note: different from </a:t>
                </a:r>
                <a14:m>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𝑗</m:t>
                        </m:r>
                        <m:r>
                          <a:rPr lang="en-US" b="0" i="1" smtClean="0">
                            <a:latin typeface="Cambria Math" charset="0"/>
                          </a:rPr>
                          <m:t>|</m:t>
                        </m:r>
                        <m:r>
                          <a:rPr lang="en-US" b="0" i="1" smtClean="0">
                            <a:latin typeface="Cambria Math" charset="0"/>
                          </a:rPr>
                          <m:t>𝑖</m:t>
                        </m:r>
                      </m:sub>
                    </m:sSub>
                    <m:r>
                      <a:rPr lang="en-US" b="0" i="0" smtClean="0">
                        <a:latin typeface="Cambria Math" charset="0"/>
                      </a:rPr>
                      <m:t>!</m:t>
                    </m:r>
                  </m:oMath>
                </a14:m>
                <a:r>
                  <a:rPr lang="en-US" dirty="0" smtClean="0"/>
                  <a:t> </a:t>
                </a:r>
              </a:p>
              <a:p>
                <a:pPr marL="0" lvl="0" indent="0">
                  <a:lnSpc>
                    <a:spcPct val="100000"/>
                  </a:lnSpc>
                  <a:spcBef>
                    <a:spcPts val="0"/>
                  </a:spcBef>
                  <a:buNone/>
                </a:pPr>
                <a:endParaRPr lang="en-US" dirty="0" smtClean="0"/>
              </a:p>
              <a:p>
                <a:pPr marL="0" lvl="0" indent="0">
                  <a:lnSpc>
                    <a:spcPct val="100000"/>
                  </a:lnSpc>
                  <a:spcBef>
                    <a:spcPts val="0"/>
                  </a:spcBef>
                  <a:buNone/>
                </a:pPr>
                <a:r>
                  <a:rPr lang="en-US" b="1" dirty="0"/>
                  <a:t>D</a:t>
                </a:r>
                <a:r>
                  <a:rPr lang="en-US" b="1" dirty="0" smtClean="0"/>
                  <a:t>ifferentiates t-SNE from SNE</a:t>
                </a:r>
                <a:endParaRPr lang="en-US" b="1" dirty="0"/>
              </a:p>
            </p:txBody>
          </p:sp>
        </mc:Choice>
        <mc:Fallback>
          <p:sp>
            <p:nvSpPr>
              <p:cNvPr id="8" name="Content Placeholder 7"/>
              <p:cNvSpPr>
                <a:spLocks noGrp="1" noRot="1" noChangeAspect="1" noMove="1" noResize="1" noEditPoints="1" noAdjustHandles="1" noChangeArrowheads="1" noChangeShapeType="1" noTextEdit="1"/>
              </p:cNvSpPr>
              <p:nvPr>
                <p:ph sz="half" idx="1"/>
              </p:nvPr>
            </p:nvSpPr>
            <p:spPr>
              <a:blipFill rotWithShape="0">
                <a:blip r:embed="rId4"/>
                <a:stretch>
                  <a:fillRect l="-2471" t="-1261"/>
                </a:stretch>
              </a:blipFill>
            </p:spPr>
            <p:txBody>
              <a:bodyPr/>
              <a:lstStyle/>
              <a:p>
                <a:r>
                  <a:rPr lang="en-US">
                    <a:noFill/>
                  </a:rPr>
                  <a:t> </a:t>
                </a:r>
              </a:p>
            </p:txBody>
          </p:sp>
        </mc:Fallback>
      </mc:AlternateContent>
      <p:pic>
        <p:nvPicPr>
          <p:cNvPr id="11" name="Content Placeholder 10"/>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940826" y="905461"/>
            <a:ext cx="4351338" cy="4351338"/>
          </a:xfrm>
        </p:spPr>
      </p:pic>
      <p:sp>
        <p:nvSpPr>
          <p:cNvPr id="13" name="TextBox 12"/>
          <p:cNvSpPr txBox="1"/>
          <p:nvPr/>
        </p:nvSpPr>
        <p:spPr>
          <a:xfrm>
            <a:off x="6940826" y="5058471"/>
            <a:ext cx="4412974" cy="830997"/>
          </a:xfrm>
          <a:prstGeom prst="rect">
            <a:avLst/>
          </a:prstGeom>
          <a:noFill/>
        </p:spPr>
        <p:txBody>
          <a:bodyPr wrap="square" rtlCol="0">
            <a:spAutoFit/>
          </a:bodyPr>
          <a:lstStyle/>
          <a:p>
            <a:r>
              <a:rPr lang="en-US" dirty="0" smtClean="0"/>
              <a:t>Figure 1: Student t-distribution with 1 degree </a:t>
            </a:r>
            <a:r>
              <a:rPr lang="en-US" dirty="0"/>
              <a:t>of freedom </a:t>
            </a:r>
            <a:r>
              <a:rPr lang="en-US" sz="1200" dirty="0"/>
              <a:t>(https://</a:t>
            </a:r>
            <a:r>
              <a:rPr lang="en-US" sz="1200" dirty="0" err="1"/>
              <a:t>en.wikipedia.org</a:t>
            </a:r>
            <a:r>
              <a:rPr lang="en-US" sz="1200" dirty="0"/>
              <a:t>/wiki/</a:t>
            </a:r>
            <a:r>
              <a:rPr lang="en-US" sz="1200" dirty="0" err="1"/>
              <a:t>Student's_t</a:t>
            </a:r>
            <a:r>
              <a:rPr lang="en-US" sz="1200" dirty="0"/>
              <a:t>-distribution#/media/File:T_distribution_1df_enhanced.svg)</a:t>
            </a:r>
          </a:p>
        </p:txBody>
      </p:sp>
    </p:spTree>
    <p:extLst>
      <p:ext uri="{BB962C8B-B14F-4D97-AF65-F5344CB8AC3E}">
        <p14:creationId xmlns:p14="http://schemas.microsoft.com/office/powerpoint/2010/main" val="8428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 – K-L divergence</a:t>
            </a:r>
            <a:endParaRPr lang="en-US" dirty="0"/>
          </a:p>
        </p:txBody>
      </p:sp>
      <p:sp>
        <p:nvSpPr>
          <p:cNvPr id="3" name="Content Placeholder 2"/>
          <p:cNvSpPr>
            <a:spLocks noGrp="1"/>
          </p:cNvSpPr>
          <p:nvPr>
            <p:ph idx="1"/>
          </p:nvPr>
        </p:nvSpPr>
        <p:spPr/>
        <p:txBody>
          <a:bodyPr/>
          <a:lstStyle/>
          <a:p>
            <a:r>
              <a:rPr lang="en-US" dirty="0" smtClean="0"/>
              <a:t>Minimize “distance” between two distributions</a:t>
            </a:r>
          </a:p>
          <a:p>
            <a:endParaRPr lang="en-US" dirty="0"/>
          </a:p>
          <a:p>
            <a:r>
              <a:rPr lang="en-US" dirty="0" smtClean="0"/>
              <a:t>Choice of P and Q allows for large distances to be weighted less</a:t>
            </a:r>
            <a:endParaRPr lang="en-US" dirty="0"/>
          </a:p>
        </p:txBody>
      </p:sp>
    </p:spTree>
    <p:extLst>
      <p:ext uri="{BB962C8B-B14F-4D97-AF65-F5344CB8AC3E}">
        <p14:creationId xmlns:p14="http://schemas.microsoft.com/office/powerpoint/2010/main" val="6576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Strengths/Pitfalls</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58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to Other Methods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98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657</Words>
  <Application>Microsoft Macintosh PowerPoint</Application>
  <PresentationFormat>Widescreen</PresentationFormat>
  <Paragraphs>76</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Cambria Math</vt:lpstr>
      <vt:lpstr>Mangal</vt:lpstr>
      <vt:lpstr>Arial</vt:lpstr>
      <vt:lpstr>Office Theme</vt:lpstr>
      <vt:lpstr>T-SNE: A Technique for Dimensionality Reduction</vt:lpstr>
      <vt:lpstr>The Problem: Dimensionality Reduction</vt:lpstr>
      <vt:lpstr>Bird’s Eye View</vt:lpstr>
      <vt:lpstr>Similarity in R^D</vt:lpstr>
      <vt:lpstr>Similarity in R^d</vt:lpstr>
      <vt:lpstr>Cost function – K-L divergence</vt:lpstr>
      <vt:lpstr>Strengths/Pitfalls </vt:lpstr>
      <vt:lpstr>Comparison to Other Methods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T-SNE: A Technique for Dimensionality Reduction</dc:title>
  <dc:creator>nvonturk@gmail.com</dc:creator>
  <cp:lastModifiedBy>nvonturk@gmail.com</cp:lastModifiedBy>
  <cp:revision>54</cp:revision>
  <cp:lastPrinted>2016-11-27T21:06:53Z</cp:lastPrinted>
  <dcterms:created xsi:type="dcterms:W3CDTF">2016-11-27T19:54:17Z</dcterms:created>
  <dcterms:modified xsi:type="dcterms:W3CDTF">2016-11-28T05:55:50Z</dcterms:modified>
</cp:coreProperties>
</file>