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7" r:id="rId8"/>
    <p:sldId id="264" r:id="rId9"/>
    <p:sldId id="266"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vonturk@gmail.com" initials=""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79"/>
    <p:restoredTop sz="70089"/>
  </p:normalViewPr>
  <p:slideViewPr>
    <p:cSldViewPr snapToGrid="0" snapToObjects="1">
      <p:cViewPr>
        <p:scale>
          <a:sx n="92" d="100"/>
          <a:sy n="92" d="100"/>
        </p:scale>
        <p:origin x="616"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93B00-4CFE-D641-9B4F-A26DEC7B257F}" type="datetimeFigureOut">
              <a:rPr lang="en-US" smtClean="0"/>
              <a:t>11/28/16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ACD3E-33D6-8842-A5DE-832FA4DFC58F}" type="slidenum">
              <a:rPr lang="en-US" smtClean="0"/>
              <a:t>‹#›</a:t>
            </a:fld>
            <a:endParaRPr lang="en-US"/>
          </a:p>
        </p:txBody>
      </p:sp>
    </p:spTree>
    <p:extLst>
      <p:ext uri="{BB962C8B-B14F-4D97-AF65-F5344CB8AC3E}">
        <p14:creationId xmlns:p14="http://schemas.microsoft.com/office/powerpoint/2010/main" val="20286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ACD3E-33D6-8842-A5DE-832FA4DFC58F}" type="slidenum">
              <a:rPr lang="en-US" smtClean="0"/>
              <a:t>1</a:t>
            </a:fld>
            <a:endParaRPr lang="en-US"/>
          </a:p>
        </p:txBody>
      </p:sp>
    </p:spTree>
    <p:extLst>
      <p:ext uri="{BB962C8B-B14F-4D97-AF65-F5344CB8AC3E}">
        <p14:creationId xmlns:p14="http://schemas.microsoft.com/office/powerpoint/2010/main" val="141395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 P</a:t>
            </a:r>
            <a:r>
              <a:rPr lang="en-US" baseline="0" dirty="0" smtClean="0"/>
              <a:t> and N to D and d</a:t>
            </a:r>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2</a:t>
            </a:fld>
            <a:endParaRPr lang="en-US"/>
          </a:p>
        </p:txBody>
      </p:sp>
    </p:spTree>
    <p:extLst>
      <p:ext uri="{BB962C8B-B14F-4D97-AF65-F5344CB8AC3E}">
        <p14:creationId xmlns:p14="http://schemas.microsoft.com/office/powerpoint/2010/main" val="210699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analogy</a:t>
            </a:r>
            <a:r>
              <a:rPr lang="en-US" baseline="0" dirty="0" smtClean="0"/>
              <a:t> to describe more intuitively what similarity means especially depending on your location within the point cloud</a:t>
            </a:r>
          </a:p>
          <a:p>
            <a:endParaRPr lang="en-US" baseline="0" dirty="0" smtClean="0"/>
          </a:p>
          <a:p>
            <a:r>
              <a:rPr lang="en-US" baseline="0" dirty="0" smtClean="0"/>
              <a:t>How this works:</a:t>
            </a:r>
          </a:p>
          <a:p>
            <a:endParaRPr lang="en-US" baseline="0" dirty="0" smtClean="0"/>
          </a:p>
          <a:p>
            <a:r>
              <a:rPr lang="en-US" baseline="0" dirty="0" smtClean="0"/>
              <a:t>Iterate over values of sigma</a:t>
            </a:r>
          </a:p>
          <a:p>
            <a:r>
              <a:rPr lang="en-US" baseline="0" dirty="0" smtClean="0"/>
              <a:t>Sigma induces a change in the values of </a:t>
            </a:r>
            <a:r>
              <a:rPr lang="en-US" baseline="0" dirty="0" err="1" smtClean="0"/>
              <a:t>p_j|j</a:t>
            </a:r>
            <a:endParaRPr lang="en-US" baseline="0" dirty="0" smtClean="0"/>
          </a:p>
          <a:p>
            <a:r>
              <a:rPr lang="en-US" baseline="0" dirty="0" smtClean="0"/>
              <a:t>Iterate over different distributions or values for sigma until the entropy value is reached</a:t>
            </a:r>
          </a:p>
          <a:p>
            <a:endParaRPr lang="en-US" baseline="0" dirty="0" smtClean="0"/>
          </a:p>
          <a:p>
            <a:r>
              <a:rPr lang="en-US" baseline="0" dirty="0" smtClean="0"/>
              <a:t>This is a way of determining distributions that biases the algorithm to care more about preserving local structure</a:t>
            </a:r>
          </a:p>
          <a:p>
            <a:endParaRPr lang="en-US" baseline="0" dirty="0" smtClean="0"/>
          </a:p>
          <a:p>
            <a:r>
              <a:rPr lang="en-US" baseline="0" dirty="0" smtClean="0"/>
              <a:t>Symmetric </a:t>
            </a:r>
            <a:r>
              <a:rPr lang="en-US" baseline="0" dirty="0" err="1" smtClean="0"/>
              <a:t>pij</a:t>
            </a:r>
            <a:r>
              <a:rPr lang="en-US" baseline="0" dirty="0" smtClean="0"/>
              <a:t> to make the gradient easier to compute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ABACD3E-33D6-8842-A5DE-832FA4DFC58F}" type="slidenum">
              <a:rPr lang="en-US" smtClean="0"/>
              <a:t>4</a:t>
            </a:fld>
            <a:endParaRPr lang="en-US"/>
          </a:p>
        </p:txBody>
      </p:sp>
    </p:spTree>
    <p:extLst>
      <p:ext uri="{BB962C8B-B14F-4D97-AF65-F5344CB8AC3E}">
        <p14:creationId xmlns:p14="http://schemas.microsoft.com/office/powerpoint/2010/main" val="311709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go from high dimension to low dimension,</a:t>
            </a:r>
            <a:r>
              <a:rPr lang="en-US" baseline="0" dirty="0" smtClean="0"/>
              <a:t> unless there were redundant variables/feature of your data points, some distances will be distorted</a:t>
            </a:r>
            <a:endParaRPr lang="en-US" dirty="0" smtClean="0"/>
          </a:p>
          <a:p>
            <a:endParaRPr lang="en-US" dirty="0" smtClean="0"/>
          </a:p>
          <a:p>
            <a:r>
              <a:rPr lang="en-US" dirty="0" smtClean="0"/>
              <a:t>In the case of TSNE, since </a:t>
            </a:r>
            <a:r>
              <a:rPr lang="en-US" baseline="0" dirty="0" smtClean="0"/>
              <a:t>local structure is preserved and prioritized, larger distances/more global structures can be distorted, specifically enlarged</a:t>
            </a:r>
          </a:p>
          <a:p>
            <a:endParaRPr lang="en-US" baseline="0" dirty="0" smtClean="0"/>
          </a:p>
          <a:p>
            <a:r>
              <a:rPr lang="en-US" baseline="0" dirty="0" smtClean="0"/>
              <a:t>What that means is points that are not close in high dimensional space may be forced to be modeled farther from each other in low dimensions (recall the triangle of points demonstration and show that the p and q values create an attractive force on the farthest points in the mapped dimension) </a:t>
            </a:r>
          </a:p>
          <a:p>
            <a:endParaRPr lang="en-US" baseline="0" dirty="0" smtClean="0"/>
          </a:p>
          <a:p>
            <a:r>
              <a:rPr lang="en-US" baseline="0" dirty="0" smtClean="0"/>
              <a:t>To compensate for this reality, the paper writers used a student t-distribution with 1 degree of freedom to reflect/describe the increased probability of points existing far away from each other in the smaller dimension. Since the distribution has fatter tails than the </a:t>
            </a:r>
            <a:r>
              <a:rPr lang="en-US" baseline="0" dirty="0" err="1" smtClean="0"/>
              <a:t>gaussian</a:t>
            </a:r>
            <a:r>
              <a:rPr lang="en-US" baseline="0" dirty="0" smtClean="0"/>
              <a:t>, the p value (say 0.05) on the blue line represents a point moderately distant from the rest. In the mapped dimension, to get the q value that would incur no difference in the gradient, the point must be even more distant. This prevents the issue of crowding</a:t>
            </a:r>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5</a:t>
            </a:fld>
            <a:endParaRPr lang="en-US"/>
          </a:p>
        </p:txBody>
      </p:sp>
    </p:spTree>
    <p:extLst>
      <p:ext uri="{BB962C8B-B14F-4D97-AF65-F5344CB8AC3E}">
        <p14:creationId xmlns:p14="http://schemas.microsoft.com/office/powerpoint/2010/main" val="1972854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if the probability</a:t>
            </a:r>
            <a:r>
              <a:rPr lang="en-US" baseline="0" dirty="0" smtClean="0"/>
              <a:t> distributions between pairs of points are the same between the high dimensional space and the low dimensional mapping, then they’re relative distances from each other are also equal. However, when embedding data, most of the time this does not happen and distances get distorted. Recall a triangle of points in the 2 plane forced onto a 1 dimensional plane.</a:t>
            </a:r>
          </a:p>
          <a:p>
            <a:endParaRPr lang="en-US" baseline="0" dirty="0" smtClean="0"/>
          </a:p>
          <a:p>
            <a:r>
              <a:rPr lang="en-US" baseline="0" dirty="0" smtClean="0"/>
              <a:t>Therefore, need to assign a metric or way of judging how bad the current embedding is. Note the C equation. This computes the sum of all mapping errors between the original data set and the mapped points. Note that the equation has a very specific idea of what constitutes an erroneous mapping of points. It assigns very high degree of error to a pair of points that are modeled as “close neighbors” in high d but are not close in low dimensions. Vice versa, being modeled as close in low dimension but far away in high dimension does not introduce much error.</a:t>
            </a:r>
          </a:p>
          <a:p>
            <a:endParaRPr lang="en-US" baseline="0" dirty="0" smtClean="0"/>
          </a:p>
          <a:p>
            <a:r>
              <a:rPr lang="en-US" baseline="0" dirty="0" smtClean="0"/>
              <a:t>Gradient descent is a computational method used to iteratively reach a system with lower value of some stated function, in this case cost. It is </a:t>
            </a:r>
            <a:r>
              <a:rPr lang="en-US" baseline="0" dirty="0" err="1" smtClean="0"/>
              <a:t>analagous</a:t>
            </a:r>
            <a:r>
              <a:rPr lang="en-US" baseline="0" dirty="0" smtClean="0"/>
              <a:t> to a ball roll down the hill to reach a state of lower potential energy. In this case, our potential energy is C (cost) or the overall mistake in our mapping. The gradient descent will wiggle each of the mapping points in the direction that specifies a negative </a:t>
            </a:r>
            <a:r>
              <a:rPr lang="en-US" baseline="0" dirty="0" err="1" smtClean="0"/>
              <a:t>dC</a:t>
            </a:r>
            <a:r>
              <a:rPr lang="en-US" baseline="0" dirty="0" smtClean="0"/>
              <a:t>/</a:t>
            </a:r>
            <a:r>
              <a:rPr lang="en-US" baseline="0" dirty="0" err="1" smtClean="0"/>
              <a:t>dy</a:t>
            </a:r>
            <a:r>
              <a:rPr lang="en-US" baseline="0" dirty="0" smtClean="0"/>
              <a:t> in order to maximally reduce the cost function with respect to that point. Doing that repeatedly for each point until the overall mapping has reached a minimum state of cost.</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6</a:t>
            </a:fld>
            <a:endParaRPr lang="en-US"/>
          </a:p>
        </p:txBody>
      </p:sp>
    </p:spTree>
    <p:extLst>
      <p:ext uri="{BB962C8B-B14F-4D97-AF65-F5344CB8AC3E}">
        <p14:creationId xmlns:p14="http://schemas.microsoft.com/office/powerpoint/2010/main" val="72662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MNIST data</a:t>
            </a:r>
            <a:r>
              <a:rPr lang="en-US" baseline="0" dirty="0" smtClean="0"/>
              <a:t> set is a large number of images of handwritten digits. </a:t>
            </a:r>
          </a:p>
          <a:p>
            <a:endParaRPr lang="en-US" baseline="0" dirty="0" smtClean="0"/>
          </a:p>
          <a:p>
            <a:r>
              <a:rPr lang="en-US" baseline="0" dirty="0" smtClean="0"/>
              <a:t>Each of the images (gray scale) are composed of 764 pixels (28 by 28). Therefore we can think of each image as a data point in R^784.</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8</a:t>
            </a:fld>
            <a:endParaRPr lang="en-US"/>
          </a:p>
        </p:txBody>
      </p:sp>
    </p:spTree>
    <p:extLst>
      <p:ext uri="{BB962C8B-B14F-4D97-AF65-F5344CB8AC3E}">
        <p14:creationId xmlns:p14="http://schemas.microsoft.com/office/powerpoint/2010/main" val="294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92075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59656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4935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34010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73357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27714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923A10-4E68-FC41-8991-4436E033DC86}" type="datetimeFigureOut">
              <a:rPr lang="en-US" smtClean="0"/>
              <a:t>11/28/16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83215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923A10-4E68-FC41-8991-4436E033DC86}" type="datetimeFigureOut">
              <a:rPr lang="en-US" smtClean="0"/>
              <a:t>11/28/16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2856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23A10-4E68-FC41-8991-4436E033DC86}" type="datetimeFigureOut">
              <a:rPr lang="en-US" smtClean="0"/>
              <a:t>11/28/16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5568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9191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445469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23A10-4E68-FC41-8991-4436E033DC86}" type="datetimeFigureOut">
              <a:rPr lang="en-US" smtClean="0"/>
              <a:t>11/28/16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FDBA0-F5F1-1345-92EC-E4A902E90415}" type="slidenum">
              <a:rPr lang="en-US" smtClean="0"/>
              <a:t>‹#›</a:t>
            </a:fld>
            <a:endParaRPr lang="en-US"/>
          </a:p>
        </p:txBody>
      </p:sp>
    </p:spTree>
    <p:extLst>
      <p:ext uri="{BB962C8B-B14F-4D97-AF65-F5344CB8AC3E}">
        <p14:creationId xmlns:p14="http://schemas.microsoft.com/office/powerpoint/2010/main" val="1740197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lvdmaaten.github.io/publications/papers/JMLR_2008.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s://lvdmaaten.github.io/publications/papers/JMLR_2008.pdf" TargetMode="External"/><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hyperlink" Target="https://lvdmaaten.github.io/publications/misc/Supplement_JMLR_2008.pdf" TargetMode="External"/><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t</a:t>
            </a:r>
            <a:r>
              <a:rPr lang="en-US" sz="4400" dirty="0" smtClean="0"/>
              <a:t>-SNE</a:t>
            </a:r>
            <a:r>
              <a:rPr lang="en-US" sz="4400" dirty="0" smtClean="0"/>
              <a:t>: A Technique for Dimensionality Reduction</a:t>
            </a:r>
            <a:endParaRPr lang="en-US" sz="4400" dirty="0"/>
          </a:p>
        </p:txBody>
      </p:sp>
      <p:sp>
        <p:nvSpPr>
          <p:cNvPr id="3" name="Subtitle 2"/>
          <p:cNvSpPr>
            <a:spLocks noGrp="1"/>
          </p:cNvSpPr>
          <p:nvPr>
            <p:ph type="subTitle" idx="1"/>
          </p:nvPr>
        </p:nvSpPr>
        <p:spPr/>
        <p:txBody>
          <a:bodyPr>
            <a:normAutofit fontScale="92500"/>
          </a:bodyPr>
          <a:lstStyle/>
          <a:p>
            <a:r>
              <a:rPr lang="en-US" dirty="0" smtClean="0"/>
              <a:t>Brody </a:t>
            </a:r>
            <a:r>
              <a:rPr lang="en-US" dirty="0" err="1" smtClean="0"/>
              <a:t>Kellish</a:t>
            </a:r>
            <a:r>
              <a:rPr lang="en-US" dirty="0" smtClean="0"/>
              <a:t>, Joe </a:t>
            </a:r>
            <a:r>
              <a:rPr lang="en-US" dirty="0" err="1" smtClean="0"/>
              <a:t>Timko</a:t>
            </a:r>
            <a:r>
              <a:rPr lang="en-US" dirty="0" smtClean="0"/>
              <a:t>, Nicholas von </a:t>
            </a:r>
            <a:r>
              <a:rPr lang="en-US" dirty="0" err="1" smtClean="0"/>
              <a:t>Turkovich</a:t>
            </a:r>
            <a:endParaRPr lang="en-US" dirty="0" smtClean="0"/>
          </a:p>
          <a:p>
            <a:endParaRPr lang="en-US" dirty="0"/>
          </a:p>
          <a:p>
            <a:r>
              <a:rPr lang="en-US" i="1" dirty="0" smtClean="0"/>
              <a:t>Presentation based on the work of Laurens van der </a:t>
            </a:r>
            <a:r>
              <a:rPr lang="en-US" i="1" dirty="0" err="1" smtClean="0"/>
              <a:t>Maaten</a:t>
            </a:r>
            <a:r>
              <a:rPr lang="en-US" i="1" dirty="0" smtClean="0"/>
              <a:t> and Geoffrey Hinton (</a:t>
            </a:r>
            <a:r>
              <a:rPr lang="en-US" i="1" dirty="0" smtClean="0">
                <a:hlinkClick r:id="rId3"/>
              </a:rPr>
              <a:t>https://lvdmaaten.github.io/publications/papers/JMLR_2008.pdf</a:t>
            </a:r>
            <a:r>
              <a:rPr lang="en-US" i="1" dirty="0" smtClean="0"/>
              <a:t>)</a:t>
            </a:r>
            <a:endParaRPr lang="en-US" i="1" dirty="0"/>
          </a:p>
        </p:txBody>
      </p:sp>
    </p:spTree>
    <p:extLst>
      <p:ext uri="{BB962C8B-B14F-4D97-AF65-F5344CB8AC3E}">
        <p14:creationId xmlns:p14="http://schemas.microsoft.com/office/powerpoint/2010/main" val="2086181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 and Weaknesses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149645" cy="4351338"/>
              </a:xfrm>
            </p:spPr>
            <p:txBody>
              <a:bodyPr/>
              <a:lstStyle/>
              <a:p>
                <a:pPr marL="0" indent="0">
                  <a:buNone/>
                </a:pPr>
                <a:r>
                  <a:rPr lang="en-US" sz="2200" dirty="0" smtClean="0"/>
                  <a:t>Strengths:</a:t>
                </a:r>
                <a:endParaRPr lang="en-US" sz="1800" dirty="0"/>
              </a:p>
              <a:p>
                <a:pPr marL="0" indent="0">
                  <a:buNone/>
                </a:pPr>
                <a:r>
                  <a:rPr lang="en-US" sz="1800" dirty="0"/>
                  <a:t>	</a:t>
                </a:r>
                <a:r>
                  <a:rPr lang="en-US" sz="2200" dirty="0" smtClean="0"/>
                  <a:t>Soft border between local and 	global structure eliminates certain 	parameter choices</a:t>
                </a:r>
              </a:p>
              <a:p>
                <a:pPr marL="0" indent="0">
                  <a:buNone/>
                </a:pPr>
                <a:endParaRPr lang="en-US" sz="1800" dirty="0"/>
              </a:p>
              <a:p>
                <a:pPr marL="0" indent="0">
                  <a:buNone/>
                </a:pPr>
                <a:r>
                  <a:rPr lang="en-US" sz="1800" dirty="0" smtClean="0"/>
                  <a:t>	</a:t>
                </a:r>
                <a:r>
                  <a:rPr lang="en-US" sz="2200" dirty="0" smtClean="0"/>
                  <a:t>Locality defined for each individual 	point </a:t>
                </a:r>
                <a14:m>
                  <m:oMath xmlns:m="http://schemas.openxmlformats.org/officeDocument/2006/math">
                    <m:r>
                      <a:rPr lang="en-US" sz="2200" b="0" i="1" smtClean="0">
                        <a:latin typeface="Cambria Math" charset="0"/>
                      </a:rPr>
                      <m:t>⇒</m:t>
                    </m:r>
                  </m:oMath>
                </a14:m>
                <a:r>
                  <a:rPr lang="en-US" sz="2200" dirty="0" smtClean="0"/>
                  <a:t>avoid “short-circuiting”</a:t>
                </a:r>
              </a:p>
              <a:p>
                <a:pPr marL="0" indent="0">
                  <a:buNone/>
                </a:pPr>
                <a:endParaRPr lang="en-US" sz="2200" dirty="0"/>
              </a:p>
              <a:p>
                <a:pPr marL="0" indent="0">
                  <a:buNone/>
                </a:pPr>
                <a:r>
                  <a:rPr lang="en-US" sz="2200" dirty="0" smtClean="0"/>
                  <a:t>	Can show large scale 	structure/describe multiple 	</a:t>
                </a:r>
                <a:r>
                  <a:rPr lang="en-US" sz="2200" smtClean="0"/>
                  <a:t>submanifolds</a:t>
                </a:r>
                <a:endParaRPr lang="en-US" sz="2200" dirty="0" smtClean="0"/>
              </a:p>
              <a:p>
                <a:pPr marL="0" indent="0">
                  <a:buNone/>
                </a:pPr>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149645" cy="4351338"/>
              </a:xfrm>
              <a:blipFill rotWithShape="0">
                <a:blip r:embed="rId2"/>
                <a:stretch>
                  <a:fillRect l="-1540" t="-1681" r="-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459793" y="1825625"/>
                <a:ext cx="5014452" cy="4431983"/>
              </a:xfrm>
              <a:prstGeom prst="rect">
                <a:avLst/>
              </a:prstGeom>
              <a:noFill/>
            </p:spPr>
            <p:txBody>
              <a:bodyPr wrap="square" rtlCol="0">
                <a:spAutoFit/>
              </a:bodyPr>
              <a:lstStyle/>
              <a:p>
                <a:r>
                  <a:rPr lang="en-US" sz="2200" dirty="0" smtClean="0"/>
                  <a:t>Weaknesses:</a:t>
                </a:r>
              </a:p>
              <a:p>
                <a:r>
                  <a:rPr lang="en-US" sz="2200" dirty="0"/>
                  <a:t>	</a:t>
                </a:r>
                <a:r>
                  <a:rPr lang="en-US" sz="2200" dirty="0" smtClean="0"/>
                  <a:t>Variability of results due to 	random initial mapping</a:t>
                </a:r>
              </a:p>
              <a:p>
                <a:r>
                  <a:rPr lang="en-US" sz="2200" dirty="0"/>
                  <a:t>	</a:t>
                </a:r>
                <a:endParaRPr lang="en-US" sz="2200" dirty="0" smtClean="0"/>
              </a:p>
              <a:p>
                <a:r>
                  <a:rPr lang="en-US" sz="2200" dirty="0"/>
                  <a:t>	</a:t>
                </a:r>
                <a:r>
                  <a:rPr lang="en-US" sz="2200" dirty="0" smtClean="0"/>
                  <a:t>Focus on local structure hurts 	performance on data with high 	intrinsic dimensionality</a:t>
                </a:r>
              </a:p>
              <a:p>
                <a:endParaRPr lang="en-US" sz="2200" dirty="0"/>
              </a:p>
              <a:p>
                <a:r>
                  <a:rPr lang="en-US" sz="2200" dirty="0" smtClean="0"/>
                  <a:t>	Beyond visualization, </a:t>
                </a:r>
                <a14:m>
                  <m:oMath xmlns:m="http://schemas.openxmlformats.org/officeDocument/2006/math">
                    <m:r>
                      <a:rPr lang="en-US" sz="2200" b="0" i="1" smtClean="0">
                        <a:latin typeface="Cambria Math" charset="0"/>
                      </a:rPr>
                      <m:t>𝑑</m:t>
                    </m:r>
                    <m:r>
                      <a:rPr lang="en-US" sz="2200" b="0" i="1" smtClean="0">
                        <a:latin typeface="Cambria Math" charset="0"/>
                      </a:rPr>
                      <m:t>&gt;3</m:t>
                    </m:r>
                  </m:oMath>
                </a14:m>
                <a:r>
                  <a:rPr lang="en-US" sz="2200" dirty="0" smtClean="0"/>
                  <a:t> heavy 	tails on Student-t may hinder	preservation of local structure	</a:t>
                </a:r>
              </a:p>
              <a:p>
                <a:r>
                  <a:rPr lang="en-US" sz="2200" dirty="0"/>
                  <a:t>	</a:t>
                </a:r>
                <a:endParaRPr lang="en-US" sz="2200" dirty="0" smtClean="0"/>
              </a:p>
              <a:p>
                <a:endParaRPr lang="en-US"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6459793" y="1825625"/>
                <a:ext cx="5014452" cy="4431983"/>
              </a:xfrm>
              <a:prstGeom prst="rect">
                <a:avLst/>
              </a:prstGeom>
              <a:blipFill rotWithShape="0">
                <a:blip r:embed="rId3"/>
                <a:stretch>
                  <a:fillRect l="-1582" t="-824" r="-1825"/>
                </a:stretch>
              </a:blipFill>
            </p:spPr>
            <p:txBody>
              <a:bodyPr/>
              <a:lstStyle/>
              <a:p>
                <a:r>
                  <a:rPr lang="en-US">
                    <a:noFill/>
                  </a:rPr>
                  <a:t> </a:t>
                </a:r>
              </a:p>
            </p:txBody>
          </p:sp>
        </mc:Fallback>
      </mc:AlternateContent>
    </p:spTree>
    <p:extLst>
      <p:ext uri="{BB962C8B-B14F-4D97-AF65-F5344CB8AC3E}">
        <p14:creationId xmlns:p14="http://schemas.microsoft.com/office/powerpoint/2010/main" val="138487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Ideas for Future Use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77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Dimensionality Reduction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b="1" dirty="0" smtClean="0"/>
                  <a:t>Goal</a:t>
                </a:r>
                <a:r>
                  <a:rPr lang="en-US" dirty="0"/>
                  <a:t>: Represent a set of </a:t>
                </a:r>
                <a14:m>
                  <m:oMath xmlns:m="http://schemas.openxmlformats.org/officeDocument/2006/math">
                    <m:r>
                      <a:rPr lang="en-US" b="0" i="1" smtClean="0">
                        <a:latin typeface="Cambria Math" charset="0"/>
                      </a:rPr>
                      <m:t>𝑛</m:t>
                    </m:r>
                  </m:oMath>
                </a14:m>
                <a:r>
                  <a:rPr lang="en-US" dirty="0" smtClean="0"/>
                  <a:t> </a:t>
                </a:r>
                <a:r>
                  <a:rPr lang="en-US" dirty="0"/>
                  <a:t>data points i</a:t>
                </a:r>
                <a14:m>
                  <m:oMath xmlns:m="http://schemas.openxmlformats.org/officeDocument/2006/math">
                    <m:r>
                      <m:rPr>
                        <m:sty m:val="p"/>
                      </m:rPr>
                      <a:rPr lang="en-US">
                        <a:latin typeface="Cambria Math" charset="0"/>
                      </a:rPr>
                      <m:t>n</m:t>
                    </m:r>
                    <m:r>
                      <a:rPr lang="en-US">
                        <a:latin typeface="Cambria Math" charset="0"/>
                      </a:rPr>
                      <m:t> </m:t>
                    </m:r>
                    <m:r>
                      <m:rPr>
                        <m:sty m:val="p"/>
                      </m:rPr>
                      <a:rPr lang="en-US" b="0" i="0" smtClean="0">
                        <a:latin typeface="Cambria Math" charset="0"/>
                      </a:rPr>
                      <m:t>D</m:t>
                    </m:r>
                  </m:oMath>
                </a14:m>
                <a:r>
                  <a:rPr lang="en-US" dirty="0" smtClean="0"/>
                  <a:t> </a:t>
                </a:r>
                <a:r>
                  <a:rPr lang="en-US" dirty="0"/>
                  <a:t>variables with a set of </a:t>
                </a:r>
                <a14:m>
                  <m:oMath xmlns:m="http://schemas.openxmlformats.org/officeDocument/2006/math">
                    <m:r>
                      <a:rPr lang="en-US" b="0" i="1" smtClean="0">
                        <a:latin typeface="Cambria Math" charset="0"/>
                      </a:rPr>
                      <m:t>𝑛</m:t>
                    </m:r>
                  </m:oMath>
                </a14:m>
                <a:r>
                  <a:rPr lang="en-US" dirty="0" smtClean="0"/>
                  <a:t> </a:t>
                </a:r>
                <a:r>
                  <a:rPr lang="en-US" dirty="0"/>
                  <a:t>data points in </a:t>
                </a:r>
                <a14:m>
                  <m:oMath xmlns:m="http://schemas.openxmlformats.org/officeDocument/2006/math">
                    <m:r>
                      <a:rPr lang="en-US" b="0" i="1" smtClean="0">
                        <a:latin typeface="Cambria Math" charset="0"/>
                      </a:rPr>
                      <m:t>𝑑</m:t>
                    </m:r>
                  </m:oMath>
                </a14:m>
                <a:r>
                  <a:rPr lang="en-US" dirty="0" smtClean="0"/>
                  <a:t> </a:t>
                </a:r>
                <a:r>
                  <a:rPr lang="en-US" dirty="0"/>
                  <a:t>variables, where </a:t>
                </a:r>
                <a14:m>
                  <m:oMath xmlns:m="http://schemas.openxmlformats.org/officeDocument/2006/math">
                    <m:r>
                      <m:rPr>
                        <m:sty m:val="p"/>
                      </m:rPr>
                      <a:rPr lang="en-US" b="0" i="0" smtClean="0">
                        <a:latin typeface="Cambria Math" charset="0"/>
                      </a:rPr>
                      <m:t>d</m:t>
                    </m:r>
                    <m:r>
                      <a:rPr lang="en-US" b="0" i="0" smtClean="0">
                        <a:latin typeface="Cambria Math" charset="0"/>
                      </a:rPr>
                      <m:t>&lt;&lt;</m:t>
                    </m:r>
                    <m:r>
                      <m:rPr>
                        <m:sty m:val="p"/>
                      </m:rPr>
                      <a:rPr lang="en-US" b="0" i="0" smtClean="0">
                        <a:latin typeface="Cambria Math" charset="0"/>
                      </a:rPr>
                      <m:t>D</m:t>
                    </m:r>
                  </m:oMath>
                </a14:m>
                <a:endParaRPr lang="en-US" dirty="0"/>
              </a:p>
              <a:p>
                <a:pPr marL="457200" lvl="1" indent="0">
                  <a:buNone/>
                </a:pPr>
                <a:r>
                  <a:rPr lang="en-US" dirty="0"/>
                  <a:t>i.e. Need a map </a:t>
                </a:r>
                <a14:m>
                  <m:oMath xmlns:m="http://schemas.openxmlformats.org/officeDocument/2006/math">
                    <m:r>
                      <a:rPr lang="en-US" i="1">
                        <a:latin typeface="Cambria Math" charset="0"/>
                      </a:rPr>
                      <m:t>𝑓</m:t>
                    </m:r>
                    <m:r>
                      <a:rPr lang="en-US" i="1">
                        <a:latin typeface="Cambria Math" charset="0"/>
                      </a:rPr>
                      <m:t>:</m:t>
                    </m:r>
                    <m:sSup>
                      <m:sSupPr>
                        <m:ctrlPr>
                          <a:rPr lang="en-US" i="1">
                            <a:latin typeface="Cambria Math" charset="0"/>
                          </a:rPr>
                        </m:ctrlPr>
                      </m:sSupPr>
                      <m:e>
                        <m:r>
                          <a:rPr lang="en-US" i="1">
                            <a:latin typeface="Cambria Math" charset="0"/>
                          </a:rPr>
                          <m:t>ℝ</m:t>
                        </m:r>
                      </m:e>
                      <m:sup>
                        <m:r>
                          <a:rPr lang="en-US" b="0" i="1" smtClean="0">
                            <a:latin typeface="Cambria Math" charset="0"/>
                          </a:rPr>
                          <m:t>𝐷</m:t>
                        </m:r>
                      </m:sup>
                    </m:sSup>
                    <m:r>
                      <a:rPr lang="en-US" i="1">
                        <a:latin typeface="Cambria Math" charset="0"/>
                      </a:rPr>
                      <m:t>→</m:t>
                    </m:r>
                    <m:sSup>
                      <m:sSupPr>
                        <m:ctrlPr>
                          <a:rPr lang="en-US" i="1">
                            <a:latin typeface="Cambria Math" charset="0"/>
                          </a:rPr>
                        </m:ctrlPr>
                      </m:sSupPr>
                      <m:e>
                        <m:r>
                          <a:rPr lang="en-US" i="1">
                            <a:latin typeface="Cambria Math" charset="0"/>
                          </a:rPr>
                          <m:t>ℝ</m:t>
                        </m:r>
                      </m:e>
                      <m:sup>
                        <m:r>
                          <a:rPr lang="en-US" b="0" i="1" smtClean="0">
                            <a:latin typeface="Cambria Math" charset="0"/>
                          </a:rPr>
                          <m:t>𝑑</m:t>
                        </m:r>
                      </m:sup>
                    </m:sSup>
                  </m:oMath>
                </a14:m>
                <a:r>
                  <a:rPr lang="en-US" dirty="0"/>
                  <a:t> to embed each point of the set in a lower dimension</a:t>
                </a:r>
              </a:p>
              <a:p>
                <a:pPr lvl="1"/>
                <a:endParaRPr lang="en-US" dirty="0"/>
              </a:p>
              <a:p>
                <a:pPr marL="0" indent="0">
                  <a:buNone/>
                </a:pPr>
                <a:r>
                  <a:rPr lang="en-US" b="1" dirty="0"/>
                  <a:t>Why</a:t>
                </a:r>
                <a:r>
                  <a:rPr lang="en-US" dirty="0"/>
                  <a:t>?</a:t>
                </a:r>
              </a:p>
              <a:p>
                <a:pPr marL="457200" lvl="1" indent="0">
                  <a:buNone/>
                </a:pPr>
                <a:r>
                  <a:rPr lang="en-US" dirty="0" smtClean="0"/>
                  <a:t>Visualizing naturally high-dimensional data, feature selection for machine learning</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734895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Bird’s Eye </a:t>
            </a:r>
            <a:r>
              <a:rPr lang="en-US" dirty="0" smtClean="0"/>
              <a:t>View of t-SNE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351722"/>
                <a:ext cx="10949608" cy="5229187"/>
              </a:xfrm>
            </p:spPr>
            <p:txBody>
              <a:bodyPr>
                <a:normAutofit fontScale="47500" lnSpcReduction="20000"/>
              </a:bodyPr>
              <a:lstStyle/>
              <a:p>
                <a:pPr marL="0" indent="0">
                  <a:buNone/>
                </a:pPr>
                <a:r>
                  <a:rPr lang="en-US" dirty="0" smtClean="0"/>
                  <a:t>Fix integers </a:t>
                </a:r>
                <a14:m>
                  <m:oMath xmlns:m="http://schemas.openxmlformats.org/officeDocument/2006/math">
                    <m:r>
                      <a:rPr lang="en-US" b="0" i="1" smtClean="0">
                        <a:latin typeface="Cambria Math" charset="0"/>
                      </a:rPr>
                      <m:t>𝐷</m:t>
                    </m:r>
                    <m:r>
                      <a:rPr lang="en-US" b="0" i="0" smtClean="0">
                        <a:latin typeface="Cambria Math" charset="0"/>
                      </a:rPr>
                      <m:t>, </m:t>
                    </m:r>
                    <m:r>
                      <a:rPr lang="en-US" b="0" i="1" smtClean="0">
                        <a:latin typeface="Cambria Math" charset="0"/>
                      </a:rPr>
                      <m:t>𝑑</m:t>
                    </m:r>
                    <m:r>
                      <a:rPr lang="en-US" b="0" i="1" smtClean="0">
                        <a:latin typeface="Cambria Math" charset="0"/>
                      </a:rPr>
                      <m:t>&gt;0</m:t>
                    </m:r>
                  </m:oMath>
                </a14:m>
                <a:r>
                  <a:rPr lang="en-US" dirty="0" smtClean="0"/>
                  <a:t>, such that </a:t>
                </a:r>
                <a14:m>
                  <m:oMath xmlns:m="http://schemas.openxmlformats.org/officeDocument/2006/math">
                    <m:r>
                      <a:rPr lang="en-US" b="0" i="1" smtClean="0">
                        <a:latin typeface="Cambria Math" charset="0"/>
                      </a:rPr>
                      <m:t>𝑑</m:t>
                    </m:r>
                    <m:r>
                      <a:rPr lang="en-US" b="0" i="1" smtClean="0">
                        <a:latin typeface="Cambria Math" charset="0"/>
                      </a:rPr>
                      <m:t>≪</m:t>
                    </m:r>
                    <m:r>
                      <a:rPr lang="en-US" b="0" i="1" smtClean="0">
                        <a:latin typeface="Cambria Math" charset="0"/>
                      </a:rPr>
                      <m:t>𝐷</m:t>
                    </m:r>
                  </m:oMath>
                </a14:m>
                <a:r>
                  <a:rPr lang="en-US" dirty="0" smtClean="0"/>
                  <a:t>. </a:t>
                </a:r>
              </a:p>
              <a:p>
                <a:endParaRPr lang="en-US" dirty="0" smtClean="0"/>
              </a:p>
              <a:p>
                <a:pPr marL="0" indent="0">
                  <a:buNone/>
                </a:pPr>
                <a:r>
                  <a:rPr lang="en-US" b="1" i="1" dirty="0" smtClean="0"/>
                  <a:t>Given</a:t>
                </a:r>
                <a:r>
                  <a:rPr lang="en-US" dirty="0" smtClean="0"/>
                  <a:t>: 		</a:t>
                </a:r>
                <a14:m>
                  <m:oMath xmlns:m="http://schemas.openxmlformats.org/officeDocument/2006/math">
                    <m:sSub>
                      <m:sSubPr>
                        <m:ctrlPr>
                          <a:rPr lang="en-US" b="1" i="1" smtClean="0">
                            <a:latin typeface="Cambria Math" charset="0"/>
                          </a:rPr>
                        </m:ctrlPr>
                      </m:sSubPr>
                      <m:e>
                        <m:r>
                          <a:rPr lang="en-US" b="1" i="0" smtClean="0">
                            <a:latin typeface="Cambria Math" charset="0"/>
                          </a:rPr>
                          <m:t>𝐱</m:t>
                        </m:r>
                      </m:e>
                      <m:sub>
                        <m:r>
                          <a:rPr lang="en-US" b="1" i="0" smtClean="0">
                            <a:latin typeface="Cambria Math" charset="0"/>
                          </a:rPr>
                          <m:t>𝟏</m:t>
                        </m:r>
                      </m:sub>
                    </m:sSub>
                    <m:r>
                      <a:rPr lang="en-US" b="0" i="0" smtClean="0">
                        <a:latin typeface="Cambria Math" charset="0"/>
                      </a:rPr>
                      <m:t>,</m:t>
                    </m:r>
                    <m:r>
                      <a:rPr lang="en-US" b="0" i="1" smtClean="0">
                        <a:latin typeface="Cambria Math" charset="0"/>
                      </a:rPr>
                      <m:t>…, </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r>
                  <a:rPr lang="en-US" dirty="0" smtClean="0"/>
                  <a:t> </a:t>
                </a:r>
                <a:endParaRPr lang="en-US" dirty="0" smtClean="0"/>
              </a:p>
              <a:p>
                <a:pPr marL="0" indent="0">
                  <a:buNone/>
                </a:pPr>
                <a:endParaRPr lang="en-US" dirty="0" smtClean="0"/>
              </a:p>
              <a:p>
                <a:pPr marL="0" indent="0">
                  <a:buNone/>
                </a:pPr>
                <a:r>
                  <a:rPr lang="en-US" b="1" i="1" dirty="0" smtClean="0"/>
                  <a:t>Goal</a:t>
                </a:r>
                <a:r>
                  <a:rPr lang="en-US" dirty="0" smtClean="0"/>
                  <a:t>: 		Find map </a:t>
                </a:r>
                <a14:m>
                  <m:oMath xmlns:m="http://schemas.openxmlformats.org/officeDocument/2006/math">
                    <m:r>
                      <a:rPr lang="en-US" b="0" i="1" smtClean="0">
                        <a:latin typeface="Cambria Math" charset="0"/>
                      </a:rPr>
                      <m:t>𝐹</m:t>
                    </m:r>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r>
                      <a:rPr lang="en-US" b="0" i="1" smtClean="0">
                        <a:latin typeface="Cambria Math" charset="0"/>
                      </a:rPr>
                      <m:t>,  </m:t>
                    </m:r>
                    <m:r>
                      <a:rPr lang="en-US" b="0" i="1" smtClean="0">
                        <a:latin typeface="Cambria Math" charset="0"/>
                      </a:rPr>
                      <m:t>𝑑</m:t>
                    </m:r>
                    <m:r>
                      <a:rPr lang="en-US" b="0" i="1" smtClean="0">
                        <a:latin typeface="Cambria Math" charset="0"/>
                      </a:rPr>
                      <m:t>≪</m:t>
                    </m:r>
                    <m:r>
                      <a:rPr lang="en-US" b="0" i="1" smtClean="0">
                        <a:latin typeface="Cambria Math" charset="0"/>
                      </a:rPr>
                      <m:t>𝐷</m:t>
                    </m:r>
                  </m:oMath>
                </a14:m>
                <a:r>
                  <a:rPr lang="en-US" b="0" i="1" dirty="0" smtClean="0">
                    <a:latin typeface="Cambria Math" charset="0"/>
                  </a:rPr>
                  <a:t> </a:t>
                </a:r>
                <a:r>
                  <a:rPr lang="en-US" b="0" dirty="0" smtClean="0">
                    <a:latin typeface="Cambria Math" charset="0"/>
                  </a:rPr>
                  <a:t>such that the embedding preserves the </a:t>
                </a:r>
                <a:endParaRPr lang="en-US" b="0" dirty="0" smtClean="0">
                  <a:latin typeface="Cambria Math" charset="0"/>
                </a:endParaRPr>
              </a:p>
              <a:p>
                <a:pPr marL="0" indent="0">
                  <a:buNone/>
                </a:pPr>
                <a:r>
                  <a:rPr lang="en-US" b="0" dirty="0" smtClean="0">
                    <a:latin typeface="Cambria Math" charset="0"/>
                  </a:rPr>
                  <a:t>		“structure” of the original data</a:t>
                </a:r>
                <a:r>
                  <a:rPr lang="en-US" b="0" i="1" dirty="0" smtClean="0">
                    <a:latin typeface="Cambria Math" charset="0"/>
                  </a:rPr>
                  <a:t>.</a:t>
                </a:r>
              </a:p>
              <a:p>
                <a:endParaRPr lang="en-US" b="0" i="1" dirty="0" smtClean="0">
                  <a:latin typeface="Cambria Math" charset="0"/>
                </a:endParaRPr>
              </a:p>
              <a:p>
                <a:pPr marL="0" indent="0">
                  <a:buNone/>
                </a:pPr>
                <a:r>
                  <a:rPr lang="en-US" b="1" i="1" dirty="0" smtClean="0">
                    <a:latin typeface="Cambria Math" charset="0"/>
                  </a:rPr>
                  <a:t>Lesson Plan:</a:t>
                </a:r>
                <a:r>
                  <a:rPr lang="en-US" dirty="0" smtClean="0">
                    <a:latin typeface="Cambria Math" charset="0"/>
                  </a:rPr>
                  <a:t>	</a:t>
                </a:r>
                <a:r>
                  <a:rPr lang="en-US" dirty="0" smtClean="0">
                    <a:latin typeface="Cambria Math" charset="0"/>
                  </a:rPr>
                  <a:t>	1</a:t>
                </a:r>
                <a:r>
                  <a:rPr lang="en-US" dirty="0" smtClean="0">
                    <a:latin typeface="Cambria Math" charset="0"/>
                  </a:rPr>
                  <a:t>. </a:t>
                </a:r>
                <a:r>
                  <a:rPr lang="en-US" dirty="0" smtClean="0">
                    <a:latin typeface="Cambria Math" charset="0"/>
                  </a:rPr>
                  <a:t>Understand how t-SNE defines similarity for two points </a:t>
                </a:r>
                <a14:m>
                  <m:oMath xmlns:m="http://schemas.openxmlformats.org/officeDocument/2006/math">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𝒊</m:t>
                        </m:r>
                      </m:sub>
                    </m:sSub>
                    <m:r>
                      <a:rPr lang="en-US" b="0" i="1" smtClean="0">
                        <a:latin typeface="Cambria Math" charset="0"/>
                      </a:rPr>
                      <m:t>, </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𝒋</m:t>
                        </m:r>
                        <m:r>
                          <a:rPr lang="en-US" b="1" i="1" smtClean="0">
                            <a:latin typeface="Cambria Math" charset="0"/>
                          </a:rPr>
                          <m:t> </m:t>
                        </m:r>
                      </m:sub>
                    </m:sSub>
                    <m:r>
                      <a:rPr lang="en-US" b="1" i="1" smtClean="0">
                        <a:latin typeface="Cambria Math" charset="0"/>
                      </a:rPr>
                      <m:t>⊂</m:t>
                    </m:r>
                    <m:r>
                      <a:rPr lang="en-US" b="1" i="1" smtClean="0">
                        <a:latin typeface="Cambria Math" charset="0"/>
                      </a:rPr>
                      <m:t>𝑷</m:t>
                    </m:r>
                    <m:r>
                      <a:rPr lang="en-US" b="1" i="1" smtClean="0">
                        <a:latin typeface="Cambria Math" charset="0"/>
                      </a:rPr>
                      <m:t>∈</m:t>
                    </m:r>
                    <m:sSup>
                      <m:sSupPr>
                        <m:ctrlPr>
                          <a:rPr lang="en-US"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2. </a:t>
                </a:r>
                <a:r>
                  <a:rPr lang="en-US" dirty="0">
                    <a:latin typeface="Cambria Math" charset="0"/>
                  </a:rPr>
                  <a:t>Understand how t-SNE defines similarity for two points  </a:t>
                </a:r>
                <a14:m>
                  <m:oMath xmlns:m="http://schemas.openxmlformats.org/officeDocument/2006/math">
                    <m:sSub>
                      <m:sSubPr>
                        <m:ctrlPr>
                          <a:rPr lang="en-US" b="1" i="1">
                            <a:latin typeface="Cambria Math" charset="0"/>
                          </a:rPr>
                        </m:ctrlPr>
                      </m:sSubPr>
                      <m:e>
                        <m:r>
                          <a:rPr lang="en-US" b="1" i="1" smtClean="0">
                            <a:latin typeface="Cambria Math" charset="0"/>
                          </a:rPr>
                          <m:t>𝒚</m:t>
                        </m:r>
                      </m:e>
                      <m:sub>
                        <m:r>
                          <a:rPr lang="en-US" b="1" i="1">
                            <a:latin typeface="Cambria Math" charset="0"/>
                          </a:rPr>
                          <m:t>𝒊</m:t>
                        </m:r>
                      </m:sub>
                    </m:sSub>
                    <m:r>
                      <a:rPr lang="en-US" i="1">
                        <a:latin typeface="Cambria Math" charset="0"/>
                      </a:rPr>
                      <m:t>, </m:t>
                    </m:r>
                    <m:sSub>
                      <m:sSubPr>
                        <m:ctrlPr>
                          <a:rPr lang="en-US" b="1" i="1">
                            <a:latin typeface="Cambria Math" charset="0"/>
                          </a:rPr>
                        </m:ctrlPr>
                      </m:sSubPr>
                      <m:e>
                        <m:r>
                          <a:rPr lang="en-US" b="1" i="1" smtClean="0">
                            <a:latin typeface="Cambria Math" charset="0"/>
                          </a:rPr>
                          <m:t>𝒚</m:t>
                        </m:r>
                      </m:e>
                      <m:sub>
                        <m:r>
                          <a:rPr lang="en-US" b="1" i="1">
                            <a:latin typeface="Cambria Math" charset="0"/>
                          </a:rPr>
                          <m:t>𝒋</m:t>
                        </m:r>
                      </m:sub>
                    </m:sSub>
                    <m:r>
                      <a:rPr lang="en-US" b="1" i="1" smtClean="0">
                        <a:latin typeface="Cambria Math" charset="0"/>
                      </a:rPr>
                      <m:t>⊂</m:t>
                    </m:r>
                    <m:r>
                      <a:rPr lang="en-US" b="1" i="1" smtClean="0">
                        <a:latin typeface="Cambria Math" charset="0"/>
                      </a:rPr>
                      <m:t>𝑸</m:t>
                    </m:r>
                    <m:r>
                      <a:rPr lang="en-US" b="1" i="1">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3. </a:t>
                </a:r>
                <a:r>
                  <a:rPr lang="en-US" dirty="0" smtClean="0">
                    <a:latin typeface="Cambria Math" charset="0"/>
                  </a:rPr>
                  <a:t>How does t-SNE measure the accuracy </a:t>
                </a:r>
                <a:r>
                  <a:rPr lang="en-US" dirty="0" smtClean="0">
                    <a:latin typeface="Cambria Math" charset="0"/>
                  </a:rPr>
                  <a:t>of the mapping </a:t>
                </a:r>
                <a14:m>
                  <m:oMath xmlns:m="http://schemas.openxmlformats.org/officeDocument/2006/math">
                    <m:r>
                      <a:rPr lang="en-US" b="0" i="1" smtClean="0">
                        <a:latin typeface="Cambria Math" charset="0"/>
                      </a:rPr>
                      <m:t>𝐹</m:t>
                    </m:r>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4. </a:t>
                </a:r>
                <a:r>
                  <a:rPr lang="en-US" dirty="0" smtClean="0">
                    <a:latin typeface="Cambria Math" charset="0"/>
                  </a:rPr>
                  <a:t>Say t-SNE measure </a:t>
                </a:r>
                <a:r>
                  <a:rPr lang="en-US" dirty="0" smtClean="0">
                    <a:latin typeface="Cambria Math" charset="0"/>
                  </a:rPr>
                  <a:t>the inaccuracy of a mapping with C, how do we find the best</a:t>
                </a:r>
              </a:p>
              <a:p>
                <a:pPr marL="0" indent="0">
                  <a:buNone/>
                </a:pPr>
                <a:r>
                  <a:rPr lang="en-US" dirty="0">
                    <a:latin typeface="Cambria Math" charset="0"/>
                  </a:rPr>
                  <a:t>	</a:t>
                </a:r>
                <a:r>
                  <a:rPr lang="en-US" dirty="0" smtClean="0">
                    <a:latin typeface="Cambria Math" charset="0"/>
                  </a:rPr>
                  <a:t>	arrangement of points </a:t>
                </a:r>
                <a14:m>
                  <m:oMath xmlns:m="http://schemas.openxmlformats.org/officeDocument/2006/math">
                    <m:sSub>
                      <m:sSubPr>
                        <m:ctrlPr>
                          <a:rPr lang="en-US" b="1" i="1">
                            <a:latin typeface="Cambria Math" charset="0"/>
                          </a:rPr>
                        </m:ctrlPr>
                      </m:sSubPr>
                      <m:e>
                        <m:r>
                          <a:rPr lang="en-US" b="1" i="1">
                            <a:latin typeface="Cambria Math" charset="0"/>
                          </a:rPr>
                          <m:t>𝒚</m:t>
                        </m:r>
                      </m:e>
                      <m:sub>
                        <m:r>
                          <a:rPr lang="en-US" b="1" i="1">
                            <a:latin typeface="Cambria Math" charset="0"/>
                          </a:rPr>
                          <m:t>𝒊</m:t>
                        </m:r>
                      </m:sub>
                    </m:sSub>
                    <m:r>
                      <a:rPr lang="en-US" i="1">
                        <a:latin typeface="Cambria Math" charset="0"/>
                      </a:rPr>
                      <m:t>, </m:t>
                    </m:r>
                    <m:sSub>
                      <m:sSubPr>
                        <m:ctrlPr>
                          <a:rPr lang="en-US" b="1" i="1">
                            <a:latin typeface="Cambria Math" charset="0"/>
                          </a:rPr>
                        </m:ctrlPr>
                      </m:sSubPr>
                      <m:e>
                        <m:r>
                          <a:rPr lang="en-US" b="1" i="1">
                            <a:latin typeface="Cambria Math" charset="0"/>
                          </a:rPr>
                          <m:t>𝒚</m:t>
                        </m:r>
                      </m:e>
                      <m:sub>
                        <m:r>
                          <a:rPr lang="en-US" b="1" i="1">
                            <a:latin typeface="Cambria Math" charset="0"/>
                          </a:rPr>
                          <m:t>𝒋</m:t>
                        </m:r>
                      </m:sub>
                    </m:sSub>
                    <m:r>
                      <a:rPr lang="en-US" b="1"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𝑑</m:t>
                        </m:r>
                      </m:sup>
                    </m:sSup>
                    <m:r>
                      <a:rPr lang="en-US" i="1">
                        <a:latin typeface="Cambria Math" charset="0"/>
                      </a:rPr>
                      <m:t> </m:t>
                    </m:r>
                  </m:oMath>
                </a14:m>
                <a:r>
                  <a:rPr lang="en-US" dirty="0" smtClean="0">
                    <a:latin typeface="Cambria Math" charset="0"/>
                  </a:rPr>
                  <a:t>given by: </a:t>
                </a:r>
                <a:endParaRPr lang="en-US" dirty="0">
                  <a:latin typeface="Cambria Math" charset="0"/>
                </a:endParaRPr>
              </a:p>
              <a:p>
                <a:pPr marL="0" indent="0">
                  <a:buNone/>
                </a:pPr>
                <a:r>
                  <a:rPr lang="en-US" dirty="0">
                    <a:latin typeface="Cambria Math" charset="0"/>
                  </a:rPr>
                  <a:t>	</a:t>
                </a:r>
                <a:endParaRPr lang="en-US" dirty="0" smtClean="0">
                  <a:latin typeface="Cambria Math" charset="0"/>
                </a:endParaRPr>
              </a:p>
              <a:p>
                <a:pPr marL="0" indent="0" algn="ctr">
                  <a:buNone/>
                </a:pPr>
                <a14:m>
                  <m:oMath xmlns:m="http://schemas.openxmlformats.org/officeDocument/2006/math">
                    <m:func>
                      <m:funcPr>
                        <m:ctrlPr>
                          <a:rPr lang="is-IS" i="1" smtClean="0">
                            <a:latin typeface="Cambria Math" charset="0"/>
                          </a:rPr>
                        </m:ctrlPr>
                      </m:funcPr>
                      <m:fName>
                        <m:limLow>
                          <m:limLowPr>
                            <m:ctrlPr>
                              <a:rPr lang="is-IS" i="1" smtClean="0">
                                <a:latin typeface="Cambria Math" charset="0"/>
                              </a:rPr>
                            </m:ctrlPr>
                          </m:limLowPr>
                          <m:e>
                            <m:r>
                              <m:rPr>
                                <m:sty m:val="p"/>
                              </m:rPr>
                              <a:rPr lang="en-US" b="0" i="0" smtClean="0">
                                <a:latin typeface="Cambria Math" charset="0"/>
                              </a:rPr>
                              <m:t>argmin</m:t>
                            </m:r>
                          </m:e>
                          <m:lim>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𝒏</m:t>
                                </m:r>
                              </m:sub>
                            </m:sSub>
                          </m:lim>
                        </m:limLow>
                      </m:fName>
                      <m:e>
                        <m:r>
                          <a:rPr lang="en-US" b="0" i="1" smtClean="0">
                            <a:latin typeface="Cambria Math" charset="0"/>
                          </a:rPr>
                          <m:t> </m:t>
                        </m:r>
                        <m:r>
                          <a:rPr lang="en-US" b="0" i="1" smtClean="0">
                            <a:latin typeface="Cambria Math" charset="0"/>
                          </a:rPr>
                          <m:t>𝐶</m:t>
                        </m:r>
                        <m:d>
                          <m:dPr>
                            <m:ctrlPr>
                              <a:rPr lang="en-US" b="0" i="1" smtClean="0">
                                <a:latin typeface="Cambria Math" charset="0"/>
                              </a:rPr>
                            </m:ctrlPr>
                          </m:dPr>
                          <m:e>
                            <m:r>
                              <a:rPr lang="en-US" b="0" i="1" smtClean="0">
                                <a:latin typeface="Cambria Math" charset="0"/>
                              </a:rPr>
                              <m:t>𝑃</m:t>
                            </m:r>
                            <m:r>
                              <a:rPr lang="en-US" b="0" i="1" smtClean="0">
                                <a:latin typeface="Cambria Math" charset="0"/>
                              </a:rPr>
                              <m:t>, </m:t>
                            </m:r>
                            <m:r>
                              <a:rPr lang="en-US" b="0" i="1" smtClean="0">
                                <a:latin typeface="Cambria Math" charset="0"/>
                              </a:rPr>
                              <m:t>𝑄</m:t>
                            </m:r>
                          </m:e>
                        </m:d>
                      </m:e>
                    </m:func>
                  </m:oMath>
                </a14:m>
                <a:r>
                  <a:rPr lang="en-US" dirty="0" smtClean="0">
                    <a:latin typeface="Cambria Math" charset="0"/>
                  </a:rPr>
                  <a:t> </a:t>
                </a:r>
                <a:endParaRPr lang="en-US" dirty="0" smtClean="0">
                  <a:latin typeface="Cambria Math" charset="0"/>
                </a:endParaRPr>
              </a:p>
              <a:p>
                <a:pPr marL="0" indent="0">
                  <a:buNone/>
                </a:pPr>
                <a:r>
                  <a:rPr lang="en-US" dirty="0" smtClean="0">
                    <a:latin typeface="Cambria Math" charset="0"/>
                  </a:rPr>
                  <a:t>		</a:t>
                </a:r>
              </a:p>
              <a:p>
                <a:pPr marL="0" indent="0">
                  <a:buNone/>
                </a:pPr>
                <a:r>
                  <a:rPr lang="en-US" b="1" i="1" dirty="0" smtClean="0">
                    <a:latin typeface="Cambria Math" charset="0"/>
                  </a:rPr>
                  <a:t>Result</a:t>
                </a:r>
                <a:r>
                  <a:rPr lang="en-US" b="0" dirty="0" smtClean="0">
                    <a:latin typeface="Cambria Math" charset="0"/>
                  </a:rPr>
                  <a:t>:		</a:t>
                </a:r>
                <a:r>
                  <a:rPr lang="en-US" dirty="0">
                    <a:latin typeface="Cambria Math" charset="0"/>
                  </a:rPr>
                  <a:t>E</a:t>
                </a:r>
                <a14:m>
                  <m:oMath xmlns:m="http://schemas.openxmlformats.org/officeDocument/2006/math">
                    <m:r>
                      <m:rPr>
                        <m:sty m:val="p"/>
                      </m:rPr>
                      <a:rPr lang="en-US" b="0" i="0" smtClean="0">
                        <a:latin typeface="Cambria Math" charset="0"/>
                      </a:rPr>
                      <m:t>mbedding</m:t>
                    </m:r>
                    <m:r>
                      <a:rPr lang="en-US" b="0" i="0" smtClean="0">
                        <a:latin typeface="Cambria Math" charset="0"/>
                      </a:rPr>
                      <m:t> </m:t>
                    </m:r>
                    <m:sSub>
                      <m:sSubPr>
                        <m:ctrlPr>
                          <a:rPr lang="en-US" b="1" i="1">
                            <a:latin typeface="Cambria Math" charset="0"/>
                          </a:rPr>
                        </m:ctrlPr>
                      </m:sSubPr>
                      <m:e>
                        <m:r>
                          <a:rPr lang="en-US" b="1" i="1">
                            <a:latin typeface="Cambria Math" charset="0"/>
                          </a:rPr>
                          <m:t>𝒚</m:t>
                        </m:r>
                      </m:e>
                      <m:sub>
                        <m:r>
                          <a:rPr lang="en-US" b="1" i="1">
                            <a:latin typeface="Cambria Math" charset="0"/>
                          </a:rPr>
                          <m:t>𝟏</m:t>
                        </m:r>
                      </m:sub>
                    </m:sSub>
                    <m:r>
                      <a:rPr lang="en-US" i="1">
                        <a:latin typeface="Cambria Math" charset="0"/>
                      </a:rPr>
                      <m:t>,…,</m:t>
                    </m:r>
                    <m:sSub>
                      <m:sSubPr>
                        <m:ctrlPr>
                          <a:rPr lang="en-US" b="1" i="1">
                            <a:latin typeface="Cambria Math" charset="0"/>
                          </a:rPr>
                        </m:ctrlPr>
                      </m:sSubPr>
                      <m:e>
                        <m:r>
                          <a:rPr lang="en-US" b="1" i="1">
                            <a:latin typeface="Cambria Math" charset="0"/>
                          </a:rPr>
                          <m:t>𝒚</m:t>
                        </m:r>
                      </m:e>
                      <m:sub>
                        <m:r>
                          <a:rPr lang="en-US" b="1" i="1">
                            <a:latin typeface="Cambria Math" charset="0"/>
                          </a:rPr>
                          <m:t>𝒏</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b="0" i="1" dirty="0" smtClean="0">
                  <a:latin typeface="Cambria Math" charset="0"/>
                </a:endParaRPr>
              </a:p>
              <a:p>
                <a:pPr marL="0" indent="0">
                  <a:buNone/>
                </a:pPr>
                <a:endParaRPr lang="en-US" i="1" dirty="0">
                  <a:latin typeface="Cambria Math" charset="0"/>
                </a:endParaRPr>
              </a:p>
              <a:p>
                <a:pPr marL="0" indent="0">
                  <a:buNone/>
                </a:pPr>
                <a:r>
                  <a:rPr lang="en-US" b="1" i="1" dirty="0" smtClean="0">
                    <a:latin typeface="Cambria Math" charset="0"/>
                  </a:rPr>
                  <a:t>IMPORTANT:	t-SNE tends to focus on preserving “local structure” (more later). It is also an adjusted version of the method SNE, altered 		mainly to alleviate the “crowding problem”</a:t>
                </a:r>
                <a:endParaRPr lang="en-US" b="1" i="1" dirty="0" smtClean="0">
                  <a:latin typeface="Cambria Math"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351722"/>
                <a:ext cx="10949608" cy="5229187"/>
              </a:xfrm>
              <a:blipFill rotWithShape="0">
                <a:blip r:embed="rId2"/>
                <a:stretch>
                  <a:fillRect l="-111" t="-1049"/>
                </a:stretch>
              </a:blipFill>
            </p:spPr>
            <p:txBody>
              <a:bodyPr/>
              <a:lstStyle/>
              <a:p>
                <a:r>
                  <a:rPr lang="en-US">
                    <a:noFill/>
                  </a:rPr>
                  <a:t> </a:t>
                </a:r>
              </a:p>
            </p:txBody>
          </p:sp>
        </mc:Fallback>
      </mc:AlternateContent>
    </p:spTree>
    <p:extLst>
      <p:ext uri="{BB962C8B-B14F-4D97-AF65-F5344CB8AC3E}">
        <p14:creationId xmlns:p14="http://schemas.microsoft.com/office/powerpoint/2010/main" val="200979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8"/>
                <a:ext cx="10515600" cy="4351338"/>
              </a:xfrm>
            </p:spPr>
            <p:txBody>
              <a:bodyPr>
                <a:normAutofit fontScale="77500" lnSpcReduction="20000"/>
              </a:bodyPr>
              <a:lstStyle/>
              <a:p>
                <a:pPr marL="0" lvl="0" indent="0">
                  <a:lnSpc>
                    <a:spcPct val="100000"/>
                  </a:lnSpc>
                  <a:spcBef>
                    <a:spcPts val="0"/>
                  </a:spcBef>
                  <a:buNone/>
                </a:pP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r>
                      <a:rPr lang="en-US" b="0" i="1" smtClean="0">
                        <a:latin typeface="Cambria Math" charset="0"/>
                      </a:rPr>
                      <m:t>=</m:t>
                    </m:r>
                  </m:oMath>
                </a14:m>
                <a:r>
                  <a:rPr lang="en-US" dirty="0" smtClean="0"/>
                  <a:t> “neighborliness” </a:t>
                </a:r>
                <a:r>
                  <a:rPr lang="en-US" i="1" dirty="0" smtClean="0"/>
                  <a:t>of </a:t>
                </a:r>
                <a14:m>
                  <m:oMath xmlns:m="http://schemas.openxmlformats.org/officeDocument/2006/math">
                    <m:sSub>
                      <m:sSubPr>
                        <m:ctrlPr>
                          <a:rPr lang="en-US" b="1" i="1">
                            <a:latin typeface="Cambria Math" charset="0"/>
                          </a:rPr>
                        </m:ctrlPr>
                      </m:sSubPr>
                      <m:e>
                        <m:r>
                          <a:rPr lang="en-US" b="1" i="1">
                            <a:latin typeface="Cambria Math" charset="0"/>
                          </a:rPr>
                          <m:t>𝒙</m:t>
                        </m:r>
                      </m:e>
                      <m:sub>
                        <m:r>
                          <a:rPr lang="en-US" b="1" i="1">
                            <a:latin typeface="Cambria Math" charset="0"/>
                          </a:rPr>
                          <m:t>𝒋</m:t>
                        </m:r>
                      </m:sub>
                    </m:sSub>
                  </m:oMath>
                </a14:m>
                <a:r>
                  <a:rPr lang="en-US" dirty="0"/>
                  <a:t> </a:t>
                </a:r>
                <a:r>
                  <a:rPr lang="en-US" dirty="0" smtClean="0"/>
                  <a:t>g</a:t>
                </a:r>
                <a14:m>
                  <m:oMath xmlns:m="http://schemas.openxmlformats.org/officeDocument/2006/math">
                    <m:r>
                      <m:rPr>
                        <m:sty m:val="p"/>
                      </m:rPr>
                      <a:rPr lang="en-US" b="0" i="0" smtClean="0">
                        <a:latin typeface="Cambria Math" charset="0"/>
                      </a:rPr>
                      <m:t>iven</m:t>
                    </m:r>
                    <m:r>
                      <a:rPr lang="en-US" b="0" i="0" smtClean="0">
                        <a:latin typeface="Cambria Math" charset="0"/>
                      </a:rPr>
                      <m:t> </m:t>
                    </m:r>
                    <m:sSub>
                      <m:sSubPr>
                        <m:ctrlPr>
                          <a:rPr lang="en-US" b="1" i="1">
                            <a:latin typeface="Cambria Math" charset="0"/>
                          </a:rPr>
                        </m:ctrlPr>
                      </m:sSubPr>
                      <m:e>
                        <m:r>
                          <a:rPr lang="en-US" b="1" i="1">
                            <a:latin typeface="Cambria Math" charset="0"/>
                          </a:rPr>
                          <m:t>𝒙</m:t>
                        </m:r>
                      </m:e>
                      <m:sub>
                        <m:r>
                          <a:rPr lang="en-US" b="1" i="1">
                            <a:latin typeface="Cambria Math" charset="0"/>
                          </a:rPr>
                          <m:t>𝒊</m:t>
                        </m:r>
                      </m:sub>
                    </m:sSub>
                  </m:oMath>
                </a14:m>
                <a:r>
                  <a:rPr lang="en-US" dirty="0" smtClean="0"/>
                  <a:t> = </a:t>
                </a:r>
                <a14:m>
                  <m:oMath xmlns:m="http://schemas.openxmlformats.org/officeDocument/2006/math">
                    <m:f>
                      <m:fPr>
                        <m:ctrlPr>
                          <a:rPr lang="mr-IN" i="1" smtClean="0">
                            <a:latin typeface="Cambria Math" charset="0"/>
                          </a:rPr>
                        </m:ctrlPr>
                      </m:fPr>
                      <m:num>
                        <m:r>
                          <m:rPr>
                            <m:sty m:val="p"/>
                          </m:rPr>
                          <a:rPr lang="en-US" b="0" i="0" smtClean="0">
                            <a:latin typeface="Cambria Math" charset="0"/>
                          </a:rPr>
                          <m:t>exp</m:t>
                        </m:r>
                        <m:d>
                          <m:dPr>
                            <m:ctrlPr>
                              <a:rPr lang="mr-IN" b="0" i="1" smtClean="0">
                                <a:latin typeface="Cambria Math" charset="0"/>
                              </a:rPr>
                            </m:ctrlPr>
                          </m:dPr>
                          <m:e>
                            <m:f>
                              <m:fPr>
                                <m:type m:val="lin"/>
                                <m:ctrlPr>
                                  <a:rPr lang="en-US" i="1">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smtClean="0">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b="0" i="1" smtClean="0">
                                                        <a:latin typeface="Cambria Math" charset="0"/>
                                                      </a:rPr>
                                                      <m:t>𝑗</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i="1">
                                            <a:latin typeface="Cambria Math" charset="0"/>
                                          </a:rPr>
                                          <m:t>2</m:t>
                                        </m:r>
                                      </m:sup>
                                    </m:sSubSup>
                                  </m:e>
                                </m:d>
                              </m:den>
                            </m:f>
                          </m:e>
                        </m:d>
                      </m:num>
                      <m:den>
                        <m:nary>
                          <m:naryPr>
                            <m:chr m:val="∑"/>
                            <m:supHide m:val="on"/>
                            <m:ctrlPr>
                              <a:rPr lang="is-IS" i="1" smtClean="0">
                                <a:latin typeface="Cambria Math" charset="0"/>
                              </a:rPr>
                            </m:ctrlPr>
                          </m:naryPr>
                          <m:sub>
                            <m:r>
                              <m:rPr>
                                <m:brk m:alnAt="23"/>
                              </m:rPr>
                              <a:rPr lang="en-US" b="0" i="1" smtClean="0">
                                <a:latin typeface="Cambria Math" charset="0"/>
                              </a:rPr>
                              <m:t>𝑘</m:t>
                            </m:r>
                            <m:r>
                              <a:rPr lang="en-US" b="0" i="1" smtClean="0">
                                <a:latin typeface="Cambria Math" charset="0"/>
                              </a:rPr>
                              <m:t>≠</m:t>
                            </m:r>
                            <m:r>
                              <a:rPr lang="en-US" b="0" i="1" smtClean="0">
                                <a:latin typeface="Cambria Math" charset="0"/>
                              </a:rPr>
                              <m:t>𝑖</m:t>
                            </m:r>
                          </m:sub>
                          <m:sup/>
                          <m:e>
                            <m:r>
                              <m:rPr>
                                <m:sty m:val="p"/>
                              </m:rPr>
                              <a:rPr lang="en-US">
                                <a:latin typeface="Cambria Math" charset="0"/>
                              </a:rPr>
                              <m:t>exp</m:t>
                            </m:r>
                            <m:r>
                              <a:rPr lang="en-US" i="1">
                                <a:latin typeface="Cambria Math" charset="0"/>
                              </a:rPr>
                              <m:t>⁡</m:t>
                            </m:r>
                            <m:d>
                              <m:dPr>
                                <m:ctrlPr>
                                  <a:rPr lang="mr-IN" i="1">
                                    <a:latin typeface="Cambria Math" charset="0"/>
                                  </a:rPr>
                                </m:ctrlPr>
                              </m:dPr>
                              <m:e>
                                <m:f>
                                  <m:fPr>
                                    <m:type m:val="lin"/>
                                    <m:ctrlPr>
                                      <a:rPr lang="en-US" i="1" smtClean="0">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𝑘</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b="0" i="1" smtClean="0">
                                                <a:latin typeface="Cambria Math" charset="0"/>
                                              </a:rPr>
                                              <m:t>2</m:t>
                                            </m:r>
                                          </m:sup>
                                        </m:sSubSup>
                                      </m:e>
                                    </m:d>
                                  </m:den>
                                </m:f>
                              </m:e>
                            </m:d>
                          </m:e>
                        </m:nary>
                      </m:den>
                    </m:f>
                  </m:oMath>
                </a14:m>
                <a:endParaRPr lang="en-US" b="1"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Fix </a:t>
                </a:r>
                <a14:m>
                  <m:oMath xmlns:m="http://schemas.openxmlformats.org/officeDocument/2006/math">
                    <m:sSub>
                      <m:sSubPr>
                        <m:ctrlPr>
                          <a:rPr lang="en-US" b="0" i="1" smtClean="0">
                            <a:latin typeface="Cambria Math" charset="0"/>
                          </a:rPr>
                        </m:ctrlPr>
                      </m:sSubPr>
                      <m:e>
                        <m:r>
                          <a:rPr lang="en-US" b="0" i="1" smtClean="0">
                            <a:latin typeface="Cambria Math" charset="0"/>
                          </a:rPr>
                          <m:t>𝑃𝑒𝑟𝑝</m:t>
                        </m:r>
                        <m:r>
                          <a:rPr lang="en-US" b="0" i="1" smtClean="0">
                            <a:latin typeface="Cambria Math" charset="0"/>
                          </a:rPr>
                          <m:t>(</m:t>
                        </m:r>
                        <m:r>
                          <a:rPr lang="en-US" b="0" i="1" smtClean="0">
                            <a:latin typeface="Cambria Math" charset="0"/>
                          </a:rPr>
                          <m:t>𝑃</m:t>
                        </m:r>
                      </m:e>
                      <m:sub>
                        <m:r>
                          <a:rPr lang="en-US" b="0" i="1" smtClean="0">
                            <a:latin typeface="Cambria Math" charset="0"/>
                          </a:rPr>
                          <m:t>𝑖</m:t>
                        </m:r>
                      </m:sub>
                    </m:sSub>
                    <m:r>
                      <a:rPr lang="en-US" b="0" i="1" smtClean="0">
                        <a:latin typeface="Cambria Math" charset="0"/>
                      </a:rPr>
                      <m:t>)</m:t>
                    </m:r>
                    <m:r>
                      <a:rPr lang="en-US" b="0" i="0" smtClean="0">
                        <a:latin typeface="Cambria Math" charset="0"/>
                      </a:rPr>
                      <m:t>. </m:t>
                    </m:r>
                  </m:oMath>
                </a14:m>
                <a:r>
                  <a:rPr lang="en-US" dirty="0" smtClean="0"/>
                  <a:t>Choose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r>
                  <a:rPr lang="en-US" dirty="0" smtClean="0"/>
                  <a:t> such that: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0" dirty="0"/>
                  <a:t>	</a:t>
                </a:r>
                <a:endParaRPr lang="en-US" b="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14:m>
                  <m:oMath xmlns:m="http://schemas.openxmlformats.org/officeDocument/2006/math">
                    <m:r>
                      <a:rPr lang="en-US" b="0" i="1" smtClean="0">
                        <a:latin typeface="Cambria Math" charset="0"/>
                      </a:rPr>
                      <m:t>𝑃𝑒𝑟𝑝</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2</m:t>
                        </m:r>
                      </m:e>
                      <m:sup>
                        <m:r>
                          <a:rPr lang="en-US" i="1">
                            <a:latin typeface="Cambria Math" charset="0"/>
                          </a:rPr>
                          <m:t>𝐻</m:t>
                        </m:r>
                        <m:d>
                          <m:dPr>
                            <m:ctrlPr>
                              <a:rPr lang="en-US" i="1">
                                <a:latin typeface="Cambria Math" charset="0"/>
                              </a:rPr>
                            </m:ctrlPr>
                          </m:dPr>
                          <m:e>
                            <m:sSub>
                              <m:sSubPr>
                                <m:ctrlPr>
                                  <a:rPr lang="en-US" i="1">
                                    <a:latin typeface="Cambria Math" charset="0"/>
                                  </a:rPr>
                                </m:ctrlPr>
                              </m:sSubPr>
                              <m:e>
                                <m:r>
                                  <a:rPr lang="en-US" i="1">
                                    <a:latin typeface="Cambria Math" charset="0"/>
                                  </a:rPr>
                                  <m:t>𝑃</m:t>
                                </m:r>
                              </m:e>
                              <m:sub>
                                <m:r>
                                  <a:rPr lang="en-US" i="1">
                                    <a:latin typeface="Cambria Math" charset="0"/>
                                  </a:rPr>
                                  <m:t>𝑖</m:t>
                                </m:r>
                              </m:sub>
                            </m:sSub>
                          </m:e>
                        </m:d>
                      </m:sup>
                    </m:sSup>
                  </m:oMath>
                </a14:m>
                <a:r>
                  <a:rPr lang="en-US" dirty="0" smtClean="0"/>
                  <a:t>		</a:t>
                </a:r>
                <a14:m>
                  <m:oMath xmlns:m="http://schemas.openxmlformats.org/officeDocument/2006/math">
                    <m:r>
                      <a:rPr lang="en-US" b="0" i="1" smtClean="0">
                        <a:latin typeface="Cambria Math" charset="0"/>
                      </a:rPr>
                      <m:t>𝐻</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r>
                      <a:rPr lang="en-US" b="0" i="1" smtClean="0">
                        <a:latin typeface="Cambria Math" charset="0"/>
                      </a:rPr>
                      <m:t>=−</m:t>
                    </m:r>
                    <m:nary>
                      <m:naryPr>
                        <m:chr m:val="∑"/>
                        <m:supHide m:val="on"/>
                        <m:ctrlPr>
                          <a:rPr lang="en-US" b="0" i="1" smtClean="0">
                            <a:latin typeface="Cambria Math" charset="0"/>
                          </a:rPr>
                        </m:ctrlPr>
                      </m:naryPr>
                      <m:sub>
                        <m:r>
                          <m:rPr>
                            <m:brk m:alnAt="7"/>
                          </m:rPr>
                          <a:rPr lang="en-US" b="0" i="1" smtClean="0">
                            <a:latin typeface="Cambria Math" charset="0"/>
                          </a:rPr>
                          <m:t>𝑗</m:t>
                        </m:r>
                      </m:sub>
                      <m:sup/>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func>
                          <m:funcPr>
                            <m:ctrlPr>
                              <a:rPr lang="en-US" b="0" i="1" smtClean="0">
                                <a:latin typeface="Cambria Math" charset="0"/>
                              </a:rPr>
                            </m:ctrlPr>
                          </m:funcPr>
                          <m:fName>
                            <m:sSub>
                              <m:sSubPr>
                                <m:ctrlPr>
                                  <a:rPr lang="en-US" b="0" i="1" smtClean="0">
                                    <a:latin typeface="Cambria Math" charset="0"/>
                                  </a:rPr>
                                </m:ctrlPr>
                              </m:sSubPr>
                              <m:e>
                                <m:r>
                                  <m:rPr>
                                    <m:sty m:val="p"/>
                                  </m:rPr>
                                  <a:rPr lang="en-US" b="0" i="0" smtClean="0">
                                    <a:latin typeface="Cambria Math" charset="0"/>
                                  </a:rPr>
                                  <m:t>log</m:t>
                                </m:r>
                              </m:e>
                              <m:sub>
                                <m:r>
                                  <a:rPr lang="en-US" b="0" i="1" smtClean="0">
                                    <a:latin typeface="Cambria Math" charset="0"/>
                                  </a:rPr>
                                  <m:t>2</m:t>
                                </m:r>
                              </m:sub>
                            </m:sSub>
                          </m:fName>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e>
                        </m:func>
                      </m:e>
                    </m:nary>
                  </m:oMath>
                </a14:m>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b="0" dirty="0" smtClean="0"/>
                  <a:t>Note that the entropy, </a:t>
                </a:r>
                <a14:m>
                  <m:oMath xmlns:m="http://schemas.openxmlformats.org/officeDocument/2006/math">
                    <m:r>
                      <a:rPr lang="en-US" b="0" i="1" smtClean="0">
                        <a:latin typeface="Cambria Math" charset="0"/>
                      </a:rPr>
                      <m:t>𝐻</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oMath>
                </a14:m>
                <a:r>
                  <a:rPr lang="en-US" dirty="0" smtClean="0"/>
                  <a:t> is proportional to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Define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 </m:t>
                    </m:r>
                    <m:f>
                      <m:fPr>
                        <m:ctrlPr>
                          <a:rPr lang="mr-IN" b="0" i="1" smtClean="0">
                            <a:latin typeface="Cambria Math" charset="0"/>
                          </a:rPr>
                        </m:ctrlPr>
                      </m:fPr>
                      <m:num>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num>
                      <m:den>
                        <m:r>
                          <a:rPr lang="en-US" b="0" i="1" smtClean="0">
                            <a:latin typeface="Cambria Math" charset="0"/>
                          </a:rPr>
                          <m:t>2</m:t>
                        </m:r>
                      </m:den>
                    </m:f>
                  </m:oMath>
                </a14:m>
                <a:r>
                  <a:rPr lang="en-US" dirty="0" smtClean="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351338"/>
              </a:xfrm>
              <a:blipFill rotWithShape="0">
                <a:blip r:embed="rId4"/>
                <a:stretch>
                  <a:fillRect l="-754" t="-1261"/>
                </a:stretch>
              </a:blipFill>
            </p:spPr>
            <p:txBody>
              <a:bodyPr/>
              <a:lstStyle/>
              <a:p>
                <a:r>
                  <a:rPr lang="en-US">
                    <a:noFill/>
                  </a:rPr>
                  <a:t> </a:t>
                </a:r>
              </a:p>
            </p:txBody>
          </p:sp>
        </mc:Fallback>
      </mc:AlternateContent>
    </p:spTree>
    <p:extLst>
      <p:ext uri="{BB962C8B-B14F-4D97-AF65-F5344CB8AC3E}">
        <p14:creationId xmlns:p14="http://schemas.microsoft.com/office/powerpoint/2010/main" val="1201364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p:cNvSpPr>
                <a:spLocks noGrp="1"/>
              </p:cNvSpPr>
              <p:nvPr>
                <p:ph sz="half" idx="1"/>
              </p:nvPr>
            </p:nvSpPr>
            <p:spPr/>
            <p:txBody>
              <a:bodyPr/>
              <a:lstStyle/>
              <a:p>
                <a:pPr marL="0" lvl="0" indent="0">
                  <a:lnSpc>
                    <a:spcPct val="100000"/>
                  </a:lnSpc>
                  <a:spcBef>
                    <a:spcPts val="0"/>
                  </a:spcBef>
                  <a:buNone/>
                </a:pPr>
                <a14:m>
                  <m:oMath xmlns:m="http://schemas.openxmlformats.org/officeDocument/2006/math">
                    <m:sSub>
                      <m:sSubPr>
                        <m:ctrlPr>
                          <a:rPr lang="en-US" i="1" smtClean="0">
                            <a:latin typeface="Cambria Math" charset="0"/>
                          </a:rPr>
                        </m:ctrlPr>
                      </m:sSubPr>
                      <m:e>
                        <m:r>
                          <a:rPr lang="en-US" b="0" i="1" smtClean="0">
                            <a:latin typeface="Cambria Math" charset="0"/>
                          </a:rPr>
                          <m:t>∗</m:t>
                        </m:r>
                        <m:r>
                          <a:rPr lang="en-US" b="0" i="1" smtClean="0">
                            <a:latin typeface="Cambria Math" charset="0"/>
                          </a:rPr>
                          <m:t>𝑞</m:t>
                        </m:r>
                      </m:e>
                      <m:sub>
                        <m:r>
                          <a:rPr lang="en-US" i="1" smtClean="0">
                            <a:latin typeface="Cambria Math" charset="0"/>
                          </a:rPr>
                          <m:t>𝑖</m:t>
                        </m:r>
                        <m:r>
                          <a:rPr lang="en-US" b="0" i="1" smtClean="0">
                            <a:latin typeface="Cambria Math" charset="0"/>
                          </a:rPr>
                          <m:t>𝑗</m:t>
                        </m:r>
                      </m:sub>
                    </m:sSub>
                    <m:r>
                      <a:rPr lang="en-US" i="1">
                        <a:latin typeface="Cambria Math" charset="0"/>
                      </a:rPr>
                      <m:t>=</m:t>
                    </m:r>
                  </m:oMath>
                </a14:m>
                <a:r>
                  <a:rPr lang="en-US" dirty="0"/>
                  <a:t> “neighborliness” </a:t>
                </a:r>
                <a:r>
                  <a:rPr lang="en-US" i="1" dirty="0" smtClean="0"/>
                  <a:t>between </a:t>
                </a:r>
                <a14:m>
                  <m:oMath xmlns:m="http://schemas.openxmlformats.org/officeDocument/2006/math">
                    <m:sSub>
                      <m:sSubPr>
                        <m:ctrlPr>
                          <a:rPr lang="en-US" b="1" i="1">
                            <a:latin typeface="Cambria Math" charset="0"/>
                          </a:rPr>
                        </m:ctrlPr>
                      </m:sSubPr>
                      <m:e>
                        <m:r>
                          <a:rPr lang="en-US" b="1" i="1" smtClean="0">
                            <a:latin typeface="Cambria Math" charset="0"/>
                          </a:rPr>
                          <m:t>𝒚</m:t>
                        </m:r>
                      </m:e>
                      <m:sub>
                        <m:r>
                          <a:rPr lang="en-US" b="1" i="1">
                            <a:latin typeface="Cambria Math" charset="0"/>
                          </a:rPr>
                          <m:t>𝒋</m:t>
                        </m:r>
                      </m:sub>
                    </m:sSub>
                  </m:oMath>
                </a14:m>
                <a:r>
                  <a:rPr lang="en-US" dirty="0"/>
                  <a:t> </a:t>
                </a:r>
                <a:r>
                  <a:rPr lang="en-US" dirty="0" smtClean="0"/>
                  <a:t>a</a:t>
                </a:r>
                <a14:m>
                  <m:oMath xmlns:m="http://schemas.openxmlformats.org/officeDocument/2006/math">
                    <m:r>
                      <m:rPr>
                        <m:sty m:val="p"/>
                      </m:rPr>
                      <a:rPr lang="en-US" b="0" i="0" smtClean="0">
                        <a:latin typeface="Cambria Math" charset="0"/>
                      </a:rPr>
                      <m:t>nd</m:t>
                    </m:r>
                    <m:r>
                      <a:rPr lang="en-US" b="0" i="0" smtClean="0">
                        <a:latin typeface="Cambria Math" charset="0"/>
                      </a:rPr>
                      <m:t> </m:t>
                    </m:r>
                    <m:sSub>
                      <m:sSubPr>
                        <m:ctrlPr>
                          <a:rPr lang="en-US" b="1" i="1">
                            <a:latin typeface="Cambria Math" charset="0"/>
                          </a:rPr>
                        </m:ctrlPr>
                      </m:sSubPr>
                      <m:e>
                        <m:r>
                          <a:rPr lang="en-US" b="1" i="1" smtClean="0">
                            <a:latin typeface="Cambria Math" charset="0"/>
                          </a:rPr>
                          <m:t>𝒚</m:t>
                        </m:r>
                      </m:e>
                      <m:sub>
                        <m:r>
                          <a:rPr lang="en-US" b="1" i="1">
                            <a:latin typeface="Cambria Math" charset="0"/>
                          </a:rPr>
                          <m:t>𝒊</m:t>
                        </m:r>
                      </m:sub>
                    </m:sSub>
                    <m:r>
                      <a:rPr lang="en-US" b="1" i="1" smtClean="0">
                        <a:latin typeface="Cambria Math" charset="0"/>
                      </a:rPr>
                      <m:t>= </m:t>
                    </m:r>
                    <m:f>
                      <m:fPr>
                        <m:ctrlPr>
                          <a:rPr lang="mr-IN" b="1" i="1" smtClean="0">
                            <a:latin typeface="Cambria Math" charset="0"/>
                          </a:rPr>
                        </m:ctrlPr>
                      </m:fPr>
                      <m:num>
                        <m:sSup>
                          <m:sSupPr>
                            <m:ctrlPr>
                              <a:rPr lang="en-US" b="1" i="1" smtClean="0">
                                <a:latin typeface="Cambria Math" charset="0"/>
                              </a:rPr>
                            </m:ctrlPr>
                          </m:sSupPr>
                          <m:e>
                            <m:d>
                              <m:dPr>
                                <m:ctrlPr>
                                  <a:rPr lang="en-US" b="1" i="1" smtClean="0">
                                    <a:latin typeface="Cambria Math" charset="0"/>
                                  </a:rPr>
                                </m:ctrlPr>
                              </m:dPr>
                              <m:e>
                                <m:r>
                                  <a:rPr lang="en-US" b="1" i="1" smtClean="0">
                                    <a:latin typeface="Cambria Math" charset="0"/>
                                  </a:rPr>
                                  <m:t>𝟏</m:t>
                                </m:r>
                                <m:r>
                                  <a:rPr lang="en-US" b="1" i="1" smtClean="0">
                                    <a:latin typeface="Cambria Math" charset="0"/>
                                  </a:rPr>
                                  <m:t>+</m:t>
                                </m:r>
                                <m:sSup>
                                  <m:sSupPr>
                                    <m:ctrlPr>
                                      <a:rPr lang="en-US" b="1" i="1" smtClean="0">
                                        <a:latin typeface="Cambria Math" charset="0"/>
                                      </a:rPr>
                                    </m:ctrlPr>
                                  </m:sSupPr>
                                  <m:e>
                                    <m:d>
                                      <m:dPr>
                                        <m:begChr m:val="|"/>
                                        <m:endChr m:val="|"/>
                                        <m:ctrlPr>
                                          <a:rPr lang="en-US" b="1" i="1" smtClean="0">
                                            <a:latin typeface="Cambria Math" charset="0"/>
                                          </a:rPr>
                                        </m:ctrlPr>
                                      </m:dPr>
                                      <m:e>
                                        <m:d>
                                          <m:dPr>
                                            <m:begChr m:val="|"/>
                                            <m:endChr m:val="|"/>
                                            <m:ctrlPr>
                                              <a:rPr lang="en-US" b="1" i="1" smtClean="0">
                                                <a:latin typeface="Cambria Math" charset="0"/>
                                              </a:rPr>
                                            </m:ctrlPr>
                                          </m:dPr>
                                          <m:e>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𝒊</m:t>
                                                </m:r>
                                              </m:sub>
                                            </m:sSub>
                                            <m:r>
                                              <a:rPr lang="en-US" b="1"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𝒋</m:t>
                                                </m:r>
                                              </m:sub>
                                            </m:sSub>
                                          </m:e>
                                        </m:d>
                                      </m:e>
                                    </m:d>
                                  </m:e>
                                  <m:sup>
                                    <m:r>
                                      <a:rPr lang="en-US" b="1" i="1" smtClean="0">
                                        <a:latin typeface="Cambria Math" charset="0"/>
                                      </a:rPr>
                                      <m:t>𝟐</m:t>
                                    </m:r>
                                  </m:sup>
                                </m:sSup>
                              </m:e>
                            </m:d>
                          </m:e>
                          <m:sup>
                            <m:r>
                              <a:rPr lang="en-US" b="1" i="1" smtClean="0">
                                <a:latin typeface="Cambria Math" charset="0"/>
                              </a:rPr>
                              <m:t>−</m:t>
                            </m:r>
                            <m:r>
                              <a:rPr lang="en-US" b="1" i="1" smtClean="0">
                                <a:latin typeface="Cambria Math" charset="0"/>
                              </a:rPr>
                              <m:t>𝟏</m:t>
                            </m:r>
                          </m:sup>
                        </m:sSup>
                      </m:num>
                      <m:den>
                        <m:nary>
                          <m:naryPr>
                            <m:chr m:val="∑"/>
                            <m:limLoc m:val="subSup"/>
                            <m:supHide m:val="on"/>
                            <m:ctrlPr>
                              <a:rPr lang="mr-IN" b="1" i="1" smtClean="0">
                                <a:latin typeface="Cambria Math" charset="0"/>
                              </a:rPr>
                            </m:ctrlPr>
                          </m:naryPr>
                          <m:sub>
                            <m:r>
                              <m:rPr>
                                <m:brk m:alnAt="9"/>
                              </m:rPr>
                              <a:rPr lang="en-US" b="1" i="1" smtClean="0">
                                <a:latin typeface="Cambria Math" charset="0"/>
                              </a:rPr>
                              <m:t>𝒌</m:t>
                            </m:r>
                            <m:r>
                              <a:rPr lang="en-US" b="1" i="1" smtClean="0">
                                <a:latin typeface="Cambria Math" charset="0"/>
                              </a:rPr>
                              <m:t>≠</m:t>
                            </m:r>
                            <m:r>
                              <a:rPr lang="en-US" b="1" i="1" smtClean="0">
                                <a:latin typeface="Cambria Math" charset="0"/>
                              </a:rPr>
                              <m:t>𝒍</m:t>
                            </m:r>
                          </m:sub>
                          <m:sup/>
                          <m:e>
                            <m:sSup>
                              <m:sSupPr>
                                <m:ctrlPr>
                                  <a:rPr lang="en-US" b="1" i="1">
                                    <a:latin typeface="Cambria Math" charset="0"/>
                                  </a:rPr>
                                </m:ctrlPr>
                              </m:sSupPr>
                              <m:e>
                                <m:d>
                                  <m:dPr>
                                    <m:ctrlPr>
                                      <a:rPr lang="en-US" b="1" i="1">
                                        <a:latin typeface="Cambria Math" charset="0"/>
                                      </a:rPr>
                                    </m:ctrlPr>
                                  </m:dPr>
                                  <m:e>
                                    <m:r>
                                      <a:rPr lang="en-US" b="1" i="1">
                                        <a:latin typeface="Cambria Math" charset="0"/>
                                      </a:rPr>
                                      <m:t>𝟏</m:t>
                                    </m:r>
                                    <m:r>
                                      <a:rPr lang="en-US" b="1" i="1">
                                        <a:latin typeface="Cambria Math" charset="0"/>
                                      </a:rPr>
                                      <m:t>+</m:t>
                                    </m:r>
                                    <m:sSup>
                                      <m:sSupPr>
                                        <m:ctrlPr>
                                          <a:rPr lang="en-US" b="1" i="1">
                                            <a:latin typeface="Cambria Math" charset="0"/>
                                          </a:rPr>
                                        </m:ctrlPr>
                                      </m:sSupPr>
                                      <m:e>
                                        <m:d>
                                          <m:dPr>
                                            <m:begChr m:val="|"/>
                                            <m:endChr m:val="|"/>
                                            <m:ctrlPr>
                                              <a:rPr lang="en-US" b="1" i="1">
                                                <a:latin typeface="Cambria Math" charset="0"/>
                                              </a:rPr>
                                            </m:ctrlPr>
                                          </m:dPr>
                                          <m:e>
                                            <m:d>
                                              <m:dPr>
                                                <m:begChr m:val="|"/>
                                                <m:endChr m:val="|"/>
                                                <m:ctrlPr>
                                                  <a:rPr lang="en-US" b="1" i="1">
                                                    <a:latin typeface="Cambria Math" charset="0"/>
                                                  </a:rPr>
                                                </m:ctrlPr>
                                              </m:dPr>
                                              <m:e>
                                                <m:sSub>
                                                  <m:sSubPr>
                                                    <m:ctrlPr>
                                                      <a:rPr lang="en-US" b="1" i="1">
                                                        <a:latin typeface="Cambria Math" charset="0"/>
                                                      </a:rPr>
                                                    </m:ctrlPr>
                                                  </m:sSubPr>
                                                  <m:e>
                                                    <m:r>
                                                      <a:rPr lang="en-US" b="1" i="1">
                                                        <a:latin typeface="Cambria Math" charset="0"/>
                                                      </a:rPr>
                                                      <m:t>𝒚</m:t>
                                                    </m:r>
                                                  </m:e>
                                                  <m:sub>
                                                    <m:r>
                                                      <a:rPr lang="en-US" b="1" i="1" smtClean="0">
                                                        <a:latin typeface="Cambria Math" charset="0"/>
                                                      </a:rPr>
                                                      <m:t>𝒌</m:t>
                                                    </m:r>
                                                  </m:sub>
                                                </m:sSub>
                                                <m:r>
                                                  <a:rPr lang="en-US" b="1" i="1">
                                                    <a:latin typeface="Cambria Math" charset="0"/>
                                                  </a:rPr>
                                                  <m:t>−</m:t>
                                                </m:r>
                                                <m:sSub>
                                                  <m:sSubPr>
                                                    <m:ctrlPr>
                                                      <a:rPr lang="en-US" b="1" i="1">
                                                        <a:latin typeface="Cambria Math" charset="0"/>
                                                      </a:rPr>
                                                    </m:ctrlPr>
                                                  </m:sSubPr>
                                                  <m:e>
                                                    <m:r>
                                                      <a:rPr lang="en-US" b="1" i="1">
                                                        <a:latin typeface="Cambria Math" charset="0"/>
                                                      </a:rPr>
                                                      <m:t>𝒚</m:t>
                                                    </m:r>
                                                  </m:e>
                                                  <m:sub>
                                                    <m:r>
                                                      <a:rPr lang="en-US" b="1" i="1" smtClean="0">
                                                        <a:latin typeface="Cambria Math" charset="0"/>
                                                      </a:rPr>
                                                      <m:t>𝒍</m:t>
                                                    </m:r>
                                                  </m:sub>
                                                </m:sSub>
                                              </m:e>
                                            </m:d>
                                          </m:e>
                                        </m:d>
                                      </m:e>
                                      <m:sup>
                                        <m:r>
                                          <a:rPr lang="en-US" b="1" i="1">
                                            <a:latin typeface="Cambria Math" charset="0"/>
                                          </a:rPr>
                                          <m:t>𝟐</m:t>
                                        </m:r>
                                      </m:sup>
                                    </m:sSup>
                                  </m:e>
                                </m:d>
                              </m:e>
                              <m:sup>
                                <m:r>
                                  <a:rPr lang="en-US" b="1" i="1">
                                    <a:latin typeface="Cambria Math" charset="0"/>
                                  </a:rPr>
                                  <m:t>−</m:t>
                                </m:r>
                                <m:r>
                                  <a:rPr lang="en-US" b="1" i="1">
                                    <a:latin typeface="Cambria Math" charset="0"/>
                                  </a:rPr>
                                  <m:t>𝟏</m:t>
                                </m:r>
                              </m:sup>
                            </m:sSup>
                          </m:e>
                        </m:nary>
                      </m:den>
                    </m:f>
                  </m:oMath>
                </a14:m>
                <a:endParaRPr lang="en-US" dirty="0" smtClean="0"/>
              </a:p>
              <a:p>
                <a:pPr marL="0" lvl="0" indent="0">
                  <a:lnSpc>
                    <a:spcPct val="100000"/>
                  </a:lnSpc>
                  <a:spcBef>
                    <a:spcPts val="0"/>
                  </a:spcBef>
                  <a:buNone/>
                </a:pPr>
                <a:endParaRPr lang="en-US" dirty="0" smtClean="0"/>
              </a:p>
              <a:p>
                <a:pPr marL="0" lvl="0" indent="0">
                  <a:lnSpc>
                    <a:spcPct val="100000"/>
                  </a:lnSpc>
                  <a:spcBef>
                    <a:spcPts val="0"/>
                  </a:spcBef>
                  <a:buNone/>
                </a:pPr>
                <a:endParaRPr lang="en-US" dirty="0" smtClean="0"/>
              </a:p>
              <a:p>
                <a:pPr marL="0" lvl="0" indent="0">
                  <a:lnSpc>
                    <a:spcPct val="100000"/>
                  </a:lnSpc>
                  <a:spcBef>
                    <a:spcPts val="0"/>
                  </a:spcBef>
                  <a:buNone/>
                </a:pPr>
                <a:r>
                  <a:rPr lang="en-US" dirty="0" smtClean="0"/>
                  <a:t>Note: different from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0" smtClean="0">
                        <a:latin typeface="Cambria Math" charset="0"/>
                      </a:rPr>
                      <m:t>!</m:t>
                    </m:r>
                  </m:oMath>
                </a14:m>
                <a:r>
                  <a:rPr lang="en-US" dirty="0" smtClean="0"/>
                  <a:t> </a:t>
                </a:r>
              </a:p>
            </p:txBody>
          </p:sp>
        </mc:Choice>
        <mc:Fallback xmlns="">
          <p:sp>
            <p:nvSpPr>
              <p:cNvPr id="8" name="Content Placeholder 7"/>
              <p:cNvSpPr>
                <a:spLocks noGrp="1" noRot="1" noChangeAspect="1" noMove="1" noResize="1" noEditPoints="1" noAdjustHandles="1" noChangeArrowheads="1" noChangeShapeType="1" noTextEdit="1"/>
              </p:cNvSpPr>
              <p:nvPr>
                <p:ph sz="half" idx="1"/>
              </p:nvPr>
            </p:nvSpPr>
            <p:spPr>
              <a:blipFill rotWithShape="0">
                <a:blip r:embed="rId4"/>
                <a:stretch>
                  <a:fillRect l="-2471" t="-1261"/>
                </a:stretch>
              </a:blipFill>
            </p:spPr>
            <p:txBody>
              <a:bodyPr/>
              <a:lstStyle/>
              <a:p>
                <a:r>
                  <a:rPr lang="en-US">
                    <a:noFill/>
                  </a:rPr>
                  <a:t> </a:t>
                </a:r>
              </a:p>
            </p:txBody>
          </p:sp>
        </mc:Fallback>
      </mc:AlternateContent>
      <p:pic>
        <p:nvPicPr>
          <p:cNvPr id="11" name="Content Placeholder 10"/>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940826" y="905461"/>
            <a:ext cx="4351338" cy="4351338"/>
          </a:xfrm>
        </p:spPr>
      </p:pic>
      <p:sp>
        <p:nvSpPr>
          <p:cNvPr id="13" name="TextBox 12"/>
          <p:cNvSpPr txBox="1"/>
          <p:nvPr/>
        </p:nvSpPr>
        <p:spPr>
          <a:xfrm>
            <a:off x="6940826" y="5058471"/>
            <a:ext cx="4412974" cy="830997"/>
          </a:xfrm>
          <a:prstGeom prst="rect">
            <a:avLst/>
          </a:prstGeom>
          <a:noFill/>
        </p:spPr>
        <p:txBody>
          <a:bodyPr wrap="square" rtlCol="0">
            <a:spAutoFit/>
          </a:bodyPr>
          <a:lstStyle/>
          <a:p>
            <a:r>
              <a:rPr lang="en-US" dirty="0" smtClean="0"/>
              <a:t>Figure 1: Student t-distribution with 1 degree </a:t>
            </a:r>
            <a:r>
              <a:rPr lang="en-US" dirty="0"/>
              <a:t>of freedom </a:t>
            </a:r>
            <a:r>
              <a:rPr lang="en-US" sz="1200" dirty="0"/>
              <a:t>(https://</a:t>
            </a:r>
            <a:r>
              <a:rPr lang="en-US" sz="1200" dirty="0" err="1"/>
              <a:t>en.wikipedia.org</a:t>
            </a:r>
            <a:r>
              <a:rPr lang="en-US" sz="1200" dirty="0"/>
              <a:t>/wiki/</a:t>
            </a:r>
            <a:r>
              <a:rPr lang="en-US" sz="1200" dirty="0" err="1"/>
              <a:t>Student's_t</a:t>
            </a:r>
            <a:r>
              <a:rPr lang="en-US" sz="1200" dirty="0"/>
              <a:t>-distribution#/media/File:T_distribution_1df_enhanced.svg)</a:t>
            </a:r>
          </a:p>
        </p:txBody>
      </p:sp>
    </p:spTree>
    <p:extLst>
      <p:ext uri="{BB962C8B-B14F-4D97-AF65-F5344CB8AC3E}">
        <p14:creationId xmlns:p14="http://schemas.microsoft.com/office/powerpoint/2010/main" val="842883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the Mapping</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775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In an ideal world: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r>
                      <a:rPr lang="en-US" b="0" i="1" smtClean="0">
                        <a:latin typeface="Cambria Math" charset="0"/>
                      </a:rPr>
                      <m:t> ∀</m:t>
                    </m:r>
                    <m:r>
                      <a:rPr lang="en-US" b="0" i="1" smtClean="0">
                        <a:latin typeface="Cambria Math" charset="0"/>
                      </a:rPr>
                      <m:t>𝑖</m:t>
                    </m:r>
                    <m:r>
                      <a:rPr lang="en-US" b="0" i="1" smtClean="0">
                        <a:latin typeface="Cambria Math" charset="0"/>
                      </a:rPr>
                      <m:t>, </m:t>
                    </m:r>
                    <m:r>
                      <a:rPr lang="en-US" b="0" i="1" smtClean="0">
                        <a:latin typeface="Cambria Math" charset="0"/>
                      </a:rPr>
                      <m:t>𝑗</m:t>
                    </m:r>
                  </m:oMath>
                </a14:m>
                <a:r>
                  <a:rPr lang="en-US" dirty="0" smtClean="0"/>
                  <a:t>  (i.e. a perfect mapping)</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Realistically, need to minimize the difference between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oMath>
                </a14:m>
                <a:r>
                  <a:rPr lang="en-US" dirty="0" smtClean="0"/>
                  <a:t> and </a:t>
                </a:r>
                <a14:m>
                  <m:oMath xmlns:m="http://schemas.openxmlformats.org/officeDocument/2006/math">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oMath>
                </a14:m>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charset="0"/>
                        </a:rPr>
                        <m:t>𝐶</m:t>
                      </m:r>
                      <m:r>
                        <a:rPr lang="en-US" b="0" i="1" smtClean="0">
                          <a:latin typeface="Cambria Math" charset="0"/>
                        </a:rPr>
                        <m:t>=</m:t>
                      </m:r>
                      <m:r>
                        <a:rPr lang="en-US" b="0" i="1" smtClean="0">
                          <a:latin typeface="Cambria Math" charset="0"/>
                        </a:rPr>
                        <m:t>𝐾𝐿</m:t>
                      </m:r>
                      <m:r>
                        <a:rPr lang="en-US" b="0" i="1" smtClean="0">
                          <a:latin typeface="Cambria Math" charset="0"/>
                        </a:rPr>
                        <m:t>(</m:t>
                      </m:r>
                      <m:r>
                        <a:rPr lang="en-US" b="0" i="1" smtClean="0">
                          <a:latin typeface="Cambria Math" charset="0"/>
                        </a:rPr>
                        <m:t>𝑃</m:t>
                      </m:r>
                      <m:r>
                        <a:rPr lang="en-US" b="0" i="1" smtClean="0">
                          <a:latin typeface="Cambria Math" charset="0"/>
                        </a:rPr>
                        <m:t>|</m:t>
                      </m:r>
                      <m:d>
                        <m:dPr>
                          <m:begChr m:val="|"/>
                          <m:ctrlPr>
                            <a:rPr lang="en-US" b="0" i="1" smtClean="0">
                              <a:latin typeface="Cambria Math" charset="0"/>
                            </a:rPr>
                          </m:ctrlPr>
                        </m:dPr>
                        <m:e>
                          <m:r>
                            <a:rPr lang="en-US" b="0" i="1" smtClean="0">
                              <a:latin typeface="Cambria Math" charset="0"/>
                            </a:rPr>
                            <m:t>𝑄</m:t>
                          </m:r>
                        </m:e>
                      </m:d>
                      <m:r>
                        <a:rPr lang="en-US" b="0" i="1" smtClean="0">
                          <a:latin typeface="Cambria Math" charset="0"/>
                        </a:rPr>
                        <m:t>=</m:t>
                      </m:r>
                      <m:nary>
                        <m:naryPr>
                          <m:chr m:val="∑"/>
                          <m:supHide m:val="on"/>
                          <m:ctrlPr>
                            <a:rPr lang="en-US" b="0" i="1" smtClean="0">
                              <a:latin typeface="Cambria Math" charset="0"/>
                            </a:rPr>
                          </m:ctrlPr>
                        </m:naryPr>
                        <m:sub>
                          <m:r>
                            <a:rPr lang="en-US" b="0" i="1" smtClean="0">
                              <a:latin typeface="Cambria Math" charset="0"/>
                            </a:rPr>
                            <m:t>𝑖</m:t>
                          </m:r>
                        </m:sub>
                        <m:sup/>
                        <m:e>
                          <m:nary>
                            <m:naryPr>
                              <m:chr m:val="∑"/>
                              <m:supHide m:val="on"/>
                              <m:ctrlPr>
                                <a:rPr lang="en-US" b="0" i="1" smtClean="0">
                                  <a:latin typeface="Cambria Math" charset="0"/>
                                </a:rPr>
                              </m:ctrlPr>
                            </m:naryPr>
                            <m:sub>
                              <m:r>
                                <a:rPr lang="en-US" b="0" i="1" smtClean="0">
                                  <a:latin typeface="Cambria Math" charset="0"/>
                                </a:rPr>
                                <m:t>𝑗</m:t>
                              </m:r>
                            </m:sub>
                            <m:sup/>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func>
                                <m:funcPr>
                                  <m:ctrlPr>
                                    <a:rPr lang="en-US" b="0" i="1" smtClean="0">
                                      <a:latin typeface="Cambria Math" charset="0"/>
                                    </a:rPr>
                                  </m:ctrlPr>
                                </m:funcPr>
                                <m:fName>
                                  <m:r>
                                    <m:rPr>
                                      <m:sty m:val="p"/>
                                    </m:rPr>
                                    <a:rPr lang="en-US" b="0" i="0" smtClean="0">
                                      <a:latin typeface="Cambria Math" charset="0"/>
                                    </a:rPr>
                                    <m:t>log</m:t>
                                  </m:r>
                                </m:fName>
                                <m:e>
                                  <m:f>
                                    <m:fPr>
                                      <m:ctrlPr>
                                        <a:rPr lang="en-US" b="0" i="1" smtClean="0">
                                          <a:latin typeface="Cambria Math" charset="0"/>
                                        </a:rPr>
                                      </m:ctrlPr>
                                    </m:fPr>
                                    <m:num>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num>
                                    <m:den>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den>
                                  </m:f>
                                </m:e>
                              </m:func>
                            </m:e>
                          </m:nary>
                        </m:e>
                      </m:nary>
                    </m:oMath>
                  </m:oMathPara>
                </a14:m>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By performing gradient descent: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r>
                  <a:rPr lang="en-US" b="0" dirty="0" smtClean="0"/>
                  <a:t>* </a:t>
                </a:r>
                <a14:m>
                  <m:oMath xmlns:m="http://schemas.openxmlformats.org/officeDocument/2006/math">
                    <m:f>
                      <m:fPr>
                        <m:ctrlPr>
                          <a:rPr lang="en-US" b="0" i="1" smtClean="0">
                            <a:latin typeface="Cambria Math" charset="0"/>
                          </a:rPr>
                        </m:ctrlPr>
                      </m:fPr>
                      <m:num>
                        <m:r>
                          <a:rPr lang="en-US" b="0" i="1" smtClean="0">
                            <a:latin typeface="Cambria Math" charset="0"/>
                          </a:rPr>
                          <m:t>𝛿</m:t>
                        </m:r>
                        <m:r>
                          <a:rPr lang="en-US" b="0" i="1" smtClean="0">
                            <a:latin typeface="Cambria Math" charset="0"/>
                          </a:rPr>
                          <m:t>𝐶</m:t>
                        </m:r>
                      </m:num>
                      <m:den>
                        <m:r>
                          <a:rPr lang="en-US" b="0" i="1" smtClean="0">
                            <a:latin typeface="Cambria Math" charset="0"/>
                          </a:rPr>
                          <m:t>𝛿</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den>
                    </m:f>
                    <m:r>
                      <a:rPr lang="en-US" b="0" i="1" smtClean="0">
                        <a:latin typeface="Cambria Math" charset="0"/>
                      </a:rPr>
                      <m:t>=4</m:t>
                    </m:r>
                    <m:nary>
                      <m:naryPr>
                        <m:chr m:val="∑"/>
                        <m:supHide m:val="on"/>
                        <m:ctrlPr>
                          <a:rPr lang="en-US" b="0" i="1" smtClean="0">
                            <a:latin typeface="Cambria Math" charset="0"/>
                          </a:rPr>
                        </m:ctrlPr>
                      </m:naryPr>
                      <m:sub>
                        <m:r>
                          <a:rPr lang="en-US" b="0" i="1" smtClean="0">
                            <a:latin typeface="Cambria Math" charset="0"/>
                          </a:rPr>
                          <m:t>𝑗</m:t>
                        </m:r>
                      </m:sub>
                      <m:sup/>
                      <m:e>
                        <m:f>
                          <m:fPr>
                            <m:ctrlPr>
                              <a:rPr lang="en-US" b="0" i="1" smtClean="0">
                                <a:latin typeface="Cambria Math" charset="0"/>
                              </a:rPr>
                            </m:ctrlPr>
                          </m:fPr>
                          <m:num>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e>
                            </m:d>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𝑗</m:t>
                                    </m:r>
                                  </m:sub>
                                </m:sSub>
                              </m:e>
                            </m:d>
                          </m:num>
                          <m:den>
                            <m:r>
                              <a:rPr lang="en-US" b="0" i="1" smtClean="0">
                                <a:latin typeface="Cambria Math" charset="0"/>
                              </a:rPr>
                              <m:t>1+</m:t>
                            </m:r>
                            <m:sSup>
                              <m:sSupPr>
                                <m:ctrlPr>
                                  <a:rPr lang="en-US" b="0" i="1" smtClean="0">
                                    <a:latin typeface="Cambria Math" charset="0"/>
                                  </a:rPr>
                                </m:ctrlPr>
                              </m:sSupPr>
                              <m:e>
                                <m:d>
                                  <m:dPr>
                                    <m:begChr m:val="|"/>
                                    <m:endChr m:val="|"/>
                                    <m:ctrlPr>
                                      <a:rPr lang="en-US" b="0" i="1" smtClean="0">
                                        <a:latin typeface="Cambria Math" charset="0"/>
                                      </a:rPr>
                                    </m:ctrlPr>
                                  </m:dPr>
                                  <m:e>
                                    <m:d>
                                      <m:dPr>
                                        <m:begChr m:val="|"/>
                                        <m:endChr m:val="|"/>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𝑗</m:t>
                                            </m:r>
                                          </m:sub>
                                        </m:sSub>
                                      </m:e>
                                    </m:d>
                                  </m:e>
                                </m:d>
                              </m:e>
                              <m:sup>
                                <m:r>
                                  <a:rPr lang="en-US" b="0" i="1" smtClean="0">
                                    <a:latin typeface="Cambria Math" charset="0"/>
                                  </a:rPr>
                                  <m:t>2</m:t>
                                </m:r>
                              </m:sup>
                            </m:sSup>
                          </m:den>
                        </m:f>
                      </m:e>
                    </m:nary>
                  </m:oMath>
                </a14:m>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754" t="-2241"/>
                </a:stretch>
              </a:blipFill>
            </p:spPr>
            <p:txBody>
              <a:bodyPr/>
              <a:lstStyle/>
              <a:p>
                <a:r>
                  <a:rPr lang="en-US">
                    <a:noFill/>
                  </a:rPr>
                  <a:t> </a:t>
                </a:r>
              </a:p>
            </p:txBody>
          </p:sp>
        </mc:Fallback>
      </mc:AlternateContent>
    </p:spTree>
    <p:extLst>
      <p:ext uri="{BB962C8B-B14F-4D97-AF65-F5344CB8AC3E}">
        <p14:creationId xmlns:p14="http://schemas.microsoft.com/office/powerpoint/2010/main" val="65763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the “t” in t-SNE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buNone/>
                </a:pPr>
                <a:r>
                  <a:rPr lang="en-US" sz="2000" dirty="0" smtClean="0"/>
                  <a:t>Recall that </a:t>
                </a:r>
                <a14:m>
                  <m:oMath xmlns:m="http://schemas.openxmlformats.org/officeDocument/2006/math">
                    <m:sSub>
                      <m:sSubPr>
                        <m:ctrlPr>
                          <a:rPr lang="en-US" sz="2000" b="0" i="1" smtClean="0">
                            <a:latin typeface="Cambria Math" charset="0"/>
                          </a:rPr>
                        </m:ctrlPr>
                      </m:sSubPr>
                      <m:e>
                        <m:r>
                          <a:rPr lang="en-US" sz="2000" b="0" i="1" smtClean="0">
                            <a:latin typeface="Cambria Math" charset="0"/>
                          </a:rPr>
                          <m:t>𝑞</m:t>
                        </m:r>
                      </m:e>
                      <m:sub>
                        <m:r>
                          <a:rPr lang="en-US" sz="2000" b="0" i="1" smtClean="0">
                            <a:latin typeface="Cambria Math" charset="0"/>
                          </a:rPr>
                          <m:t>𝑖𝑗</m:t>
                        </m:r>
                      </m:sub>
                    </m:sSub>
                  </m:oMath>
                </a14:m>
                <a:r>
                  <a:rPr lang="en-US" sz="2000" dirty="0" smtClean="0"/>
                  <a:t> modeled using a Student t-distribution:</a:t>
                </a:r>
              </a:p>
              <a:p>
                <a:pPr marL="0" indent="0">
                  <a:lnSpc>
                    <a:spcPct val="100000"/>
                  </a:lnSpc>
                  <a:spcBef>
                    <a:spcPts val="0"/>
                  </a:spcBef>
                  <a:buNone/>
                </a:pPr>
                <a:r>
                  <a:rPr lang="en-US" sz="2000" dirty="0"/>
                  <a:t>	</a:t>
                </a:r>
                <a:r>
                  <a:rPr lang="en-US" sz="2000" dirty="0" smtClean="0"/>
                  <a:t>Why? -&gt; The Crowding Problem</a:t>
                </a:r>
              </a:p>
              <a:p>
                <a:pPr marL="0" indent="0">
                  <a:lnSpc>
                    <a:spcPct val="100000"/>
                  </a:lnSpc>
                  <a:spcBef>
                    <a:spcPts val="0"/>
                  </a:spcBef>
                  <a:buNone/>
                </a:pPr>
                <a:endParaRPr lang="en-US" dirty="0"/>
              </a:p>
              <a:p>
                <a:pPr marL="0" indent="0">
                  <a:lnSpc>
                    <a:spcPct val="100000"/>
                  </a:lnSpc>
                  <a:spcBef>
                    <a:spcPts val="0"/>
                  </a:spcBef>
                  <a:buNone/>
                </a:pPr>
                <a:endParaRPr lang="en-US" dirty="0" smtClean="0"/>
              </a:p>
              <a:p>
                <a:pPr marL="0" indent="0">
                  <a:lnSpc>
                    <a:spcPct val="100000"/>
                  </a:lnSpc>
                  <a:spcBef>
                    <a:spcPts val="0"/>
                  </a:spcBef>
                  <a:buNone/>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8" t="-560"/>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911" y="2997441"/>
            <a:ext cx="9236177" cy="2846767"/>
          </a:xfrm>
          <a:prstGeom prst="rect">
            <a:avLst/>
          </a:prstGeom>
        </p:spPr>
      </p:pic>
      <p:sp>
        <p:nvSpPr>
          <p:cNvPr id="6" name="TextBox 5"/>
          <p:cNvSpPr txBox="1"/>
          <p:nvPr/>
        </p:nvSpPr>
        <p:spPr>
          <a:xfrm>
            <a:off x="2667001" y="5988734"/>
            <a:ext cx="10515600" cy="646331"/>
          </a:xfrm>
          <a:prstGeom prst="rect">
            <a:avLst/>
          </a:prstGeom>
          <a:noFill/>
        </p:spPr>
        <p:txBody>
          <a:bodyPr wrap="square" rtlCol="0">
            <a:spAutoFit/>
          </a:bodyPr>
          <a:lstStyle/>
          <a:p>
            <a:r>
              <a:rPr lang="en-US" dirty="0" smtClean="0"/>
              <a:t>Figure 2: Visualization of </a:t>
            </a:r>
            <a:r>
              <a:rPr lang="en-US" dirty="0"/>
              <a:t>Cost Function Gradients for Two Points (</a:t>
            </a:r>
            <a:r>
              <a:rPr lang="en-US" dirty="0">
                <a:hlinkClick r:id="rId4"/>
              </a:rPr>
              <a:t>https://</a:t>
            </a:r>
            <a:r>
              <a:rPr lang="en-US" dirty="0" smtClean="0">
                <a:hlinkClick r:id="rId4"/>
              </a:rPr>
              <a:t>lvdmaaten.github.io/publications/papers/JMLR_2008.pdf</a:t>
            </a:r>
            <a:r>
              <a:rPr lang="en-US" dirty="0" smtClean="0"/>
              <a:t>)</a:t>
            </a:r>
            <a:endParaRPr lang="en-US" dirty="0"/>
          </a:p>
        </p:txBody>
      </p:sp>
    </p:spTree>
    <p:extLst>
      <p:ext uri="{BB962C8B-B14F-4D97-AF65-F5344CB8AC3E}">
        <p14:creationId xmlns:p14="http://schemas.microsoft.com/office/powerpoint/2010/main" val="1276050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on Data (MNIST)</a:t>
            </a:r>
            <a:br>
              <a:rPr lang="en-US" dirty="0" smtClean="0"/>
            </a:br>
            <a:endParaRPr lang="en-US" dirty="0"/>
          </a:p>
        </p:txBody>
      </p:sp>
      <p:sp>
        <p:nvSpPr>
          <p:cNvPr id="14" name="Text Placeholder 13"/>
          <p:cNvSpPr>
            <a:spLocks noGrp="1"/>
          </p:cNvSpPr>
          <p:nvPr>
            <p:ph type="body" idx="1"/>
          </p:nvPr>
        </p:nvSpPr>
        <p:spPr>
          <a:xfrm>
            <a:off x="839788" y="1320353"/>
            <a:ext cx="5157787" cy="823912"/>
          </a:xfrm>
        </p:spPr>
        <p:txBody>
          <a:bodyPr/>
          <a:lstStyle/>
          <a:p>
            <a:pPr algn="ctr"/>
            <a:r>
              <a:rPr lang="en-US" dirty="0" smtClean="0"/>
              <a:t>SNE</a:t>
            </a:r>
            <a:endParaRPr lang="en-US" dirty="0"/>
          </a:p>
        </p:txBody>
      </p:sp>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72857" y="2217806"/>
            <a:ext cx="3903187" cy="3895725"/>
          </a:xfrm>
        </p:spPr>
      </p:pic>
      <p:sp>
        <p:nvSpPr>
          <p:cNvPr id="15" name="Text Placeholder 14"/>
          <p:cNvSpPr>
            <a:spLocks noGrp="1"/>
          </p:cNvSpPr>
          <p:nvPr>
            <p:ph type="body" sz="quarter" idx="3"/>
          </p:nvPr>
        </p:nvSpPr>
        <p:spPr>
          <a:xfrm>
            <a:off x="6172200" y="1320353"/>
            <a:ext cx="5183188" cy="823912"/>
          </a:xfrm>
        </p:spPr>
        <p:txBody>
          <a:bodyPr/>
          <a:lstStyle/>
          <a:p>
            <a:pPr algn="ctr"/>
            <a:r>
              <a:rPr lang="en-US" dirty="0" smtClean="0"/>
              <a:t>t-SNE</a:t>
            </a:r>
            <a:endParaRPr lang="en-US" dirty="0"/>
          </a:p>
        </p:txBody>
      </p:sp>
      <p:pic>
        <p:nvPicPr>
          <p:cNvPr id="13" name="Content Placeholder 12"/>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608693" y="2217806"/>
            <a:ext cx="4050900" cy="3895725"/>
          </a:xfrm>
        </p:spPr>
      </p:pic>
      <p:sp>
        <p:nvSpPr>
          <p:cNvPr id="16" name="TextBox 15"/>
          <p:cNvSpPr txBox="1"/>
          <p:nvPr/>
        </p:nvSpPr>
        <p:spPr>
          <a:xfrm>
            <a:off x="1366459" y="6113531"/>
            <a:ext cx="4104444" cy="738664"/>
          </a:xfrm>
          <a:prstGeom prst="rect">
            <a:avLst/>
          </a:prstGeom>
          <a:noFill/>
        </p:spPr>
        <p:txBody>
          <a:bodyPr wrap="square" rtlCol="0">
            <a:spAutoFit/>
          </a:bodyPr>
          <a:lstStyle/>
          <a:p>
            <a:r>
              <a:rPr lang="en-US" sz="1400" dirty="0" smtClean="0"/>
              <a:t>Figure 3: Clusters of MNIST Images </a:t>
            </a:r>
            <a:r>
              <a:rPr lang="en-US" sz="1400" dirty="0"/>
              <a:t>by SNE (</a:t>
            </a:r>
            <a:r>
              <a:rPr lang="en-US" sz="1400" dirty="0">
                <a:hlinkClick r:id="rId5"/>
              </a:rPr>
              <a:t>https://</a:t>
            </a:r>
            <a:r>
              <a:rPr lang="en-US" sz="1400" dirty="0" smtClean="0">
                <a:hlinkClick r:id="rId5"/>
              </a:rPr>
              <a:t>lvdmaaten.github.io/publications/misc/Supplement_JMLR_2008.pdf</a:t>
            </a:r>
            <a:r>
              <a:rPr lang="en-US" sz="1400" dirty="0" smtClean="0"/>
              <a:t> )</a:t>
            </a:r>
            <a:endParaRPr lang="en-US" sz="1400" dirty="0"/>
          </a:p>
        </p:txBody>
      </p:sp>
      <p:sp>
        <p:nvSpPr>
          <p:cNvPr id="17" name="TextBox 16"/>
          <p:cNvSpPr txBox="1"/>
          <p:nvPr/>
        </p:nvSpPr>
        <p:spPr>
          <a:xfrm>
            <a:off x="6808361" y="6113531"/>
            <a:ext cx="4104444" cy="738664"/>
          </a:xfrm>
          <a:prstGeom prst="rect">
            <a:avLst/>
          </a:prstGeom>
          <a:noFill/>
        </p:spPr>
        <p:txBody>
          <a:bodyPr wrap="square" rtlCol="0">
            <a:spAutoFit/>
          </a:bodyPr>
          <a:lstStyle/>
          <a:p>
            <a:r>
              <a:rPr lang="en-US" sz="1400" dirty="0" smtClean="0"/>
              <a:t>Figure 4: Clusters of MNIST Images </a:t>
            </a:r>
            <a:r>
              <a:rPr lang="en-US" sz="1400" dirty="0"/>
              <a:t>by </a:t>
            </a:r>
            <a:r>
              <a:rPr lang="en-US" sz="1400" dirty="0" smtClean="0"/>
              <a:t>t-SNE </a:t>
            </a:r>
            <a:r>
              <a:rPr lang="en-US" sz="1400" dirty="0"/>
              <a:t>(</a:t>
            </a:r>
            <a:r>
              <a:rPr lang="en-US" sz="1400" dirty="0">
                <a:hlinkClick r:id="rId5"/>
              </a:rPr>
              <a:t>https://</a:t>
            </a:r>
            <a:r>
              <a:rPr lang="en-US" sz="1400" dirty="0" smtClean="0">
                <a:hlinkClick r:id="rId5"/>
              </a:rPr>
              <a:t>lvdmaaten.github.io/publications/misc/Supplement_JMLR_2008.pdf</a:t>
            </a:r>
            <a:r>
              <a:rPr lang="en-US" sz="1400" dirty="0" smtClean="0"/>
              <a:t> )</a:t>
            </a:r>
            <a:endParaRPr lang="en-US" sz="1400" dirty="0"/>
          </a:p>
        </p:txBody>
      </p:sp>
    </p:spTree>
    <p:extLst>
      <p:ext uri="{BB962C8B-B14F-4D97-AF65-F5344CB8AC3E}">
        <p14:creationId xmlns:p14="http://schemas.microsoft.com/office/powerpoint/2010/main" val="1889581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Other Methods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4989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1179</Words>
  <Application>Microsoft Macintosh PowerPoint</Application>
  <PresentationFormat>Widescreen</PresentationFormat>
  <Paragraphs>127</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Cambria Math</vt:lpstr>
      <vt:lpstr>Mangal</vt:lpstr>
      <vt:lpstr>Arial</vt:lpstr>
      <vt:lpstr>Office Theme</vt:lpstr>
      <vt:lpstr>t-SNE: A Technique for Dimensionality Reduction</vt:lpstr>
      <vt:lpstr>The Problem: Dimensionality Reduction</vt:lpstr>
      <vt:lpstr>Bird’s Eye View of t-SNE</vt:lpstr>
      <vt:lpstr>Similarity in R^D</vt:lpstr>
      <vt:lpstr>Similarity in R^d</vt:lpstr>
      <vt:lpstr>The Cost of the Mapping</vt:lpstr>
      <vt:lpstr>Putting the “t” in t-SNE</vt:lpstr>
      <vt:lpstr>Performance on Data (MNIST) </vt:lpstr>
      <vt:lpstr>Comparison to Other Methods</vt:lpstr>
      <vt:lpstr>Strengths and Weaknesses</vt:lpstr>
      <vt:lpstr>Conclusion and Ideas for Future Use</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T-SNE: A Technique for Dimensionality Reduction</dc:title>
  <dc:creator>nvonturk@gmail.com</dc:creator>
  <cp:lastModifiedBy>nvonturk@gmail.com</cp:lastModifiedBy>
  <cp:revision>117</cp:revision>
  <cp:lastPrinted>2016-11-27T21:06:53Z</cp:lastPrinted>
  <dcterms:created xsi:type="dcterms:W3CDTF">2016-11-27T19:54:17Z</dcterms:created>
  <dcterms:modified xsi:type="dcterms:W3CDTF">2016-11-29T03:06:10Z</dcterms:modified>
</cp:coreProperties>
</file>