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70" r:id="rId5"/>
    <p:sldId id="271" r:id="rId6"/>
    <p:sldId id="260" r:id="rId7"/>
    <p:sldId id="261" r:id="rId8"/>
    <p:sldId id="273" r:id="rId9"/>
    <p:sldId id="267" r:id="rId10"/>
    <p:sldId id="264"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onturk@gmail.com" initial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94606"/>
  </p:normalViewPr>
  <p:slideViewPr>
    <p:cSldViewPr snapToGrid="0" snapToObjects="1">
      <p:cViewPr>
        <p:scale>
          <a:sx n="97" d="100"/>
          <a:sy n="97" d="100"/>
        </p:scale>
        <p:origin x="520"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3B00-4CFE-D641-9B4F-A26DEC7B257F}" type="datetimeFigureOut">
              <a:rPr lang="en-US" smtClean="0"/>
              <a:t>11/28/16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CD3E-33D6-8842-A5DE-832FA4DFC58F}" type="slidenum">
              <a:rPr lang="en-US" smtClean="0"/>
              <a:t>‹#›</a:t>
            </a:fld>
            <a:endParaRPr lang="en-US"/>
          </a:p>
        </p:txBody>
      </p:sp>
    </p:spTree>
    <p:extLst>
      <p:ext uri="{BB962C8B-B14F-4D97-AF65-F5344CB8AC3E}">
        <p14:creationId xmlns:p14="http://schemas.microsoft.com/office/powerpoint/2010/main" val="2028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1</a:t>
            </a:fld>
            <a:endParaRPr lang="en-US"/>
          </a:p>
        </p:txBody>
      </p:sp>
    </p:spTree>
    <p:extLst>
      <p:ext uri="{BB962C8B-B14F-4D97-AF65-F5344CB8AC3E}">
        <p14:creationId xmlns:p14="http://schemas.microsoft.com/office/powerpoint/2010/main" val="14139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P</a:t>
            </a:r>
            <a:r>
              <a:rPr lang="en-US" baseline="0" dirty="0" smtClean="0"/>
              <a:t> and N to D and d</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2</a:t>
            </a:fld>
            <a:endParaRPr lang="en-US"/>
          </a:p>
        </p:txBody>
      </p:sp>
    </p:spTree>
    <p:extLst>
      <p:ext uri="{BB962C8B-B14F-4D97-AF65-F5344CB8AC3E}">
        <p14:creationId xmlns:p14="http://schemas.microsoft.com/office/powerpoint/2010/main" val="21069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analogy</a:t>
            </a:r>
            <a:r>
              <a:rPr lang="en-US" baseline="0" dirty="0" smtClean="0"/>
              <a:t> to describe more intuitively what similarity means especially depending on your location within the point cloud</a:t>
            </a:r>
          </a:p>
          <a:p>
            <a:endParaRPr lang="en-US" baseline="0" dirty="0" smtClean="0"/>
          </a:p>
          <a:p>
            <a:r>
              <a:rPr lang="en-US" baseline="0" dirty="0" smtClean="0"/>
              <a:t>How this works:</a:t>
            </a:r>
          </a:p>
          <a:p>
            <a:endParaRPr lang="en-US" baseline="0" dirty="0" smtClean="0"/>
          </a:p>
          <a:p>
            <a:r>
              <a:rPr lang="en-US" baseline="0" dirty="0" smtClean="0"/>
              <a:t>Iterate over values of sigma</a:t>
            </a:r>
          </a:p>
          <a:p>
            <a:r>
              <a:rPr lang="en-US" baseline="0" dirty="0" smtClean="0"/>
              <a:t>Sigma induces a change in the values of </a:t>
            </a:r>
            <a:r>
              <a:rPr lang="en-US" baseline="0" dirty="0" err="1" smtClean="0"/>
              <a:t>p_j|j</a:t>
            </a:r>
            <a:endParaRPr lang="en-US" baseline="0" dirty="0" smtClean="0"/>
          </a:p>
          <a:p>
            <a:r>
              <a:rPr lang="en-US" baseline="0" dirty="0" smtClean="0"/>
              <a:t>Iterate over different distributions or values for sigma until the entropy value is reached</a:t>
            </a:r>
          </a:p>
          <a:p>
            <a:endParaRPr lang="en-US" baseline="0" dirty="0" smtClean="0"/>
          </a:p>
          <a:p>
            <a:r>
              <a:rPr lang="en-US" baseline="0" dirty="0" smtClean="0"/>
              <a:t>This is a way of determining distributions that biases the algorithm to care more about preserving local structure</a:t>
            </a:r>
          </a:p>
          <a:p>
            <a:endParaRPr lang="en-US" baseline="0" dirty="0" smtClean="0"/>
          </a:p>
          <a:p>
            <a:r>
              <a:rPr lang="en-US" baseline="0" dirty="0" smtClean="0"/>
              <a:t>Symmetric </a:t>
            </a:r>
            <a:r>
              <a:rPr lang="en-US" baseline="0" dirty="0" err="1" smtClean="0"/>
              <a:t>pij</a:t>
            </a:r>
            <a:r>
              <a:rPr lang="en-US" baseline="0" dirty="0" smtClean="0"/>
              <a:t> to make the gradient easier to compute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ABACD3E-33D6-8842-A5DE-832FA4DFC58F}" type="slidenum">
              <a:rPr lang="en-US" smtClean="0"/>
              <a:t>4</a:t>
            </a:fld>
            <a:endParaRPr lang="en-US"/>
          </a:p>
        </p:txBody>
      </p:sp>
    </p:spTree>
    <p:extLst>
      <p:ext uri="{BB962C8B-B14F-4D97-AF65-F5344CB8AC3E}">
        <p14:creationId xmlns:p14="http://schemas.microsoft.com/office/powerpoint/2010/main" val="76604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the sense of neighborliness for two different locations highly</a:t>
            </a:r>
            <a:r>
              <a:rPr lang="en-US" baseline="0" dirty="0" smtClean="0"/>
              <a:t> dense or sparse.  In a city your neighbors might be the people in your apartment building or even on specifically your floor in the building if it is a large building.  Perform a binary search on values of sigma to get within an acceptable range of Perplexity.  Due to the log, points farther away contribute more to the Shannon Entropy in the exponent.  Therefore the perplexity can be fulfilled by having several points very far away from </a:t>
            </a:r>
            <a:r>
              <a:rPr lang="en-US" baseline="0" dirty="0" err="1" smtClean="0"/>
              <a:t>x_i</a:t>
            </a:r>
            <a:r>
              <a:rPr lang="en-US" baseline="0" dirty="0" smtClean="0"/>
              <a:t> in a sparse neighborhood all contributing highly to the entropy, or by many points in a densely populated space each contributing a small amount to the entropy.  Intuitively this makes sense, as more bits are required to communicate the information in highly differentiated data and vice versa.  </a:t>
            </a:r>
          </a:p>
          <a:p>
            <a:endParaRPr lang="en-US" baseline="0" dirty="0" smtClean="0"/>
          </a:p>
          <a:p>
            <a:r>
              <a:rPr lang="en-US" baseline="0" dirty="0" smtClean="0"/>
              <a:t>*Draw two different Gaussians around different neighborhoods, explain how this gives a localized sense of what points might be considered the local structure surrounding </a:t>
            </a:r>
            <a:r>
              <a:rPr lang="en-US" baseline="0" dirty="0" err="1" smtClean="0"/>
              <a:t>x_i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5</a:t>
            </a:fld>
            <a:endParaRPr lang="en-US"/>
          </a:p>
        </p:txBody>
      </p:sp>
    </p:spTree>
    <p:extLst>
      <p:ext uri="{BB962C8B-B14F-4D97-AF65-F5344CB8AC3E}">
        <p14:creationId xmlns:p14="http://schemas.microsoft.com/office/powerpoint/2010/main" val="146949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go from high dimension to low dimension,</a:t>
            </a:r>
            <a:r>
              <a:rPr lang="en-US" baseline="0" dirty="0" smtClean="0"/>
              <a:t> unless there were redundant variables/feature of your data points, some distances will be distorted</a:t>
            </a:r>
            <a:endParaRPr lang="en-US" dirty="0" smtClean="0"/>
          </a:p>
          <a:p>
            <a:endParaRPr lang="en-US" dirty="0" smtClean="0"/>
          </a:p>
          <a:p>
            <a:r>
              <a:rPr lang="en-US" dirty="0" smtClean="0"/>
              <a:t>In the case of TSNE, since </a:t>
            </a:r>
            <a:r>
              <a:rPr lang="en-US" baseline="0" dirty="0" smtClean="0"/>
              <a:t>local structure is preserved and prioritized, larger distances/more global structures can be distorted, specifically enlarged</a:t>
            </a:r>
          </a:p>
          <a:p>
            <a:endParaRPr lang="en-US" baseline="0" dirty="0" smtClean="0"/>
          </a:p>
          <a:p>
            <a:r>
              <a:rPr lang="en-US" baseline="0" dirty="0" smtClean="0"/>
              <a:t>What that means is points that are not close in high dimensional space may be forced to be modeled farther from each other in low dimensions (recall the triangle of points demonstration and show that the p and q values create an attractive force on the farthest points in the mapped dimension) </a:t>
            </a:r>
          </a:p>
          <a:p>
            <a:endParaRPr lang="en-US" baseline="0" dirty="0" smtClean="0"/>
          </a:p>
          <a:p>
            <a:r>
              <a:rPr lang="en-US" baseline="0" dirty="0" smtClean="0"/>
              <a:t>To compensate for this reality, the paper writers used a student t-distribution with 1 degree of freedom to reflect/describe the increased probability of points existing far away from each other in the smaller dimension. Since the distribution has fatter tails than the </a:t>
            </a:r>
            <a:r>
              <a:rPr lang="en-US" baseline="0" dirty="0" err="1" smtClean="0"/>
              <a:t>gaussian</a:t>
            </a:r>
            <a:r>
              <a:rPr lang="en-US" baseline="0" dirty="0" smtClean="0"/>
              <a:t>, the p value (say 0.05) on the blue line represents a point moderately distant from the rest. In the mapped dimension, to get the q value that would incur no difference in the gradient, the point must be even more distant. This prevents the issue of crowding</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6</a:t>
            </a:fld>
            <a:endParaRPr lang="en-US"/>
          </a:p>
        </p:txBody>
      </p:sp>
    </p:spTree>
    <p:extLst>
      <p:ext uri="{BB962C8B-B14F-4D97-AF65-F5344CB8AC3E}">
        <p14:creationId xmlns:p14="http://schemas.microsoft.com/office/powerpoint/2010/main" val="197285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if the probability</a:t>
            </a:r>
            <a:r>
              <a:rPr lang="en-US" baseline="0" dirty="0" smtClean="0"/>
              <a:t> distributions between pairs of points are the same between the high dimensional space and the low dimensional mapping, then they’re relative distances from each other are also equal. However, when embedding data, most of the time this does not happen and distances get distorted. Recall a triangle of points in the 2 plane forced onto a 1 dimensional plane.</a:t>
            </a:r>
          </a:p>
          <a:p>
            <a:endParaRPr lang="en-US" baseline="0" dirty="0" smtClean="0"/>
          </a:p>
          <a:p>
            <a:r>
              <a:rPr lang="en-US" baseline="0" dirty="0" smtClean="0"/>
              <a:t>Therefore, need to assign a metric or way of judging how bad the current embedding is. Note the C equation. This computes the sum of all mapping errors between the original data set and the mapped points. Note that the equation has a very specific idea of what constitutes an erroneous mapping of points. It assigns very high degree of error to a pair of points that are modeled as “close neighbors” in high d but are not close in low dimensions. Vice versa, being modeled as close in low dimension but far away in high dimension does not introduce much error.</a:t>
            </a:r>
          </a:p>
          <a:p>
            <a:endParaRPr lang="en-US" baseline="0" dirty="0" smtClean="0"/>
          </a:p>
          <a:p>
            <a:r>
              <a:rPr lang="en-US" baseline="0" dirty="0" smtClean="0"/>
              <a:t>Gradient descent is a computational method used to iteratively reach a system with lower value of some stated function, in this case cost. It is </a:t>
            </a:r>
            <a:r>
              <a:rPr lang="en-US" baseline="0" dirty="0" err="1" smtClean="0"/>
              <a:t>analagous</a:t>
            </a:r>
            <a:r>
              <a:rPr lang="en-US" baseline="0" dirty="0" smtClean="0"/>
              <a:t> to a ball roll down the hill to reach a state of lower potential energy. In this case, our potential energy is C (cost) or the overall mistake in our mapping. The gradient descent will wiggle each of the mapping points in the direction that specifies a negative </a:t>
            </a:r>
            <a:r>
              <a:rPr lang="en-US" baseline="0" dirty="0" err="1" smtClean="0"/>
              <a:t>dC</a:t>
            </a:r>
            <a:r>
              <a:rPr lang="en-US" baseline="0" dirty="0" smtClean="0"/>
              <a:t>/</a:t>
            </a:r>
            <a:r>
              <a:rPr lang="en-US" baseline="0" dirty="0" err="1" smtClean="0"/>
              <a:t>dy</a:t>
            </a:r>
            <a:r>
              <a:rPr lang="en-US" baseline="0" dirty="0" smtClean="0"/>
              <a:t> in order to maximally reduce the cost function with respect to that point. Doing that repeatedly for each point until the overall mapping has reached a minimum state of cost.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7</a:t>
            </a:fld>
            <a:endParaRPr lang="en-US"/>
          </a:p>
        </p:txBody>
      </p:sp>
    </p:spTree>
    <p:extLst>
      <p:ext uri="{BB962C8B-B14F-4D97-AF65-F5344CB8AC3E}">
        <p14:creationId xmlns:p14="http://schemas.microsoft.com/office/powerpoint/2010/main" val="72662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MNIST data</a:t>
            </a:r>
            <a:r>
              <a:rPr lang="en-US" baseline="0" dirty="0" smtClean="0"/>
              <a:t> set is a large number of images of handwritten digits. </a:t>
            </a:r>
          </a:p>
          <a:p>
            <a:endParaRPr lang="en-US" baseline="0" dirty="0" smtClean="0"/>
          </a:p>
          <a:p>
            <a:r>
              <a:rPr lang="en-US" baseline="0" dirty="0" smtClean="0"/>
              <a:t>Each of the images (gray scale) are composed of 764 pixels (28 by 28). Therefore we can think of each image as a data point in R^784.</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10</a:t>
            </a:fld>
            <a:endParaRPr lang="en-US"/>
          </a:p>
        </p:txBody>
      </p:sp>
    </p:spTree>
    <p:extLst>
      <p:ext uri="{BB962C8B-B14F-4D97-AF65-F5344CB8AC3E}">
        <p14:creationId xmlns:p14="http://schemas.microsoft.com/office/powerpoint/2010/main" val="294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92075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59656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4935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3401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7335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2771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23A10-4E68-FC41-8991-4436E033DC86}"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83215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23A10-4E68-FC41-8991-4436E033DC86}"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3A10-4E68-FC41-8991-4436E033DC86}"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556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91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445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23A10-4E68-FC41-8991-4436E033DC86}" type="datetimeFigureOut">
              <a:rPr lang="en-US" smtClean="0"/>
              <a:t>11/28/16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FDBA0-F5F1-1345-92EC-E4A902E90415}" type="slidenum">
              <a:rPr lang="en-US" smtClean="0"/>
              <a:t>‹#›</a:t>
            </a:fld>
            <a:endParaRPr lang="en-US"/>
          </a:p>
        </p:txBody>
      </p:sp>
    </p:spTree>
    <p:extLst>
      <p:ext uri="{BB962C8B-B14F-4D97-AF65-F5344CB8AC3E}">
        <p14:creationId xmlns:p14="http://schemas.microsoft.com/office/powerpoint/2010/main" val="17401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vdmaaten.github.io/publications/papers/JMLR_2008.pd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s://lvdmaaten.github.io/publications/misc/Supplement_JMLR_2008.pdf" TargetMode="External"/><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hyperlink" Target="https://lvdmaaten.github.io/publications/papers/JMLR_2008.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t-SNE: A Technique for Dimensionality Reduction</a:t>
            </a:r>
            <a:endParaRPr lang="en-US" sz="4400" dirty="0"/>
          </a:p>
        </p:txBody>
      </p:sp>
      <p:sp>
        <p:nvSpPr>
          <p:cNvPr id="3" name="Subtitle 2"/>
          <p:cNvSpPr>
            <a:spLocks noGrp="1"/>
          </p:cNvSpPr>
          <p:nvPr>
            <p:ph type="subTitle" idx="1"/>
          </p:nvPr>
        </p:nvSpPr>
        <p:spPr/>
        <p:txBody>
          <a:bodyPr>
            <a:normAutofit fontScale="92500"/>
          </a:bodyPr>
          <a:lstStyle/>
          <a:p>
            <a:r>
              <a:rPr lang="en-US" dirty="0" smtClean="0"/>
              <a:t>Brody </a:t>
            </a:r>
            <a:r>
              <a:rPr lang="en-US" dirty="0" err="1" smtClean="0"/>
              <a:t>Kellish</a:t>
            </a:r>
            <a:r>
              <a:rPr lang="en-US" dirty="0" smtClean="0"/>
              <a:t>, Joe </a:t>
            </a:r>
            <a:r>
              <a:rPr lang="en-US" dirty="0" err="1" smtClean="0"/>
              <a:t>Timko</a:t>
            </a:r>
            <a:r>
              <a:rPr lang="en-US" dirty="0" smtClean="0"/>
              <a:t>, Nicholas von </a:t>
            </a:r>
            <a:r>
              <a:rPr lang="en-US" dirty="0" err="1" smtClean="0"/>
              <a:t>Turkovich</a:t>
            </a:r>
            <a:endParaRPr lang="en-US" dirty="0" smtClean="0"/>
          </a:p>
          <a:p>
            <a:endParaRPr lang="en-US" dirty="0"/>
          </a:p>
          <a:p>
            <a:r>
              <a:rPr lang="en-US" i="1" dirty="0" smtClean="0"/>
              <a:t>Presentation based on the work of Laurens van der </a:t>
            </a:r>
            <a:r>
              <a:rPr lang="en-US" i="1" dirty="0" err="1" smtClean="0"/>
              <a:t>Maaten</a:t>
            </a:r>
            <a:r>
              <a:rPr lang="en-US" i="1" dirty="0" smtClean="0"/>
              <a:t> and Geoffrey Hinton (</a:t>
            </a:r>
            <a:r>
              <a:rPr lang="en-US" i="1" dirty="0" smtClean="0">
                <a:hlinkClick r:id="rId3"/>
              </a:rPr>
              <a:t>https://lvdmaaten.github.io/publications/papers/JMLR_2008.pdf</a:t>
            </a:r>
            <a:r>
              <a:rPr lang="en-US" i="1" dirty="0" smtClean="0"/>
              <a:t>)</a:t>
            </a:r>
            <a:endParaRPr lang="en-US" i="1" dirty="0"/>
          </a:p>
        </p:txBody>
      </p:sp>
    </p:spTree>
    <p:extLst>
      <p:ext uri="{BB962C8B-B14F-4D97-AF65-F5344CB8AC3E}">
        <p14:creationId xmlns:p14="http://schemas.microsoft.com/office/powerpoint/2010/main" val="208618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on Data (MNIST)</a:t>
            </a:r>
            <a:br>
              <a:rPr lang="en-US" dirty="0" smtClean="0"/>
            </a:br>
            <a:endParaRPr lang="en-US" dirty="0"/>
          </a:p>
        </p:txBody>
      </p:sp>
      <p:sp>
        <p:nvSpPr>
          <p:cNvPr id="14" name="Text Placeholder 13"/>
          <p:cNvSpPr>
            <a:spLocks noGrp="1"/>
          </p:cNvSpPr>
          <p:nvPr>
            <p:ph type="body" idx="1"/>
          </p:nvPr>
        </p:nvSpPr>
        <p:spPr>
          <a:xfrm>
            <a:off x="839788" y="1320353"/>
            <a:ext cx="5157787" cy="823912"/>
          </a:xfrm>
        </p:spPr>
        <p:txBody>
          <a:bodyPr/>
          <a:lstStyle/>
          <a:p>
            <a:pPr algn="ctr"/>
            <a:r>
              <a:rPr lang="en-US" dirty="0" smtClean="0"/>
              <a:t>SNE</a:t>
            </a:r>
            <a:endParaRPr lang="en-US"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18113" y="2144265"/>
            <a:ext cx="3903187" cy="3895725"/>
          </a:xfrm>
        </p:spPr>
      </p:pic>
      <p:sp>
        <p:nvSpPr>
          <p:cNvPr id="15" name="Text Placeholder 14"/>
          <p:cNvSpPr>
            <a:spLocks noGrp="1"/>
          </p:cNvSpPr>
          <p:nvPr>
            <p:ph type="body" sz="quarter" idx="3"/>
          </p:nvPr>
        </p:nvSpPr>
        <p:spPr>
          <a:xfrm>
            <a:off x="6172200" y="1320353"/>
            <a:ext cx="5183188" cy="823912"/>
          </a:xfrm>
        </p:spPr>
        <p:txBody>
          <a:bodyPr/>
          <a:lstStyle/>
          <a:p>
            <a:pPr algn="ctr"/>
            <a:r>
              <a:rPr lang="en-US" dirty="0" smtClean="0"/>
              <a:t>t-SNE</a:t>
            </a:r>
            <a:endParaRPr lang="en-US" dirty="0"/>
          </a:p>
        </p:txBody>
      </p:sp>
      <p:pic>
        <p:nvPicPr>
          <p:cNvPr id="13" name="Content Placeholder 1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53949" y="2144265"/>
            <a:ext cx="4050900" cy="3895725"/>
          </a:xfrm>
        </p:spPr>
      </p:pic>
      <p:sp>
        <p:nvSpPr>
          <p:cNvPr id="16" name="TextBox 15"/>
          <p:cNvSpPr txBox="1"/>
          <p:nvPr/>
        </p:nvSpPr>
        <p:spPr>
          <a:xfrm>
            <a:off x="1311715" y="6039990"/>
            <a:ext cx="4104444" cy="738664"/>
          </a:xfrm>
          <a:prstGeom prst="rect">
            <a:avLst/>
          </a:prstGeom>
          <a:noFill/>
        </p:spPr>
        <p:txBody>
          <a:bodyPr wrap="square" rtlCol="0">
            <a:spAutoFit/>
          </a:bodyPr>
          <a:lstStyle/>
          <a:p>
            <a:r>
              <a:rPr lang="en-US" sz="1400" dirty="0" smtClean="0"/>
              <a:t>Figure 3: Clusters of MNIST Images </a:t>
            </a:r>
            <a:r>
              <a:rPr lang="en-US" sz="1400" dirty="0"/>
              <a:t>by SNE (</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
        <p:nvSpPr>
          <p:cNvPr id="17" name="TextBox 16"/>
          <p:cNvSpPr txBox="1"/>
          <p:nvPr/>
        </p:nvSpPr>
        <p:spPr>
          <a:xfrm>
            <a:off x="6753617" y="6039990"/>
            <a:ext cx="4104444" cy="738664"/>
          </a:xfrm>
          <a:prstGeom prst="rect">
            <a:avLst/>
          </a:prstGeom>
          <a:noFill/>
        </p:spPr>
        <p:txBody>
          <a:bodyPr wrap="square" rtlCol="0">
            <a:spAutoFit/>
          </a:bodyPr>
          <a:lstStyle/>
          <a:p>
            <a:r>
              <a:rPr lang="en-US" sz="1400" dirty="0" smtClean="0"/>
              <a:t>Figure 4: Clusters of MNIST Images </a:t>
            </a:r>
            <a:r>
              <a:rPr lang="en-US" sz="1400" dirty="0"/>
              <a:t>by </a:t>
            </a:r>
            <a:r>
              <a:rPr lang="en-US" sz="1400" dirty="0" smtClean="0"/>
              <a:t>t-SNE </a:t>
            </a:r>
            <a:r>
              <a:rPr lang="en-US" sz="1400" dirty="0"/>
              <a:t>(</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Tree>
    <p:extLst>
      <p:ext uri="{BB962C8B-B14F-4D97-AF65-F5344CB8AC3E}">
        <p14:creationId xmlns:p14="http://schemas.microsoft.com/office/powerpoint/2010/main" val="188958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a:t>
            </a:r>
            <a:endParaRPr lang="en-US" dirty="0"/>
          </a:p>
        </p:txBody>
      </p:sp>
      <p:sp>
        <p:nvSpPr>
          <p:cNvPr id="4" name="TextBox 3"/>
          <p:cNvSpPr txBox="1"/>
          <p:nvPr/>
        </p:nvSpPr>
        <p:spPr>
          <a:xfrm>
            <a:off x="838200" y="1995488"/>
            <a:ext cx="10783957" cy="3754874"/>
          </a:xfrm>
          <a:prstGeom prst="rect">
            <a:avLst/>
          </a:prstGeom>
          <a:noFill/>
        </p:spPr>
        <p:txBody>
          <a:bodyPr wrap="square" rtlCol="0">
            <a:spAutoFit/>
          </a:bodyPr>
          <a:lstStyle/>
          <a:p>
            <a:r>
              <a:rPr lang="en-US" sz="2200" dirty="0"/>
              <a:t>	</a:t>
            </a:r>
            <a:r>
              <a:rPr lang="en-US" sz="2200" dirty="0" smtClean="0"/>
              <a:t>Variability of results due to </a:t>
            </a:r>
            <a:r>
              <a:rPr lang="en-US" sz="2200" dirty="0" smtClean="0"/>
              <a:t>random </a:t>
            </a:r>
            <a:r>
              <a:rPr lang="en-US" sz="2200" dirty="0" smtClean="0"/>
              <a:t>initial </a:t>
            </a:r>
            <a:r>
              <a:rPr lang="en-US" sz="2200" dirty="0" smtClean="0"/>
              <a:t>mapping</a:t>
            </a:r>
          </a:p>
          <a:p>
            <a:endParaRPr lang="en-US" sz="2200" dirty="0" smtClean="0"/>
          </a:p>
          <a:p>
            <a:endParaRPr lang="en-US" sz="2200" dirty="0" smtClean="0"/>
          </a:p>
          <a:p>
            <a:r>
              <a:rPr lang="en-US" sz="2200" dirty="0"/>
              <a:t>	</a:t>
            </a:r>
            <a:endParaRPr lang="en-US" sz="2200" dirty="0" smtClean="0"/>
          </a:p>
          <a:p>
            <a:r>
              <a:rPr lang="en-US" sz="2200" dirty="0"/>
              <a:t>	</a:t>
            </a:r>
            <a:r>
              <a:rPr lang="en-US" sz="2200" dirty="0" smtClean="0"/>
              <a:t>Focus on local structure hurts </a:t>
            </a:r>
            <a:r>
              <a:rPr lang="en-US" sz="2200" dirty="0" smtClean="0"/>
              <a:t>performance </a:t>
            </a:r>
            <a:r>
              <a:rPr lang="en-US" sz="2200" dirty="0" smtClean="0"/>
              <a:t>on data with high </a:t>
            </a:r>
            <a:r>
              <a:rPr lang="en-US" sz="2200" dirty="0" smtClean="0"/>
              <a:t>intrinsic </a:t>
            </a:r>
            <a:r>
              <a:rPr lang="en-US" sz="2200" dirty="0" smtClean="0"/>
              <a:t>dimensionality</a:t>
            </a:r>
          </a:p>
          <a:p>
            <a:endParaRPr lang="en-US" sz="2200" dirty="0" smtClean="0"/>
          </a:p>
          <a:p>
            <a:endParaRPr lang="en-US" sz="2200" dirty="0"/>
          </a:p>
          <a:p>
            <a:endParaRPr lang="en-US" sz="2200" dirty="0"/>
          </a:p>
          <a:p>
            <a:r>
              <a:rPr lang="en-US" sz="2200" dirty="0" smtClean="0"/>
              <a:t>	</a:t>
            </a:r>
            <a:r>
              <a:rPr lang="en-US" sz="2200" dirty="0" smtClean="0"/>
              <a:t>For </a:t>
            </a:r>
            <a:r>
              <a:rPr lang="en-US" sz="2200" i="1" dirty="0" smtClean="0"/>
              <a:t>d &gt;&gt; 3, </a:t>
            </a:r>
            <a:r>
              <a:rPr lang="en-US" sz="2200" dirty="0" smtClean="0"/>
              <a:t>heavy tails </a:t>
            </a:r>
            <a:r>
              <a:rPr lang="en-US" sz="2200" dirty="0" smtClean="0"/>
              <a:t>on Student-t may </a:t>
            </a:r>
            <a:r>
              <a:rPr lang="en-US" sz="2200" dirty="0" smtClean="0"/>
              <a:t>hinder preservation </a:t>
            </a:r>
            <a:r>
              <a:rPr lang="en-US" sz="2200" dirty="0" smtClean="0"/>
              <a:t>of local structure	</a:t>
            </a:r>
          </a:p>
          <a:p>
            <a:r>
              <a:rPr lang="en-US" sz="2200" dirty="0"/>
              <a:t>	</a:t>
            </a:r>
            <a:endParaRPr lang="en-US" sz="2200" dirty="0" smtClean="0"/>
          </a:p>
          <a:p>
            <a:endParaRPr lang="en-US" dirty="0" smtClean="0"/>
          </a:p>
        </p:txBody>
      </p:sp>
    </p:spTree>
    <p:extLst>
      <p:ext uri="{BB962C8B-B14F-4D97-AF65-F5344CB8AC3E}">
        <p14:creationId xmlns:p14="http://schemas.microsoft.com/office/powerpoint/2010/main" val="1004182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Dimensionality Reduction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7"/>
                <a:ext cx="10515600" cy="5001057"/>
              </a:xfrm>
            </p:spPr>
            <p:txBody>
              <a:bodyPr>
                <a:normAutofit fontScale="92500" lnSpcReduction="20000"/>
              </a:bodyPr>
              <a:lstStyle/>
              <a:p>
                <a:pPr marL="0" indent="0">
                  <a:buNone/>
                </a:pPr>
                <a:r>
                  <a:rPr lang="en-US" b="1" dirty="0" smtClean="0"/>
                  <a:t>Goal</a:t>
                </a:r>
                <a:r>
                  <a:rPr lang="en-US" dirty="0" smtClean="0"/>
                  <a:t>:	Represent </a:t>
                </a:r>
                <a:r>
                  <a:rPr lang="en-US" dirty="0"/>
                  <a:t>a set of </a:t>
                </a:r>
                <a14:m>
                  <m:oMath xmlns:m="http://schemas.openxmlformats.org/officeDocument/2006/math">
                    <m:r>
                      <a:rPr lang="en-US" b="0" i="1" smtClean="0">
                        <a:latin typeface="Cambria Math" charset="0"/>
                      </a:rPr>
                      <m:t>𝑛</m:t>
                    </m:r>
                  </m:oMath>
                </a14:m>
                <a:r>
                  <a:rPr lang="en-US" dirty="0" smtClean="0"/>
                  <a:t> </a:t>
                </a:r>
                <a:r>
                  <a:rPr lang="en-US" dirty="0"/>
                  <a:t>data points i</a:t>
                </a:r>
                <a14:m>
                  <m:oMath xmlns:m="http://schemas.openxmlformats.org/officeDocument/2006/math">
                    <m:r>
                      <m:rPr>
                        <m:sty m:val="p"/>
                      </m:rPr>
                      <a:rPr lang="en-US">
                        <a:latin typeface="Cambria Math" charset="0"/>
                      </a:rPr>
                      <m:t>n</m:t>
                    </m:r>
                    <m:r>
                      <a:rPr lang="en-US">
                        <a:latin typeface="Cambria Math" charset="0"/>
                      </a:rPr>
                      <m:t> </m:t>
                    </m:r>
                    <m:r>
                      <m:rPr>
                        <m:sty m:val="p"/>
                      </m:rPr>
                      <a:rPr lang="en-US" b="0" i="0" smtClean="0">
                        <a:latin typeface="Cambria Math" charset="0"/>
                      </a:rPr>
                      <m:t>D</m:t>
                    </m:r>
                  </m:oMath>
                </a14:m>
                <a:r>
                  <a:rPr lang="en-US" dirty="0" smtClean="0"/>
                  <a:t> </a:t>
                </a:r>
                <a:r>
                  <a:rPr lang="en-US" dirty="0"/>
                  <a:t>variables with a set of </a:t>
                </a:r>
                <a14:m>
                  <m:oMath xmlns:m="http://schemas.openxmlformats.org/officeDocument/2006/math">
                    <m:r>
                      <a:rPr lang="en-US" b="0" i="1" smtClean="0">
                        <a:latin typeface="Cambria Math" charset="0"/>
                      </a:rPr>
                      <m:t>𝑛</m:t>
                    </m:r>
                  </m:oMath>
                </a14:m>
                <a:r>
                  <a:rPr lang="en-US" dirty="0" smtClean="0"/>
                  <a:t> </a:t>
                </a:r>
                <a:r>
                  <a:rPr lang="en-US" dirty="0"/>
                  <a:t>data </a:t>
                </a:r>
                <a:r>
                  <a:rPr lang="en-US" dirty="0" smtClean="0"/>
                  <a:t>	points </a:t>
                </a:r>
                <a:r>
                  <a:rPr lang="en-US" dirty="0"/>
                  <a:t>in </a:t>
                </a:r>
                <a14:m>
                  <m:oMath xmlns:m="http://schemas.openxmlformats.org/officeDocument/2006/math">
                    <m:r>
                      <a:rPr lang="en-US" b="0" i="1" smtClean="0">
                        <a:latin typeface="Cambria Math" charset="0"/>
                      </a:rPr>
                      <m:t>𝑑</m:t>
                    </m:r>
                  </m:oMath>
                </a14:m>
                <a:r>
                  <a:rPr lang="en-US" dirty="0" smtClean="0"/>
                  <a:t> </a:t>
                </a:r>
                <a:r>
                  <a:rPr lang="en-US" dirty="0"/>
                  <a:t>variables, where </a:t>
                </a:r>
                <a14:m>
                  <m:oMath xmlns:m="http://schemas.openxmlformats.org/officeDocument/2006/math">
                    <m:r>
                      <m:rPr>
                        <m:sty m:val="p"/>
                      </m:rPr>
                      <a:rPr lang="en-US" b="0" i="0" smtClean="0">
                        <a:latin typeface="Cambria Math" charset="0"/>
                      </a:rPr>
                      <m:t>d</m:t>
                    </m:r>
                    <m:r>
                      <a:rPr lang="en-US" b="0" i="0" smtClean="0">
                        <a:latin typeface="Cambria Math" charset="0"/>
                      </a:rPr>
                      <m:t>&lt;&lt;</m:t>
                    </m:r>
                    <m:r>
                      <m:rPr>
                        <m:sty m:val="p"/>
                      </m:rPr>
                      <a:rPr lang="en-US" b="0" i="0" smtClean="0">
                        <a:latin typeface="Cambria Math" charset="0"/>
                      </a:rPr>
                      <m:t>D</m:t>
                    </m:r>
                  </m:oMath>
                </a14:m>
                <a:endParaRPr lang="en-US" dirty="0"/>
              </a:p>
              <a:p>
                <a:pPr marL="457200" lvl="1" indent="0">
                  <a:buNone/>
                </a:pPr>
                <a:endParaRPr lang="en-US" dirty="0" smtClean="0"/>
              </a:p>
              <a:p>
                <a:pPr marL="457200" lvl="1" indent="0">
                  <a:buNone/>
                </a:pPr>
                <a:endParaRPr lang="en-US" dirty="0" smtClean="0"/>
              </a:p>
              <a:p>
                <a:pPr marL="914400" lvl="2" indent="0">
                  <a:buNone/>
                </a:pPr>
                <a:r>
                  <a:rPr lang="en-US" dirty="0"/>
                  <a:t>Fix integers </a:t>
                </a:r>
                <a14:m>
                  <m:oMath xmlns:m="http://schemas.openxmlformats.org/officeDocument/2006/math">
                    <m:r>
                      <a:rPr lang="en-US" i="1">
                        <a:latin typeface="Cambria Math" charset="0"/>
                      </a:rPr>
                      <m:t>𝐷</m:t>
                    </m:r>
                    <m:r>
                      <a:rPr lang="en-US">
                        <a:latin typeface="Cambria Math" charset="0"/>
                      </a:rPr>
                      <m:t>, </m:t>
                    </m:r>
                    <m:r>
                      <a:rPr lang="en-US" i="1">
                        <a:latin typeface="Cambria Math" charset="0"/>
                      </a:rPr>
                      <m:t>𝑑</m:t>
                    </m:r>
                    <m:r>
                      <a:rPr lang="en-US" i="1">
                        <a:latin typeface="Cambria Math" charset="0"/>
                      </a:rPr>
                      <m:t>&gt;0</m:t>
                    </m:r>
                  </m:oMath>
                </a14:m>
                <a:r>
                  <a:rPr lang="en-US" dirty="0"/>
                  <a:t>, such that </a:t>
                </a:r>
                <a14:m>
                  <m:oMath xmlns:m="http://schemas.openxmlformats.org/officeDocument/2006/math">
                    <m:r>
                      <a:rPr lang="en-US" i="1">
                        <a:latin typeface="Cambria Math" charset="0"/>
                      </a:rPr>
                      <m:t>𝑑</m:t>
                    </m:r>
                    <m:r>
                      <a:rPr lang="en-US" i="1">
                        <a:latin typeface="Cambria Math" charset="0"/>
                      </a:rPr>
                      <m:t>≪</m:t>
                    </m:r>
                    <m:r>
                      <a:rPr lang="en-US" i="1">
                        <a:latin typeface="Cambria Math" charset="0"/>
                      </a:rPr>
                      <m:t>𝐷</m:t>
                    </m:r>
                  </m:oMath>
                </a14:m>
                <a:r>
                  <a:rPr lang="en-US" dirty="0"/>
                  <a:t>. </a:t>
                </a:r>
              </a:p>
              <a:p>
                <a:pPr lvl="2"/>
                <a:endParaRPr lang="en-US" dirty="0"/>
              </a:p>
              <a:p>
                <a:pPr marL="914400" lvl="2" indent="0">
                  <a:buNone/>
                </a:pPr>
                <a:r>
                  <a:rPr lang="en-US" b="1" i="1" dirty="0"/>
                  <a:t>Given</a:t>
                </a:r>
                <a:r>
                  <a:rPr lang="en-US" dirty="0"/>
                  <a:t>: 		</a:t>
                </a:r>
                <a14:m>
                  <m:oMath xmlns:m="http://schemas.openxmlformats.org/officeDocument/2006/math">
                    <m:sSub>
                      <m:sSubPr>
                        <m:ctrlPr>
                          <a:rPr lang="en-US" b="1" i="1">
                            <a:latin typeface="Cambria Math" charset="0"/>
                          </a:rPr>
                        </m:ctrlPr>
                      </m:sSubPr>
                      <m:e>
                        <m:r>
                          <a:rPr lang="en-US" b="1">
                            <a:latin typeface="Cambria Math" charset="0"/>
                          </a:rPr>
                          <m:t>𝐱</m:t>
                        </m:r>
                      </m:e>
                      <m:sub>
                        <m:r>
                          <a:rPr lang="en-US" b="1">
                            <a:latin typeface="Cambria Math" charset="0"/>
                          </a:rPr>
                          <m:t>𝟏</m:t>
                        </m:r>
                      </m:sub>
                    </m:sSub>
                    <m:r>
                      <a:rPr lang="en-US">
                        <a:latin typeface="Cambria Math" charset="0"/>
                      </a:rPr>
                      <m:t>,</m:t>
                    </m:r>
                    <m:r>
                      <a:rPr lang="en-US" i="1">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𝒏</m:t>
                        </m:r>
                      </m:sub>
                    </m:sSub>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𝐷</m:t>
                        </m:r>
                      </m:sup>
                    </m:sSup>
                  </m:oMath>
                </a14:m>
                <a:r>
                  <a:rPr lang="en-US" dirty="0"/>
                  <a:t> </a:t>
                </a:r>
              </a:p>
              <a:p>
                <a:pPr marL="914400" lvl="2" indent="0">
                  <a:buNone/>
                </a:pPr>
                <a:endParaRPr lang="en-US" dirty="0"/>
              </a:p>
              <a:p>
                <a:pPr marL="914400" lvl="2" indent="0">
                  <a:buNone/>
                </a:pPr>
                <a:r>
                  <a:rPr lang="en-US" b="1" i="1" dirty="0"/>
                  <a:t>Goal</a:t>
                </a:r>
                <a:r>
                  <a:rPr lang="en-US" dirty="0"/>
                  <a:t>: 		Find map </a:t>
                </a:r>
                <a14:m>
                  <m:oMath xmlns:m="http://schemas.openxmlformats.org/officeDocument/2006/math">
                    <m:r>
                      <a:rPr lang="en-US" i="1">
                        <a:latin typeface="Cambria Math" charset="0"/>
                      </a:rPr>
                      <m:t>𝐹</m:t>
                    </m:r>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𝐷</m:t>
                        </m:r>
                      </m:sup>
                    </m:sSup>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𝑑</m:t>
                        </m:r>
                      </m:sup>
                    </m:sSup>
                    <m:r>
                      <a:rPr lang="en-US" i="1">
                        <a:latin typeface="Cambria Math" charset="0"/>
                      </a:rPr>
                      <m:t>,  </m:t>
                    </m:r>
                    <m:r>
                      <a:rPr lang="en-US" i="1">
                        <a:latin typeface="Cambria Math" charset="0"/>
                      </a:rPr>
                      <m:t>𝑑</m:t>
                    </m:r>
                    <m:r>
                      <a:rPr lang="en-US" i="1">
                        <a:latin typeface="Cambria Math" charset="0"/>
                      </a:rPr>
                      <m:t>≪</m:t>
                    </m:r>
                    <m:r>
                      <a:rPr lang="en-US" i="1">
                        <a:latin typeface="Cambria Math" charset="0"/>
                      </a:rPr>
                      <m:t>𝐷</m:t>
                    </m:r>
                  </m:oMath>
                </a14:m>
                <a:r>
                  <a:rPr lang="en-US" i="1" dirty="0">
                    <a:latin typeface="Cambria Math" charset="0"/>
                  </a:rPr>
                  <a:t> </a:t>
                </a:r>
                <a:r>
                  <a:rPr lang="en-US" dirty="0">
                    <a:latin typeface="Cambria Math" charset="0"/>
                  </a:rPr>
                  <a:t>such that the embedding preserves the </a:t>
                </a:r>
              </a:p>
              <a:p>
                <a:pPr marL="914400" lvl="2" indent="0">
                  <a:buNone/>
                </a:pPr>
                <a:r>
                  <a:rPr lang="en-US" dirty="0">
                    <a:latin typeface="Cambria Math" charset="0"/>
                  </a:rPr>
                  <a:t>		“structure” of the original data</a:t>
                </a:r>
                <a:r>
                  <a:rPr lang="en-US" i="1" dirty="0">
                    <a:latin typeface="Cambria Math" charset="0"/>
                  </a:rPr>
                  <a:t>.</a:t>
                </a:r>
              </a:p>
              <a:p>
                <a:pPr marL="914400" lvl="2" indent="0">
                  <a:buNone/>
                </a:pPr>
                <a:endParaRPr lang="en-US" b="1" i="1" dirty="0">
                  <a:latin typeface="Cambria Math" charset="0"/>
                </a:endParaRPr>
              </a:p>
              <a:p>
                <a:pPr marL="914400" lvl="2" indent="0">
                  <a:buNone/>
                </a:pPr>
                <a:r>
                  <a:rPr lang="en-US" b="1" i="1" dirty="0"/>
                  <a:t>Result</a:t>
                </a:r>
                <a:r>
                  <a:rPr lang="en-US" dirty="0"/>
                  <a:t>:		E</a:t>
                </a:r>
                <a14:m>
                  <m:oMath xmlns:m="http://schemas.openxmlformats.org/officeDocument/2006/math">
                    <m:r>
                      <m:rPr>
                        <m:sty m:val="p"/>
                      </m:rPr>
                      <a:rPr lang="en-US">
                        <a:latin typeface="Cambria Math" charset="0"/>
                      </a:rPr>
                      <m:t>mbedding</m:t>
                    </m:r>
                    <m:r>
                      <a:rPr lang="en-US">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𝑑</m:t>
                        </m:r>
                      </m:sup>
                    </m:sSup>
                  </m:oMath>
                </a14:m>
                <a:endParaRPr lang="en-US" dirty="0"/>
              </a:p>
              <a:p>
                <a:pPr marL="457200" lvl="1" indent="0">
                  <a:buNone/>
                </a:pPr>
                <a:endParaRPr lang="en-US" dirty="0"/>
              </a:p>
              <a:p>
                <a:pPr marL="0" indent="0">
                  <a:buNone/>
                </a:pPr>
                <a:endParaRPr lang="en-US" b="1" dirty="0" smtClean="0"/>
              </a:p>
              <a:p>
                <a:pPr marL="0" indent="0">
                  <a:buNone/>
                </a:pPr>
                <a:r>
                  <a:rPr lang="en-US" b="1" dirty="0" smtClean="0"/>
                  <a:t>Why</a:t>
                </a:r>
                <a:r>
                  <a:rPr lang="en-US" dirty="0"/>
                  <a:t>?</a:t>
                </a:r>
              </a:p>
              <a:p>
                <a:pPr marL="457200" lvl="1" indent="0">
                  <a:buNone/>
                </a:pPr>
                <a:r>
                  <a:rPr lang="en-US" dirty="0" smtClean="0"/>
                  <a:t>Visualizing naturally high-dimensional data, feature selection for machine learning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7"/>
                <a:ext cx="10515600" cy="5001057"/>
              </a:xfrm>
              <a:blipFill rotWithShape="0">
                <a:blip r:embed="rId3"/>
                <a:stretch>
                  <a:fillRect l="-1043" t="-3045"/>
                </a:stretch>
              </a:blipFill>
            </p:spPr>
            <p:txBody>
              <a:bodyPr/>
              <a:lstStyle/>
              <a:p>
                <a:r>
                  <a:rPr lang="en-US">
                    <a:noFill/>
                  </a:rPr>
                  <a:t> </a:t>
                </a:r>
              </a:p>
            </p:txBody>
          </p:sp>
        </mc:Fallback>
      </mc:AlternateContent>
    </p:spTree>
    <p:extLst>
      <p:ext uri="{BB962C8B-B14F-4D97-AF65-F5344CB8AC3E}">
        <p14:creationId xmlns:p14="http://schemas.microsoft.com/office/powerpoint/2010/main" val="173489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Overview</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01091"/>
                <a:ext cx="10949608" cy="4779818"/>
              </a:xfrm>
            </p:spPr>
            <p:txBody>
              <a:bodyPr>
                <a:normAutofit lnSpcReduction="10000"/>
              </a:bodyPr>
              <a:lstStyle/>
              <a:p>
                <a:pPr marL="0" indent="0">
                  <a:buNone/>
                </a:pPr>
                <a:endParaRPr lang="en-US" b="0" i="1" dirty="0" smtClean="0">
                  <a:latin typeface="Cambria Math" charset="0"/>
                </a:endParaRPr>
              </a:p>
              <a:p>
                <a:pPr marL="514350" indent="-514350">
                  <a:buFont typeface="+mj-lt"/>
                  <a:buAutoNum type="arabicPeriod"/>
                </a:pPr>
                <a:r>
                  <a:rPr lang="en-US" dirty="0" smtClean="0"/>
                  <a:t>Measure ”similarity” of </a:t>
                </a:r>
                <a14:m>
                  <m:oMath xmlns:m="http://schemas.openxmlformats.org/officeDocument/2006/math">
                    <m:sSub>
                      <m:sSubPr>
                        <m:ctrlPr>
                          <a:rPr lang="en-US" b="1" i="1">
                            <a:latin typeface="Cambria Math" charset="0"/>
                          </a:rPr>
                        </m:ctrlPr>
                      </m:sSubPr>
                      <m:e>
                        <m:r>
                          <a:rPr lang="en-US" b="1" i="1" smtClean="0">
                            <a:latin typeface="Cambria Math" charset="0"/>
                          </a:rPr>
                          <m:t>𝒙</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smtClean="0">
                            <a:latin typeface="Cambria Math" charset="0"/>
                          </a:rPr>
                          <m:t>𝒙</m:t>
                        </m:r>
                      </m:e>
                      <m:sub>
                        <m:r>
                          <a:rPr lang="en-US" b="1" i="1">
                            <a:latin typeface="Cambria Math" charset="0"/>
                          </a:rPr>
                          <m:t>𝒏</m:t>
                        </m:r>
                      </m:sub>
                    </m:sSub>
                  </m:oMath>
                </a14:m>
                <a:r>
                  <a:rPr lang="en-US" dirty="0" smtClean="0"/>
                  <a:t> in original space </a:t>
                </a:r>
                <a14:m>
                  <m:oMath xmlns:m="http://schemas.openxmlformats.org/officeDocument/2006/math">
                    <m:sSup>
                      <m:sSupPr>
                        <m:ctrlPr>
                          <a:rPr lang="en-US" b="0" i="1" smtClean="0"/>
                        </m:ctrlPr>
                      </m:sSupPr>
                      <m:e>
                        <m:r>
                          <a:rPr lang="en-US" b="0" i="1" smtClean="0"/>
                          <m:t>ℝ</m:t>
                        </m:r>
                      </m:e>
                      <m:sup>
                        <m:r>
                          <a:rPr lang="en-US" b="0" i="1" smtClean="0"/>
                          <m:t>𝐷</m:t>
                        </m:r>
                      </m:sup>
                    </m:sSup>
                  </m:oMath>
                </a14:m>
                <a:endParaRPr lang="en-US" b="0" dirty="0" smtClean="0"/>
              </a:p>
              <a:p>
                <a:pPr marL="514350" indent="-514350">
                  <a:buFont typeface="+mj-lt"/>
                  <a:buAutoNum type="arabicPeriod"/>
                </a:pPr>
                <a:endParaRPr lang="en-US" b="0" dirty="0" smtClean="0"/>
              </a:p>
              <a:p>
                <a:pPr marL="514350" indent="-514350">
                  <a:buFont typeface="+mj-lt"/>
                  <a:buAutoNum type="arabicPeriod"/>
                </a:pPr>
                <a:r>
                  <a:rPr lang="en-US" dirty="0" smtClean="0"/>
                  <a:t>Measure “similarity” of </a:t>
                </a:r>
                <a14:m>
                  <m:oMath xmlns:m="http://schemas.openxmlformats.org/officeDocument/2006/math">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oMath>
                </a14:m>
                <a:r>
                  <a:rPr lang="en-US" dirty="0" smtClean="0"/>
                  <a:t> in embedding space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b="0" dirty="0" smtClean="0"/>
              </a:p>
              <a:p>
                <a:pPr marL="514350" indent="-514350">
                  <a:buFont typeface="+mj-lt"/>
                  <a:buAutoNum type="arabicPeriod"/>
                </a:pPr>
                <a:endParaRPr lang="en-US" b="0" dirty="0" smtClean="0"/>
              </a:p>
              <a:p>
                <a:pPr marL="514350" indent="-514350">
                  <a:buFont typeface="+mj-lt"/>
                  <a:buAutoNum type="arabicPeriod"/>
                </a:pPr>
                <a:r>
                  <a:rPr lang="en-US" dirty="0" smtClean="0"/>
                  <a:t>Cost function – measure the error in our embedding</a:t>
                </a:r>
              </a:p>
              <a:p>
                <a:pPr marL="514350" indent="-514350">
                  <a:buFont typeface="+mj-lt"/>
                  <a:buAutoNum type="arabicPeriod"/>
                </a:pPr>
                <a:endParaRPr lang="en-US" dirty="0" smtClean="0"/>
              </a:p>
              <a:p>
                <a:pPr marL="514350" indent="-514350">
                  <a:buFont typeface="+mj-lt"/>
                  <a:buAutoNum type="arabicPeriod"/>
                </a:pPr>
                <a:r>
                  <a:rPr lang="en-US" dirty="0" smtClean="0"/>
                  <a:t>Gradient Descent – Find </a:t>
                </a:r>
                <a14:m>
                  <m:oMath xmlns:m="http://schemas.openxmlformats.org/officeDocument/2006/math">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oMath>
                </a14:m>
                <a:r>
                  <a:rPr lang="en-US" dirty="0" smtClean="0"/>
                  <a:t> that minimizes the cost function</a:t>
                </a:r>
              </a:p>
              <a:p>
                <a:pPr marL="514350" indent="-514350">
                  <a:buFont typeface="+mj-lt"/>
                  <a:buAutoNum type="arabicPeriod"/>
                </a:pPr>
                <a:endParaRPr lang="en-US" dirty="0"/>
              </a:p>
              <a:p>
                <a:pPr marL="514350" indent="-514350">
                  <a:buFont typeface="+mj-lt"/>
                  <a:buAutoNum type="arabicPeriod"/>
                </a:pPr>
                <a:r>
                  <a:rPr lang="en-US" dirty="0" smtClean="0"/>
                  <a:t>Improvements from standard </a:t>
                </a:r>
                <a:r>
                  <a:rPr lang="en-US" i="1" dirty="0" smtClean="0"/>
                  <a:t>SNE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01091"/>
                <a:ext cx="10949608" cy="4779818"/>
              </a:xfrm>
              <a:blipFill rotWithShape="0">
                <a:blip r:embed="rId2"/>
                <a:stretch>
                  <a:fillRect l="-1169" b="-1401"/>
                </a:stretch>
              </a:blipFill>
            </p:spPr>
            <p:txBody>
              <a:bodyPr/>
              <a:lstStyle/>
              <a:p>
                <a:r>
                  <a:rPr lang="en-US">
                    <a:noFill/>
                  </a:rPr>
                  <a:t> </a:t>
                </a:r>
              </a:p>
            </p:txBody>
          </p:sp>
        </mc:Fallback>
      </mc:AlternateContent>
    </p:spTree>
    <p:extLst>
      <p:ext uri="{BB962C8B-B14F-4D97-AF65-F5344CB8AC3E}">
        <p14:creationId xmlns:p14="http://schemas.microsoft.com/office/powerpoint/2010/main" val="200979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7"/>
                <a:ext cx="10515600" cy="4809865"/>
              </a:xfrm>
            </p:spPr>
            <p:txBody>
              <a:bodyPr>
                <a:normAutofit fontScale="92500" lnSpcReduction="10000"/>
              </a:bodyPr>
              <a:lstStyle/>
              <a:p>
                <a:pPr marL="0" lvl="0" indent="0">
                  <a:lnSpc>
                    <a:spcPct val="100000"/>
                  </a:lnSpc>
                  <a:spcBef>
                    <a:spcPts val="0"/>
                  </a:spcBef>
                  <a:buNone/>
                </a:pPr>
                <a:endParaRPr lang="en-US" b="0" i="1" dirty="0" smtClean="0">
                  <a:latin typeface="Cambria Math" charset="0"/>
                </a:endParaRPr>
              </a:p>
              <a:p>
                <a:pPr marL="0" lvl="0" indent="0">
                  <a:lnSpc>
                    <a:spcPct val="100000"/>
                  </a:lnSpc>
                  <a:spcBef>
                    <a:spcPts val="0"/>
                  </a:spcBef>
                  <a:buNone/>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1" smtClean="0">
                        <a:latin typeface="Cambria Math" charset="0"/>
                      </a:rPr>
                      <m:t>=</m:t>
                    </m:r>
                  </m:oMath>
                </a14:m>
                <a:r>
                  <a:rPr lang="en-US" dirty="0" smtClean="0"/>
                  <a:t> “neighborliness” </a:t>
                </a:r>
                <a:r>
                  <a:rPr lang="en-US" i="1" dirty="0" smtClean="0"/>
                  <a:t>of </a:t>
                </a:r>
                <a14:m>
                  <m:oMath xmlns:m="http://schemas.openxmlformats.org/officeDocument/2006/math">
                    <m:sSub>
                      <m:sSubPr>
                        <m:ctrlPr>
                          <a:rPr lang="en-US" b="1" i="1">
                            <a:latin typeface="Cambria Math" charset="0"/>
                          </a:rPr>
                        </m:ctrlPr>
                      </m:sSubPr>
                      <m:e>
                        <m:r>
                          <a:rPr lang="en-US" b="1" i="1">
                            <a:latin typeface="Cambria Math" charset="0"/>
                          </a:rPr>
                          <m:t>𝒙</m:t>
                        </m:r>
                      </m:e>
                      <m:sub>
                        <m:r>
                          <a:rPr lang="en-US" b="1" i="1">
                            <a:latin typeface="Cambria Math" charset="0"/>
                          </a:rPr>
                          <m:t>𝒋</m:t>
                        </m:r>
                      </m:sub>
                    </m:sSub>
                  </m:oMath>
                </a14:m>
                <a:r>
                  <a:rPr lang="en-US" dirty="0"/>
                  <a:t> </a:t>
                </a:r>
                <a:r>
                  <a:rPr lang="en-US" dirty="0" smtClean="0"/>
                  <a:t>g</a:t>
                </a:r>
                <a14:m>
                  <m:oMath xmlns:m="http://schemas.openxmlformats.org/officeDocument/2006/math">
                    <m:r>
                      <m:rPr>
                        <m:sty m:val="p"/>
                      </m:rPr>
                      <a:rPr lang="en-US" b="0" i="0" smtClean="0">
                        <a:latin typeface="Cambria Math" charset="0"/>
                      </a:rPr>
                      <m:t>iven</m:t>
                    </m:r>
                    <m:r>
                      <a:rPr lang="en-US" b="0" i="0" smtClean="0">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𝒊</m:t>
                        </m:r>
                      </m:sub>
                    </m:sSub>
                  </m:oMath>
                </a14:m>
                <a:r>
                  <a:rPr lang="en-US" dirty="0" smtClean="0"/>
                  <a:t> </a:t>
                </a:r>
                <a:r>
                  <a:rPr lang="en-US" dirty="0" smtClean="0"/>
                  <a:t/>
                </a:r>
                <a:br>
                  <a:rPr lang="en-US" dirty="0" smtClean="0"/>
                </a:br>
                <a:endParaRPr lang="en-US" dirty="0"/>
              </a:p>
              <a:p>
                <a:pPr marL="0" lvl="0" indent="0">
                  <a:lnSpc>
                    <a:spcPct val="100000"/>
                  </a:lnSpc>
                  <a:spcBef>
                    <a:spcPts val="0"/>
                  </a:spcBef>
                  <a:buNone/>
                </a:pPr>
                <a:r>
                  <a:rPr lang="en-US" dirty="0"/>
                  <a:t> </a:t>
                </a:r>
                <a:r>
                  <a:rPr lang="en-US" dirty="0" smtClean="0"/>
                  <a:t>       </a:t>
                </a:r>
                <a14:m>
                  <m:oMath xmlns:m="http://schemas.openxmlformats.org/officeDocument/2006/math">
                    <m:r>
                      <a:rPr lang="en-US" b="0" i="0" smtClean="0">
                        <a:latin typeface="Cambria Math" charset="0"/>
                      </a:rPr>
                      <m:t>=</m:t>
                    </m:r>
                    <m:f>
                      <m:fPr>
                        <m:ctrlPr>
                          <a:rPr lang="mr-IN" i="1" smtClean="0">
                            <a:latin typeface="Cambria Math" charset="0"/>
                          </a:rPr>
                        </m:ctrlPr>
                      </m:fPr>
                      <m:num>
                        <m:r>
                          <m:rPr>
                            <m:sty m:val="p"/>
                          </m:rPr>
                          <a:rPr lang="en-US" b="0" i="0" smtClean="0">
                            <a:latin typeface="Cambria Math" charset="0"/>
                          </a:rPr>
                          <m:t>exp</m:t>
                        </m:r>
                        <m:d>
                          <m:dPr>
                            <m:ctrlPr>
                              <a:rPr lang="mr-IN" b="0" i="1" smtClean="0">
                                <a:latin typeface="Cambria Math" charset="0"/>
                              </a:rPr>
                            </m:ctrlPr>
                          </m:dPr>
                          <m:e>
                            <m:f>
                              <m:fPr>
                                <m:type m:val="lin"/>
                                <m:ctrlPr>
                                  <a:rPr lang="en-US" i="1">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b="0" i="1" smtClean="0">
                                                        <a:latin typeface="Cambria Math" charset="0"/>
                                                      </a:rPr>
                                                      <m:t>𝑗</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i="1">
                                            <a:latin typeface="Cambria Math" charset="0"/>
                                          </a:rPr>
                                          <m:t>2</m:t>
                                        </m:r>
                                      </m:sup>
                                    </m:sSubSup>
                                  </m:e>
                                </m:d>
                              </m:den>
                            </m:f>
                          </m:e>
                        </m:d>
                      </m:num>
                      <m:den>
                        <m:nary>
                          <m:naryPr>
                            <m:chr m:val="∑"/>
                            <m:supHide m:val="on"/>
                            <m:ctrlPr>
                              <a:rPr lang="is-IS" i="1" smtClean="0">
                                <a:latin typeface="Cambria Math" charset="0"/>
                              </a:rPr>
                            </m:ctrlPr>
                          </m:naryPr>
                          <m:sub>
                            <m:r>
                              <m:rPr>
                                <m:brk m:alnAt="23"/>
                              </m:rPr>
                              <a:rPr lang="en-US" b="0" i="1" smtClean="0">
                                <a:latin typeface="Cambria Math" charset="0"/>
                              </a:rPr>
                              <m:t>𝑘</m:t>
                            </m:r>
                            <m:r>
                              <a:rPr lang="en-US" b="0" i="1" smtClean="0">
                                <a:latin typeface="Cambria Math" charset="0"/>
                              </a:rPr>
                              <m:t>≠</m:t>
                            </m:r>
                            <m:r>
                              <a:rPr lang="en-US" b="0" i="1" smtClean="0">
                                <a:latin typeface="Cambria Math" charset="0"/>
                              </a:rPr>
                              <m:t>𝑖</m:t>
                            </m:r>
                          </m:sub>
                          <m:sup/>
                          <m:e>
                            <m:r>
                              <m:rPr>
                                <m:sty m:val="p"/>
                              </m:rPr>
                              <a:rPr lang="en-US">
                                <a:latin typeface="Cambria Math" charset="0"/>
                              </a:rPr>
                              <m:t>exp</m:t>
                            </m:r>
                            <m:r>
                              <a:rPr lang="en-US" i="1">
                                <a:latin typeface="Cambria Math" charset="0"/>
                              </a:rPr>
                              <m:t>⁡</m:t>
                            </m:r>
                            <m:d>
                              <m:dPr>
                                <m:ctrlPr>
                                  <a:rPr lang="mr-IN" i="1">
                                    <a:latin typeface="Cambria Math" charset="0"/>
                                  </a:rPr>
                                </m:ctrlPr>
                              </m:dPr>
                              <m:e>
                                <m:f>
                                  <m:fPr>
                                    <m:type m:val="lin"/>
                                    <m:ctrlPr>
                                      <a:rPr lang="en-US" i="1" smtClean="0">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b="0" i="1" smtClean="0">
                                                <a:latin typeface="Cambria Math" charset="0"/>
                                              </a:rPr>
                                              <m:t>2</m:t>
                                            </m:r>
                                          </m:sup>
                                        </m:sSubSup>
                                      </m:e>
                                    </m:d>
                                  </m:den>
                                </m:f>
                              </m:e>
                            </m:d>
                          </m:e>
                        </m:nary>
                      </m:den>
                    </m:f>
                  </m:oMath>
                </a14:m>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Define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 </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 </m:t>
                        </m:r>
                        <m:r>
                          <a:rPr lang="en-US" b="0" i="1" smtClean="0">
                            <a:latin typeface="Cambria Math" charset="0"/>
                          </a:rPr>
                          <m:t>+</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num>
                      <m:den>
                        <m:r>
                          <a:rPr lang="en-US" b="0" i="1" smtClean="0">
                            <a:latin typeface="Cambria Math" charset="0"/>
                          </a:rPr>
                          <m:t>2</m:t>
                        </m:r>
                      </m:den>
                    </m:f>
                    <m:r>
                      <a:rPr lang="en-US" b="0" i="1" smtClean="0">
                        <a:latin typeface="Cambria Math" charset="0"/>
                      </a:rPr>
                      <m:t>=</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𝑗𝑖</m:t>
                        </m:r>
                      </m:sub>
                    </m:sSub>
                  </m:oMath>
                </a14:m>
                <a:r>
                  <a:rPr lang="en-US" dirty="0" smtClean="0"/>
                  <a:t> </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b="1" i="1" dirty="0" smtClean="0"/>
                  <a:t>Question</a:t>
                </a:r>
              </a:p>
              <a:p>
                <a:pPr marL="0" lvl="0" indent="0" algn="ctr">
                  <a:lnSpc>
                    <a:spcPct val="100000"/>
                  </a:lnSpc>
                  <a:spcBef>
                    <a:spcPts val="0"/>
                  </a:spcBef>
                  <a:buNone/>
                  <a:defRPr/>
                </a:pPr>
                <a:r>
                  <a:rPr lang="en-US" dirty="0" smtClean="0"/>
                  <a:t>How do we choose a good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7"/>
                <a:ext cx="10515600" cy="4809865"/>
              </a:xfrm>
              <a:blipFill rotWithShape="0">
                <a:blip r:embed="rId4"/>
                <a:stretch>
                  <a:fillRect l="-1043" b="-2662"/>
                </a:stretch>
              </a:blipFill>
            </p:spPr>
            <p:txBody>
              <a:bodyPr/>
              <a:lstStyle/>
              <a:p>
                <a:r>
                  <a:rPr lang="en-US">
                    <a:noFill/>
                  </a:rPr>
                  <a:t> </a:t>
                </a:r>
              </a:p>
            </p:txBody>
          </p:sp>
        </mc:Fallback>
      </mc:AlternateContent>
      <p:sp>
        <p:nvSpPr>
          <p:cNvPr id="5" name="Rectangle 4"/>
          <p:cNvSpPr/>
          <p:nvPr/>
        </p:nvSpPr>
        <p:spPr>
          <a:xfrm>
            <a:off x="6553196" y="777381"/>
            <a:ext cx="4572000" cy="4389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00036" y="3526524"/>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968694" y="3514308"/>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218648" y="4452698"/>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354719" y="4024593"/>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269119" y="3936242"/>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223801" y="4341203"/>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772159" y="4253193"/>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081580" y="1262980"/>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88553" y="2323256"/>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474697" y="1962967"/>
            <a:ext cx="90635" cy="8801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839196" y="1391479"/>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985683" y="2006972"/>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011657" y="4054335"/>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386270" y="4181734"/>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153292" y="3895387"/>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150805" y="3968198"/>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0054489" y="3803722"/>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0279188" y="3849006"/>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177309" y="4166979"/>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080994" y="4068763"/>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0371952" y="3862256"/>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0369465" y="3935067"/>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0216941" y="3983397"/>
            <a:ext cx="90635" cy="880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431588" y="4001406"/>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743883" y="4008909"/>
            <a:ext cx="90635" cy="8801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970471" y="4513124"/>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288455" y="4114042"/>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9115124" y="2611874"/>
            <a:ext cx="90635" cy="88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218648" y="3487984"/>
            <a:ext cx="1141106" cy="111315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0011657" y="3782040"/>
            <a:ext cx="493527" cy="5061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667370" y="1166861"/>
            <a:ext cx="1705287" cy="168925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88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Finding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5"/>
                <a:ext cx="11082251" cy="4351338"/>
              </a:xfrm>
            </p:spPr>
            <p:txBody>
              <a:bodyPr/>
              <a:lstStyle/>
              <a:p>
                <a:pPr marL="0" lvl="0" indent="0">
                  <a:lnSpc>
                    <a:spcPct val="100000"/>
                  </a:lnSpc>
                  <a:spcBef>
                    <a:spcPts val="0"/>
                  </a:spcBef>
                  <a:buNone/>
                  <a:defRPr/>
                </a:pPr>
                <a:r>
                  <a:rPr lang="en-US" dirty="0" smtClean="0"/>
                  <a:t>Fix some constant perplexity, </a:t>
                </a:r>
                <a:r>
                  <a:rPr lang="en-US" i="1" dirty="0" smtClean="0"/>
                  <a:t>P</a:t>
                </a:r>
                <a:r>
                  <a:rPr lang="en-US" dirty="0" smtClean="0"/>
                  <a:t>. Choose </a:t>
                </a:r>
                <a14:m>
                  <m:oMath xmlns:m="http://schemas.openxmlformats.org/officeDocument/2006/math">
                    <m:sSub>
                      <m:sSubPr>
                        <m:ctrlPr>
                          <a:rPr lang="en-US" i="1">
                            <a:latin typeface="Cambria Math" charset="0"/>
                          </a:rPr>
                        </m:ctrlPr>
                      </m:sSubPr>
                      <m:e>
                        <m:r>
                          <a:rPr lang="en-US" i="1">
                            <a:latin typeface="Cambria Math" charset="0"/>
                          </a:rPr>
                          <m:t>𝜎</m:t>
                        </m:r>
                      </m:e>
                      <m:sub>
                        <m:r>
                          <a:rPr lang="en-US" i="1">
                            <a:latin typeface="Cambria Math" charset="0"/>
                          </a:rPr>
                          <m:t>𝑖</m:t>
                        </m:r>
                      </m:sub>
                    </m:sSub>
                  </m:oMath>
                </a14:m>
                <a:r>
                  <a:rPr lang="en-US" dirty="0"/>
                  <a:t> such that:</a:t>
                </a:r>
              </a:p>
              <a:p>
                <a:pPr marL="0" lvl="0" indent="0">
                  <a:lnSpc>
                    <a:spcPct val="100000"/>
                  </a:lnSpc>
                  <a:spcBef>
                    <a:spcPts val="0"/>
                  </a:spcBef>
                  <a:buNone/>
                  <a:defRPr/>
                </a:pPr>
                <a:endParaRPr lang="en-US" dirty="0"/>
              </a:p>
              <a:p>
                <a:pPr marL="0" lvl="0" indent="0" algn="ctr">
                  <a:lnSpc>
                    <a:spcPct val="100000"/>
                  </a:lnSpc>
                  <a:spcBef>
                    <a:spcPts val="0"/>
                  </a:spcBef>
                  <a:buNone/>
                  <a:defRPr/>
                </a:pPr>
                <a14:m>
                  <m:oMath xmlns:m="http://schemas.openxmlformats.org/officeDocument/2006/math">
                    <m:r>
                      <a:rPr lang="en-US" b="0" i="1" smtClean="0">
                        <a:latin typeface="Cambria Math" charset="0"/>
                      </a:rPr>
                      <m:t>𝑃</m:t>
                    </m:r>
                    <m:r>
                      <a:rPr lang="en-US" b="0" i="1" smtClean="0">
                        <a:latin typeface="Cambria Math" charset="0"/>
                      </a:rPr>
                      <m:t> ≈</m:t>
                    </m:r>
                    <m:r>
                      <a:rPr lang="en-US" b="0" i="0" smtClean="0">
                        <a:latin typeface="Cambria Math" charset="0"/>
                      </a:rPr>
                      <m:t> </m:t>
                    </m:r>
                    <m:r>
                      <a:rPr lang="en-US" i="1">
                        <a:latin typeface="Cambria Math" charset="0"/>
                      </a:rPr>
                      <m:t>𝑃𝑒𝑟𝑝</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r>
                      <a:rPr lang="en-US" i="1">
                        <a:latin typeface="Cambria Math" charset="0"/>
                      </a:rPr>
                      <m:t>=</m:t>
                    </m:r>
                    <m:sSup>
                      <m:sSupPr>
                        <m:ctrlPr>
                          <a:rPr lang="en-US" i="1">
                            <a:latin typeface="Cambria Math" charset="0"/>
                          </a:rPr>
                        </m:ctrlPr>
                      </m:sSupPr>
                      <m:e>
                        <m:r>
                          <a:rPr lang="en-US" i="1">
                            <a:latin typeface="Cambria Math" charset="0"/>
                          </a:rPr>
                          <m:t>2</m:t>
                        </m:r>
                      </m:e>
                      <m:sup>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sup>
                    </m:sSup>
                  </m:oMath>
                </a14:m>
                <a:r>
                  <a:rPr lang="en-US" dirty="0"/>
                  <a:t>		</a:t>
                </a:r>
                <a14:m>
                  <m:oMath xmlns:m="http://schemas.openxmlformats.org/officeDocument/2006/math">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r>
                      <a:rPr lang="en-US" i="1">
                        <a:latin typeface="Cambria Math" charset="0"/>
                      </a:rPr>
                      <m:t>=−</m:t>
                    </m:r>
                    <m:nary>
                      <m:naryPr>
                        <m:chr m:val="∑"/>
                        <m:supHide m:val="on"/>
                        <m:ctrlPr>
                          <a:rPr lang="en-US" b="0" i="1" smtClean="0">
                            <a:latin typeface="Cambria Math" charset="0"/>
                          </a:rPr>
                        </m:ctrlPr>
                      </m:naryPr>
                      <m:sub>
                        <m:r>
                          <a:rPr lang="en-US" b="0" i="1" smtClean="0">
                            <a:latin typeface="Cambria Math" charset="0"/>
                          </a:rPr>
                          <m:t>𝑗</m:t>
                        </m:r>
                      </m:sub>
                      <m:sup/>
                      <m:e>
                        <m:sSub>
                          <m:sSubPr>
                            <m:ctrlPr>
                              <a:rPr lang="en-US" i="1">
                                <a:latin typeface="Cambria Math" charset="0"/>
                              </a:rPr>
                            </m:ctrlPr>
                          </m:sSubPr>
                          <m:e>
                            <m:r>
                              <a:rPr lang="en-US" i="1">
                                <a:latin typeface="Cambria Math" charset="0"/>
                              </a:rPr>
                              <m:t>𝑝</m:t>
                            </m:r>
                          </m:e>
                          <m:sub>
                            <m:r>
                              <a:rPr lang="en-US" i="1">
                                <a:latin typeface="Cambria Math" charset="0"/>
                              </a:rPr>
                              <m:t>𝑗</m:t>
                            </m:r>
                            <m:r>
                              <a:rPr lang="en-US" i="1">
                                <a:latin typeface="Cambria Math" charset="0"/>
                              </a:rPr>
                              <m:t>|</m:t>
                            </m:r>
                            <m:r>
                              <a:rPr lang="en-US" i="1">
                                <a:latin typeface="Cambria Math" charset="0"/>
                              </a:rPr>
                              <m:t>𝑖</m:t>
                            </m:r>
                          </m:sub>
                        </m:sSub>
                        <m:func>
                          <m:funcPr>
                            <m:ctrlPr>
                              <a:rPr lang="en-US" i="1">
                                <a:latin typeface="Cambria Math" charset="0"/>
                              </a:rPr>
                            </m:ctrlPr>
                          </m:funcPr>
                          <m:fName>
                            <m:sSub>
                              <m:sSubPr>
                                <m:ctrlPr>
                                  <a:rPr lang="en-US" i="1">
                                    <a:latin typeface="Cambria Math" charset="0"/>
                                  </a:rPr>
                                </m:ctrlPr>
                              </m:sSubPr>
                              <m:e>
                                <m:r>
                                  <m:rPr>
                                    <m:sty m:val="p"/>
                                  </m:rPr>
                                  <a:rPr lang="en-US">
                                    <a:latin typeface="Cambria Math" charset="0"/>
                                  </a:rPr>
                                  <m:t>log</m:t>
                                </m:r>
                              </m:e>
                              <m:sub>
                                <m:r>
                                  <a:rPr lang="en-US" i="1">
                                    <a:latin typeface="Cambria Math" charset="0"/>
                                  </a:rPr>
                                  <m:t>2</m:t>
                                </m:r>
                              </m:sub>
                            </m:sSub>
                          </m:fName>
                          <m:e>
                            <m:sSub>
                              <m:sSubPr>
                                <m:ctrlPr>
                                  <a:rPr lang="en-US" i="1">
                                    <a:latin typeface="Cambria Math" charset="0"/>
                                  </a:rPr>
                                </m:ctrlPr>
                              </m:sSubPr>
                              <m:e>
                                <m:r>
                                  <a:rPr lang="en-US" i="1">
                                    <a:latin typeface="Cambria Math" charset="0"/>
                                  </a:rPr>
                                  <m:t>𝑝</m:t>
                                </m:r>
                              </m:e>
                              <m:sub>
                                <m:r>
                                  <a:rPr lang="en-US" i="1">
                                    <a:latin typeface="Cambria Math" charset="0"/>
                                  </a:rPr>
                                  <m:t>𝑗</m:t>
                                </m:r>
                                <m:r>
                                  <a:rPr lang="en-US" i="1">
                                    <a:latin typeface="Cambria Math" charset="0"/>
                                  </a:rPr>
                                  <m:t>|</m:t>
                                </m:r>
                                <m:r>
                                  <a:rPr lang="en-US" i="1">
                                    <a:latin typeface="Cambria Math" charset="0"/>
                                  </a:rPr>
                                  <m:t>𝑖</m:t>
                                </m:r>
                              </m:sub>
                            </m:sSub>
                          </m:e>
                        </m:func>
                        <m:r>
                          <a:rPr lang="en-US" b="0" i="1" smtClean="0">
                            <a:latin typeface="Cambria Math" charset="0"/>
                          </a:rPr>
                          <m:t> </m:t>
                        </m:r>
                      </m:e>
                    </m:nary>
                  </m:oMath>
                </a14:m>
                <a:endParaRPr lang="en-US" dirty="0" smtClean="0"/>
              </a:p>
              <a:p>
                <a:pPr marL="0" indent="0" algn="ctr">
                  <a:lnSpc>
                    <a:spcPct val="100000"/>
                  </a:lnSpc>
                  <a:spcBef>
                    <a:spcPts val="0"/>
                  </a:spcBef>
                  <a:buNone/>
                  <a:defRPr/>
                </a:pPr>
                <a:endParaRPr lang="en-US" dirty="0" smtClean="0"/>
              </a:p>
              <a:p>
                <a:pPr marL="0" indent="0" algn="ctr">
                  <a:lnSpc>
                    <a:spcPct val="100000"/>
                  </a:lnSpc>
                  <a:spcBef>
                    <a:spcPts val="0"/>
                  </a:spcBef>
                  <a:buNone/>
                  <a:defRPr/>
                </a:pPr>
                <a:endParaRPr lang="en-US" dirty="0" smtClean="0"/>
              </a:p>
              <a:p>
                <a:pPr marL="0" indent="0">
                  <a:lnSpc>
                    <a:spcPct val="100000"/>
                  </a:lnSpc>
                  <a:spcBef>
                    <a:spcPts val="0"/>
                  </a:spcBef>
                  <a:buNone/>
                  <a:defRPr/>
                </a:pPr>
                <a:endParaRPr lang="en-US" dirty="0" smtClean="0"/>
              </a:p>
              <a:p>
                <a:pPr marL="0" indent="0">
                  <a:lnSpc>
                    <a:spcPct val="100000"/>
                  </a:lnSpc>
                  <a:spcBef>
                    <a:spcPts val="0"/>
                  </a:spcBef>
                  <a:buNone/>
                  <a:defRPr/>
                </a:pPr>
                <a:r>
                  <a:rPr lang="en-US" sz="2400" dirty="0" smtClean="0"/>
                  <a:t>Note: Entropy </a:t>
                </a:r>
                <a14:m>
                  <m:oMath xmlns:m="http://schemas.openxmlformats.org/officeDocument/2006/math">
                    <m:r>
                      <a:rPr lang="en-US" sz="2400" i="1">
                        <a:latin typeface="Cambria Math" charset="0"/>
                      </a:rPr>
                      <m:t>𝐻</m:t>
                    </m:r>
                    <m:d>
                      <m:dPr>
                        <m:ctrlPr>
                          <a:rPr lang="en-US" sz="2400" i="1">
                            <a:latin typeface="Cambria Math" charset="0"/>
                          </a:rPr>
                        </m:ctrlPr>
                      </m:dPr>
                      <m:e>
                        <m:sSub>
                          <m:sSubPr>
                            <m:ctrlPr>
                              <a:rPr lang="en-US" sz="2400" i="1">
                                <a:latin typeface="Cambria Math" charset="0"/>
                              </a:rPr>
                            </m:ctrlPr>
                          </m:sSubPr>
                          <m:e>
                            <m:r>
                              <a:rPr lang="en-US" sz="2400" i="1">
                                <a:latin typeface="Cambria Math" charset="0"/>
                              </a:rPr>
                              <m:t>𝑃</m:t>
                            </m:r>
                          </m:e>
                          <m:sub>
                            <m:r>
                              <a:rPr lang="en-US" sz="2400" i="1">
                                <a:latin typeface="Cambria Math" charset="0"/>
                              </a:rPr>
                              <m:t>𝑖</m:t>
                            </m:r>
                          </m:sub>
                        </m:sSub>
                      </m:e>
                    </m:d>
                  </m:oMath>
                </a14:m>
                <a:r>
                  <a:rPr lang="en-US" sz="2400" dirty="0"/>
                  <a:t> is proportional to </a:t>
                </a:r>
                <a14:m>
                  <m:oMath xmlns:m="http://schemas.openxmlformats.org/officeDocument/2006/math">
                    <m:sSub>
                      <m:sSubPr>
                        <m:ctrlPr>
                          <a:rPr lang="en-US" sz="2400" i="1">
                            <a:latin typeface="Cambria Math" charset="0"/>
                          </a:rPr>
                        </m:ctrlPr>
                      </m:sSubPr>
                      <m:e>
                        <m:r>
                          <a:rPr lang="en-US" sz="2400" i="1">
                            <a:latin typeface="Cambria Math" charset="0"/>
                          </a:rPr>
                          <m:t>𝜎</m:t>
                        </m:r>
                      </m:e>
                      <m:sub>
                        <m:r>
                          <a:rPr lang="en-US" sz="2400" i="1">
                            <a:latin typeface="Cambria Math" charset="0"/>
                          </a:rPr>
                          <m:t>𝑖</m:t>
                        </m:r>
                      </m:sub>
                    </m:sSub>
                  </m:oMath>
                </a14:m>
                <a:endParaRPr lang="en-US" sz="2400" dirty="0" smtClean="0"/>
              </a:p>
              <a:p>
                <a:pPr marL="0" indent="0">
                  <a:lnSpc>
                    <a:spcPct val="100000"/>
                  </a:lnSpc>
                  <a:spcBef>
                    <a:spcPts val="0"/>
                  </a:spcBef>
                  <a:buNone/>
                  <a:defRPr/>
                </a:pPr>
                <a:endParaRPr lang="en-US" sz="2400" dirty="0"/>
              </a:p>
              <a:p>
                <a:pPr marL="0" indent="0">
                  <a:lnSpc>
                    <a:spcPct val="100000"/>
                  </a:lnSpc>
                  <a:spcBef>
                    <a:spcPts val="0"/>
                  </a:spcBef>
                  <a:buNone/>
                  <a:defRPr/>
                </a:pPr>
                <a:r>
                  <a:rPr lang="en-US" sz="2400" dirty="0" smtClean="0"/>
                  <a:t>Note: User selects some constant perplexity </a:t>
                </a:r>
                <a14:m>
                  <m:oMath xmlns:m="http://schemas.openxmlformats.org/officeDocument/2006/math">
                    <m:r>
                      <a:rPr lang="en-US" sz="2400" b="0" i="1" smtClean="0">
                        <a:latin typeface="Cambria Math" charset="0"/>
                      </a:rPr>
                      <m:t>𝑃</m:t>
                    </m:r>
                    <m:r>
                      <a:rPr lang="en-US" sz="2400" b="0" i="1" smtClean="0">
                        <a:latin typeface="Cambria Math" charset="0"/>
                      </a:rPr>
                      <m:t> </m:t>
                    </m:r>
                  </m:oMath>
                </a14:m>
                <a:r>
                  <a:rPr lang="en-US" sz="2400" dirty="0" smtClean="0"/>
                  <a:t>for </a:t>
                </a:r>
                <a:r>
                  <a:rPr lang="en-US" sz="2400" b="1" dirty="0" smtClean="0"/>
                  <a:t>all</a:t>
                </a:r>
                <a:r>
                  <a:rPr lang="en-US" sz="2400" dirty="0" smtClean="0"/>
                  <a:t> points</a:t>
                </a:r>
                <a:endParaRPr lang="en-US" sz="2400" dirty="0"/>
              </a:p>
              <a:p>
                <a:pPr marL="0" lvl="0" indent="0">
                  <a:lnSpc>
                    <a:spcPct val="100000"/>
                  </a:lnSpc>
                  <a:spcBef>
                    <a:spcPts val="0"/>
                  </a:spcBef>
                  <a:buNone/>
                  <a:defRPr/>
                </a:pPr>
                <a:endParaRPr lang="en-US" i="1" dirty="0">
                  <a:latin typeface="Cambria Math"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82251" cy="4351338"/>
              </a:xfrm>
              <a:blipFill rotWithShape="0">
                <a:blip r:embed="rId4"/>
                <a:stretch>
                  <a:fillRect l="-1100" t="-1261" b="-1401"/>
                </a:stretch>
              </a:blipFill>
            </p:spPr>
            <p:txBody>
              <a:bodyPr/>
              <a:lstStyle/>
              <a:p>
                <a:r>
                  <a:rPr lang="en-US">
                    <a:noFill/>
                  </a:rPr>
                  <a:t> </a:t>
                </a:r>
              </a:p>
            </p:txBody>
          </p:sp>
        </mc:Fallback>
      </mc:AlternateContent>
    </p:spTree>
    <p:extLst>
      <p:ext uri="{BB962C8B-B14F-4D97-AF65-F5344CB8AC3E}">
        <p14:creationId xmlns:p14="http://schemas.microsoft.com/office/powerpoint/2010/main" val="23736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7"/>
              <p:cNvSpPr>
                <a:spLocks noGrp="1"/>
              </p:cNvSpPr>
              <p:nvPr>
                <p:ph idx="1"/>
              </p:nvPr>
            </p:nvSpPr>
            <p:spPr/>
            <p:txBody>
              <a:bodyPr/>
              <a:lstStyle/>
              <a:p>
                <a:pPr marL="0" lvl="0" indent="0" algn="ctr">
                  <a:lnSpc>
                    <a:spcPct val="100000"/>
                  </a:lnSpc>
                  <a:spcBef>
                    <a:spcPts val="0"/>
                  </a:spcBef>
                  <a:buNone/>
                </a:pPr>
                <a14:m>
                  <m:oMath xmlns:m="http://schemas.openxmlformats.org/officeDocument/2006/math">
                    <m:sSub>
                      <m:sSubPr>
                        <m:ctrlPr>
                          <a:rPr lang="en-US" sz="2400" i="1" smtClean="0">
                            <a:latin typeface="Cambria Math" charset="0"/>
                          </a:rPr>
                        </m:ctrlPr>
                      </m:sSubPr>
                      <m:e>
                        <m:r>
                          <a:rPr lang="en-US" sz="2400" b="0" i="1" smtClean="0">
                            <a:latin typeface="Cambria Math" charset="0"/>
                          </a:rPr>
                          <m:t>𝑞</m:t>
                        </m:r>
                      </m:e>
                      <m:sub>
                        <m:r>
                          <a:rPr lang="en-US" sz="2400" i="1" smtClean="0">
                            <a:latin typeface="Cambria Math" charset="0"/>
                          </a:rPr>
                          <m:t>𝑖</m:t>
                        </m:r>
                        <m:r>
                          <a:rPr lang="en-US" sz="2400" b="0" i="1" smtClean="0">
                            <a:latin typeface="Cambria Math" charset="0"/>
                          </a:rPr>
                          <m:t>𝑗</m:t>
                        </m:r>
                      </m:sub>
                    </m:sSub>
                    <m:r>
                      <a:rPr lang="en-US" sz="2400" i="1">
                        <a:latin typeface="Cambria Math" charset="0"/>
                      </a:rPr>
                      <m:t>=</m:t>
                    </m:r>
                  </m:oMath>
                </a14:m>
                <a:r>
                  <a:rPr lang="en-US" sz="2400" dirty="0"/>
                  <a:t> “neighborliness” </a:t>
                </a:r>
                <a:r>
                  <a:rPr lang="en-US" sz="2400" i="1" dirty="0" smtClean="0"/>
                  <a:t>between </a:t>
                </a:r>
                <a14:m>
                  <m:oMath xmlns:m="http://schemas.openxmlformats.org/officeDocument/2006/math">
                    <m:sSub>
                      <m:sSubPr>
                        <m:ctrlPr>
                          <a:rPr lang="en-US" sz="2400" b="1" i="1">
                            <a:latin typeface="Cambria Math" charset="0"/>
                          </a:rPr>
                        </m:ctrlPr>
                      </m:sSubPr>
                      <m:e>
                        <m:r>
                          <a:rPr lang="en-US" sz="2400" b="1" i="1" smtClean="0">
                            <a:latin typeface="Cambria Math" charset="0"/>
                          </a:rPr>
                          <m:t>𝒚</m:t>
                        </m:r>
                      </m:e>
                      <m:sub>
                        <m:r>
                          <a:rPr lang="en-US" sz="2400" b="1" i="1">
                            <a:latin typeface="Cambria Math" charset="0"/>
                          </a:rPr>
                          <m:t>𝒋</m:t>
                        </m:r>
                      </m:sub>
                    </m:sSub>
                  </m:oMath>
                </a14:m>
                <a:r>
                  <a:rPr lang="en-US" sz="2400" dirty="0"/>
                  <a:t> </a:t>
                </a:r>
                <a:r>
                  <a:rPr lang="en-US" sz="2400" dirty="0" smtClean="0"/>
                  <a:t>a</a:t>
                </a:r>
                <a14:m>
                  <m:oMath xmlns:m="http://schemas.openxmlformats.org/officeDocument/2006/math">
                    <m:r>
                      <m:rPr>
                        <m:sty m:val="p"/>
                      </m:rPr>
                      <a:rPr lang="en-US" sz="2400" b="0" i="0" smtClean="0">
                        <a:latin typeface="Cambria Math" charset="0"/>
                      </a:rPr>
                      <m:t>nd</m:t>
                    </m:r>
                    <m:r>
                      <a:rPr lang="en-US" sz="2400" b="0" i="0" smtClean="0">
                        <a:latin typeface="Cambria Math" charset="0"/>
                      </a:rPr>
                      <m:t> </m:t>
                    </m:r>
                    <m:sSub>
                      <m:sSubPr>
                        <m:ctrlPr>
                          <a:rPr lang="en-US" sz="2400" b="1" i="1">
                            <a:latin typeface="Cambria Math" charset="0"/>
                          </a:rPr>
                        </m:ctrlPr>
                      </m:sSubPr>
                      <m:e>
                        <m:r>
                          <a:rPr lang="en-US" sz="2400" b="1" i="1" smtClean="0">
                            <a:latin typeface="Cambria Math" charset="0"/>
                          </a:rPr>
                          <m:t>𝒚</m:t>
                        </m:r>
                      </m:e>
                      <m:sub>
                        <m:r>
                          <a:rPr lang="en-US" sz="2400" b="1" i="1">
                            <a:latin typeface="Cambria Math" charset="0"/>
                          </a:rPr>
                          <m:t>𝒊</m:t>
                        </m:r>
                      </m:sub>
                    </m:sSub>
                  </m:oMath>
                </a14:m>
                <a:r>
                  <a:rPr lang="en-US" sz="2400" b="1" dirty="0" smtClean="0"/>
                  <a:t> </a:t>
                </a:r>
                <a14:m>
                  <m:oMath xmlns:m="http://schemas.openxmlformats.org/officeDocument/2006/math">
                    <m:r>
                      <a:rPr lang="en-US" sz="2400" b="1" i="1" smtClean="0">
                        <a:latin typeface="Cambria Math" charset="0"/>
                      </a:rPr>
                      <m:t>= </m:t>
                    </m:r>
                    <m:f>
                      <m:fPr>
                        <m:ctrlPr>
                          <a:rPr lang="mr-IN" sz="2400" b="1" i="1" smtClean="0">
                            <a:latin typeface="Cambria Math" charset="0"/>
                          </a:rPr>
                        </m:ctrlPr>
                      </m:fPr>
                      <m:num>
                        <m:sSup>
                          <m:sSupPr>
                            <m:ctrlPr>
                              <a:rPr lang="en-US" sz="2400" b="1" i="1" smtClean="0">
                                <a:latin typeface="Cambria Math" charset="0"/>
                              </a:rPr>
                            </m:ctrlPr>
                          </m:sSupPr>
                          <m:e>
                            <m:d>
                              <m:dPr>
                                <m:ctrlPr>
                                  <a:rPr lang="en-US" sz="2400" b="1" i="1" smtClean="0">
                                    <a:latin typeface="Cambria Math" charset="0"/>
                                  </a:rPr>
                                </m:ctrlPr>
                              </m:dPr>
                              <m:e>
                                <m:r>
                                  <a:rPr lang="en-US" sz="2400" b="1" i="1" smtClean="0">
                                    <a:latin typeface="Cambria Math" charset="0"/>
                                  </a:rPr>
                                  <m:t>𝟏</m:t>
                                </m:r>
                                <m:r>
                                  <a:rPr lang="en-US" sz="2400" b="1" i="1" smtClean="0">
                                    <a:latin typeface="Cambria Math" charset="0"/>
                                  </a:rPr>
                                  <m:t>+</m:t>
                                </m:r>
                                <m:sSup>
                                  <m:sSupPr>
                                    <m:ctrlPr>
                                      <a:rPr lang="en-US" sz="2400" b="1" i="1" smtClean="0">
                                        <a:latin typeface="Cambria Math" charset="0"/>
                                      </a:rPr>
                                    </m:ctrlPr>
                                  </m:sSupPr>
                                  <m:e>
                                    <m:d>
                                      <m:dPr>
                                        <m:begChr m:val="|"/>
                                        <m:endChr m:val="|"/>
                                        <m:ctrlPr>
                                          <a:rPr lang="en-US" sz="2400" b="1" i="1" smtClean="0">
                                            <a:latin typeface="Cambria Math" charset="0"/>
                                          </a:rPr>
                                        </m:ctrlPr>
                                      </m:dPr>
                                      <m:e>
                                        <m:d>
                                          <m:dPr>
                                            <m:begChr m:val="|"/>
                                            <m:endChr m:val="|"/>
                                            <m:ctrlPr>
                                              <a:rPr lang="en-US" sz="2400" b="1" i="1" smtClean="0">
                                                <a:latin typeface="Cambria Math" charset="0"/>
                                              </a:rPr>
                                            </m:ctrlPr>
                                          </m:dPr>
                                          <m:e>
                                            <m:sSub>
                                              <m:sSubPr>
                                                <m:ctrlPr>
                                                  <a:rPr lang="en-US" sz="2400" b="1" i="1" smtClean="0">
                                                    <a:latin typeface="Cambria Math" charset="0"/>
                                                  </a:rPr>
                                                </m:ctrlPr>
                                              </m:sSubPr>
                                              <m:e>
                                                <m:r>
                                                  <a:rPr lang="en-US" sz="2400" b="1" i="1" smtClean="0">
                                                    <a:latin typeface="Cambria Math" charset="0"/>
                                                  </a:rPr>
                                                  <m:t>𝒚</m:t>
                                                </m:r>
                                              </m:e>
                                              <m:sub>
                                                <m:r>
                                                  <a:rPr lang="en-US" sz="2400" b="1" i="1" smtClean="0">
                                                    <a:latin typeface="Cambria Math" charset="0"/>
                                                  </a:rPr>
                                                  <m:t>𝒊</m:t>
                                                </m:r>
                                              </m:sub>
                                            </m:sSub>
                                            <m:r>
                                              <a:rPr lang="en-US" sz="2400" b="1" i="1" smtClean="0">
                                                <a:latin typeface="Cambria Math" charset="0"/>
                                              </a:rPr>
                                              <m:t>−</m:t>
                                            </m:r>
                                            <m:sSub>
                                              <m:sSubPr>
                                                <m:ctrlPr>
                                                  <a:rPr lang="en-US" sz="2400" b="1" i="1" smtClean="0">
                                                    <a:latin typeface="Cambria Math" charset="0"/>
                                                  </a:rPr>
                                                </m:ctrlPr>
                                              </m:sSubPr>
                                              <m:e>
                                                <m:r>
                                                  <a:rPr lang="en-US" sz="2400" b="1" i="1" smtClean="0">
                                                    <a:latin typeface="Cambria Math" charset="0"/>
                                                  </a:rPr>
                                                  <m:t>𝒚</m:t>
                                                </m:r>
                                              </m:e>
                                              <m:sub>
                                                <m:r>
                                                  <a:rPr lang="en-US" sz="2400" b="1" i="1" smtClean="0">
                                                    <a:latin typeface="Cambria Math" charset="0"/>
                                                  </a:rPr>
                                                  <m:t>𝒋</m:t>
                                                </m:r>
                                              </m:sub>
                                            </m:sSub>
                                          </m:e>
                                        </m:d>
                                      </m:e>
                                    </m:d>
                                  </m:e>
                                  <m:sup>
                                    <m:r>
                                      <a:rPr lang="en-US" sz="2400" b="1" i="1" smtClean="0">
                                        <a:latin typeface="Cambria Math" charset="0"/>
                                      </a:rPr>
                                      <m:t>𝟐</m:t>
                                    </m:r>
                                  </m:sup>
                                </m:sSup>
                              </m:e>
                            </m:d>
                          </m:e>
                          <m:sup>
                            <m:r>
                              <a:rPr lang="en-US" sz="2400" b="1" i="1" smtClean="0">
                                <a:latin typeface="Cambria Math" charset="0"/>
                              </a:rPr>
                              <m:t>−</m:t>
                            </m:r>
                            <m:r>
                              <a:rPr lang="en-US" sz="2400" b="1" i="1" smtClean="0">
                                <a:latin typeface="Cambria Math" charset="0"/>
                              </a:rPr>
                              <m:t>𝟏</m:t>
                            </m:r>
                          </m:sup>
                        </m:sSup>
                      </m:num>
                      <m:den>
                        <m:nary>
                          <m:naryPr>
                            <m:chr m:val="∑"/>
                            <m:limLoc m:val="subSup"/>
                            <m:supHide m:val="on"/>
                            <m:ctrlPr>
                              <a:rPr lang="mr-IN" sz="2400" b="1" i="1" smtClean="0">
                                <a:latin typeface="Cambria Math" charset="0"/>
                              </a:rPr>
                            </m:ctrlPr>
                          </m:naryPr>
                          <m:sub>
                            <m:r>
                              <m:rPr>
                                <m:brk m:alnAt="9"/>
                              </m:rPr>
                              <a:rPr lang="en-US" sz="2400" b="1" i="1" smtClean="0">
                                <a:latin typeface="Cambria Math" charset="0"/>
                              </a:rPr>
                              <m:t>𝒌</m:t>
                            </m:r>
                            <m:r>
                              <a:rPr lang="en-US" sz="2400" b="1" i="1" smtClean="0">
                                <a:latin typeface="Cambria Math" charset="0"/>
                              </a:rPr>
                              <m:t>≠</m:t>
                            </m:r>
                            <m:r>
                              <a:rPr lang="en-US" sz="2400" b="1" i="1" smtClean="0">
                                <a:latin typeface="Cambria Math" charset="0"/>
                              </a:rPr>
                              <m:t>𝒍</m:t>
                            </m:r>
                          </m:sub>
                          <m:sup/>
                          <m:e>
                            <m:sSup>
                              <m:sSupPr>
                                <m:ctrlPr>
                                  <a:rPr lang="en-US" sz="2400" b="1" i="1">
                                    <a:latin typeface="Cambria Math" charset="0"/>
                                  </a:rPr>
                                </m:ctrlPr>
                              </m:sSupPr>
                              <m:e>
                                <m:d>
                                  <m:dPr>
                                    <m:ctrlPr>
                                      <a:rPr lang="en-US" sz="2400" b="1" i="1">
                                        <a:latin typeface="Cambria Math" charset="0"/>
                                      </a:rPr>
                                    </m:ctrlPr>
                                  </m:dPr>
                                  <m:e>
                                    <m:r>
                                      <a:rPr lang="en-US" sz="2400" b="1" i="1">
                                        <a:latin typeface="Cambria Math" charset="0"/>
                                      </a:rPr>
                                      <m:t>𝟏</m:t>
                                    </m:r>
                                    <m:r>
                                      <a:rPr lang="en-US" sz="2400" b="1" i="1">
                                        <a:latin typeface="Cambria Math" charset="0"/>
                                      </a:rPr>
                                      <m:t>+</m:t>
                                    </m:r>
                                    <m:sSup>
                                      <m:sSupPr>
                                        <m:ctrlPr>
                                          <a:rPr lang="en-US" sz="2400" b="1" i="1">
                                            <a:latin typeface="Cambria Math" charset="0"/>
                                          </a:rPr>
                                        </m:ctrlPr>
                                      </m:sSupPr>
                                      <m:e>
                                        <m:d>
                                          <m:dPr>
                                            <m:begChr m:val="|"/>
                                            <m:endChr m:val="|"/>
                                            <m:ctrlPr>
                                              <a:rPr lang="en-US" sz="2400" b="1" i="1">
                                                <a:latin typeface="Cambria Math" charset="0"/>
                                              </a:rPr>
                                            </m:ctrlPr>
                                          </m:dPr>
                                          <m:e>
                                            <m:d>
                                              <m:dPr>
                                                <m:begChr m:val="|"/>
                                                <m:endChr m:val="|"/>
                                                <m:ctrlPr>
                                                  <a:rPr lang="en-US" sz="2400" b="1" i="1">
                                                    <a:latin typeface="Cambria Math" charset="0"/>
                                                  </a:rPr>
                                                </m:ctrlPr>
                                              </m:dPr>
                                              <m:e>
                                                <m:sSub>
                                                  <m:sSubPr>
                                                    <m:ctrlPr>
                                                      <a:rPr lang="en-US" sz="2400" b="1" i="1">
                                                        <a:latin typeface="Cambria Math" charset="0"/>
                                                      </a:rPr>
                                                    </m:ctrlPr>
                                                  </m:sSubPr>
                                                  <m:e>
                                                    <m:r>
                                                      <a:rPr lang="en-US" sz="2400" b="1" i="1">
                                                        <a:latin typeface="Cambria Math" charset="0"/>
                                                      </a:rPr>
                                                      <m:t>𝒚</m:t>
                                                    </m:r>
                                                  </m:e>
                                                  <m:sub>
                                                    <m:r>
                                                      <a:rPr lang="en-US" sz="2400" b="1" i="1" smtClean="0">
                                                        <a:latin typeface="Cambria Math" charset="0"/>
                                                      </a:rPr>
                                                      <m:t>𝒌</m:t>
                                                    </m:r>
                                                  </m:sub>
                                                </m:sSub>
                                                <m:r>
                                                  <a:rPr lang="en-US" sz="2400" b="1" i="1">
                                                    <a:latin typeface="Cambria Math" charset="0"/>
                                                  </a:rPr>
                                                  <m:t>−</m:t>
                                                </m:r>
                                                <m:sSub>
                                                  <m:sSubPr>
                                                    <m:ctrlPr>
                                                      <a:rPr lang="en-US" sz="2400" b="1" i="1">
                                                        <a:latin typeface="Cambria Math" charset="0"/>
                                                      </a:rPr>
                                                    </m:ctrlPr>
                                                  </m:sSubPr>
                                                  <m:e>
                                                    <m:r>
                                                      <a:rPr lang="en-US" sz="2400" b="1" i="1">
                                                        <a:latin typeface="Cambria Math" charset="0"/>
                                                      </a:rPr>
                                                      <m:t>𝒚</m:t>
                                                    </m:r>
                                                  </m:e>
                                                  <m:sub>
                                                    <m:r>
                                                      <a:rPr lang="en-US" sz="2400" b="1" i="1" smtClean="0">
                                                        <a:latin typeface="Cambria Math" charset="0"/>
                                                      </a:rPr>
                                                      <m:t>𝒍</m:t>
                                                    </m:r>
                                                  </m:sub>
                                                </m:sSub>
                                              </m:e>
                                            </m:d>
                                          </m:e>
                                        </m:d>
                                      </m:e>
                                      <m:sup>
                                        <m:r>
                                          <a:rPr lang="en-US" sz="2400" b="1" i="1">
                                            <a:latin typeface="Cambria Math" charset="0"/>
                                          </a:rPr>
                                          <m:t>𝟐</m:t>
                                        </m:r>
                                      </m:sup>
                                    </m:sSup>
                                  </m:e>
                                </m:d>
                              </m:e>
                              <m:sup>
                                <m:r>
                                  <a:rPr lang="en-US" sz="2400" b="1" i="1">
                                    <a:latin typeface="Cambria Math" charset="0"/>
                                  </a:rPr>
                                  <m:t>−</m:t>
                                </m:r>
                                <m:r>
                                  <a:rPr lang="en-US" sz="2400" b="1" i="1">
                                    <a:latin typeface="Cambria Math" charset="0"/>
                                  </a:rPr>
                                  <m:t>𝟏</m:t>
                                </m:r>
                              </m:sup>
                            </m:sSup>
                          </m:e>
                        </m:nary>
                      </m:den>
                    </m:f>
                  </m:oMath>
                </a14:m>
                <a:endParaRPr lang="en-US" sz="2400" dirty="0" smtClean="0"/>
              </a:p>
              <a:p>
                <a:pPr marL="0" lvl="0" indent="0" algn="ctr">
                  <a:lnSpc>
                    <a:spcPct val="100000"/>
                  </a:lnSpc>
                  <a:spcBef>
                    <a:spcPts val="0"/>
                  </a:spcBef>
                  <a:buNone/>
                </a:pPr>
                <a:endParaRPr lang="en-US" sz="2400" dirty="0" smtClean="0"/>
              </a:p>
              <a:p>
                <a:pPr marL="0" lvl="0" indent="0" algn="ctr">
                  <a:lnSpc>
                    <a:spcPct val="100000"/>
                  </a:lnSpc>
                  <a:spcBef>
                    <a:spcPts val="0"/>
                  </a:spcBef>
                  <a:buNone/>
                </a:pPr>
                <a:endParaRPr lang="en-US" sz="2400" dirty="0" smtClean="0"/>
              </a:p>
              <a:p>
                <a:pPr marL="0" lvl="0" indent="0" algn="ctr">
                  <a:lnSpc>
                    <a:spcPct val="100000"/>
                  </a:lnSpc>
                  <a:spcBef>
                    <a:spcPts val="0"/>
                  </a:spcBef>
                  <a:buNone/>
                </a:pPr>
                <a:r>
                  <a:rPr lang="en-US" sz="2400" dirty="0" smtClean="0"/>
                  <a:t>Note</a:t>
                </a:r>
                <a:r>
                  <a:rPr lang="en-US" sz="2400" dirty="0" smtClean="0"/>
                  <a:t>: </a:t>
                </a:r>
                <a14:m>
                  <m:oMath xmlns:m="http://schemas.openxmlformats.org/officeDocument/2006/math">
                    <m:sSub>
                      <m:sSubPr>
                        <m:ctrlPr>
                          <a:rPr lang="en-US" sz="2400" b="0" i="1" smtClean="0">
                            <a:latin typeface="Cambria Math" charset="0"/>
                          </a:rPr>
                        </m:ctrlPr>
                      </m:sSubPr>
                      <m:e>
                        <m:r>
                          <a:rPr lang="en-US" sz="2400" b="0" i="1" smtClean="0">
                            <a:latin typeface="Cambria Math" charset="0"/>
                          </a:rPr>
                          <m:t>𝑞</m:t>
                        </m:r>
                      </m:e>
                      <m:sub>
                        <m:r>
                          <a:rPr lang="en-US" sz="2400" b="0" i="1" smtClean="0">
                            <a:latin typeface="Cambria Math" charset="0"/>
                          </a:rPr>
                          <m:t>𝑖𝑗</m:t>
                        </m:r>
                      </m:sub>
                    </m:sSub>
                  </m:oMath>
                </a14:m>
                <a:r>
                  <a:rPr lang="en-US" sz="2400" dirty="0" smtClean="0"/>
                  <a:t> is defined using a Student-t distribution, as opposed to a Gaussian distribution</a:t>
                </a:r>
                <a:endParaRPr lang="en-US" sz="2400" dirty="0" smtClean="0"/>
              </a:p>
            </p:txBody>
          </p:sp>
        </mc:Choice>
        <mc:Fallback>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2883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a:t>
            </a:r>
            <a:r>
              <a:rPr lang="en-US" dirty="0" smtClean="0"/>
              <a:t>of the Mapping</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fontScale="70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 an ideal world: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r>
                      <a:rPr lang="en-US" b="0" i="1" smtClean="0">
                        <a:latin typeface="Cambria Math" charset="0"/>
                      </a:rPr>
                      <m:t> ∀</m:t>
                    </m:r>
                    <m:r>
                      <a:rPr lang="en-US" b="0" i="1" smtClean="0">
                        <a:latin typeface="Cambria Math" charset="0"/>
                      </a:rPr>
                      <m:t>𝑖</m:t>
                    </m:r>
                    <m:r>
                      <a:rPr lang="en-US" b="0" i="1" smtClean="0">
                        <a:latin typeface="Cambria Math" charset="0"/>
                      </a:rPr>
                      <m:t>, </m:t>
                    </m:r>
                    <m:r>
                      <a:rPr lang="en-US" b="0" i="1" smtClean="0">
                        <a:latin typeface="Cambria Math" charset="0"/>
                      </a:rPr>
                      <m:t>𝑗</m:t>
                    </m:r>
                  </m:oMath>
                </a14:m>
                <a:r>
                  <a:rPr lang="en-US" dirty="0" smtClean="0"/>
                  <a:t>  (i.e. a perfect mapping)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Realistically</a:t>
                </a:r>
                <a:r>
                  <a:rPr lang="en-US" dirty="0" smtClean="0"/>
                  <a:t>, need to minimize the difference between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t> and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oMath>
                </a14:m>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charset="0"/>
                        </a:rPr>
                        <m:t>𝐶</m:t>
                      </m:r>
                      <m:r>
                        <a:rPr lang="en-US" b="0" i="1" smtClean="0">
                          <a:latin typeface="Cambria Math" charset="0"/>
                        </a:rPr>
                        <m:t>=</m:t>
                      </m:r>
                      <m:r>
                        <a:rPr lang="en-US" b="0" i="1" smtClean="0">
                          <a:latin typeface="Cambria Math" charset="0"/>
                        </a:rPr>
                        <m:t>𝐾𝐿</m:t>
                      </m:r>
                      <m:r>
                        <a:rPr lang="en-US" b="0" i="1" smtClean="0">
                          <a:latin typeface="Cambria Math" charset="0"/>
                        </a:rPr>
                        <m:t>(</m:t>
                      </m:r>
                      <m:r>
                        <a:rPr lang="en-US" b="0" i="1" smtClean="0">
                          <a:latin typeface="Cambria Math" charset="0"/>
                        </a:rPr>
                        <m:t>𝑃</m:t>
                      </m:r>
                      <m:r>
                        <a:rPr lang="en-US" b="0" i="1" smtClean="0">
                          <a:latin typeface="Cambria Math" charset="0"/>
                        </a:rPr>
                        <m:t>|</m:t>
                      </m:r>
                      <m:d>
                        <m:dPr>
                          <m:begChr m:val="|"/>
                          <m:ctrlPr>
                            <a:rPr lang="en-US" b="0" i="1" smtClean="0">
                              <a:latin typeface="Cambria Math" charset="0"/>
                            </a:rPr>
                          </m:ctrlPr>
                        </m:dPr>
                        <m:e>
                          <m:r>
                            <a:rPr lang="en-US" b="0" i="1" smtClean="0">
                              <a:latin typeface="Cambria Math" charset="0"/>
                            </a:rPr>
                            <m:t>𝑄</m:t>
                          </m:r>
                        </m:e>
                      </m:d>
                      <m:r>
                        <a:rPr lang="en-US" b="0" i="1" smtClean="0">
                          <a:latin typeface="Cambria Math" charset="0"/>
                        </a:rPr>
                        <m:t>=</m:t>
                      </m:r>
                      <m:nary>
                        <m:naryPr>
                          <m:chr m:val="∑"/>
                          <m:supHide m:val="on"/>
                          <m:ctrlPr>
                            <a:rPr lang="en-US" b="0" i="1" smtClean="0">
                              <a:latin typeface="Cambria Math" charset="0"/>
                            </a:rPr>
                          </m:ctrlPr>
                        </m:naryPr>
                        <m:sub>
                          <m:r>
                            <a:rPr lang="en-US" b="0" i="1" smtClean="0">
                              <a:latin typeface="Cambria Math" charset="0"/>
                            </a:rPr>
                            <m:t>𝑖</m:t>
                          </m:r>
                        </m:sub>
                        <m:sup/>
                        <m:e>
                          <m:nary>
                            <m:naryPr>
                              <m:chr m:val="∑"/>
                              <m:supHide m:val="on"/>
                              <m:ctrlPr>
                                <a:rPr lang="en-US" b="0" i="1" smtClean="0">
                                  <a:latin typeface="Cambria Math" charset="0"/>
                                </a:rPr>
                              </m:ctrlPr>
                            </m:naryPr>
                            <m:sub>
                              <m: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func>
                                <m:funcPr>
                                  <m:ctrlPr>
                                    <a:rPr lang="en-US" b="0" i="1" smtClean="0">
                                      <a:latin typeface="Cambria Math" charset="0"/>
                                    </a:rPr>
                                  </m:ctrlPr>
                                </m:funcPr>
                                <m:fName>
                                  <m:r>
                                    <m:rPr>
                                      <m:sty m:val="p"/>
                                    </m:rPr>
                                    <a:rPr lang="en-US" b="0" i="0" smtClean="0">
                                      <a:latin typeface="Cambria Math" charset="0"/>
                                    </a:rPr>
                                    <m:t>log</m:t>
                                  </m:r>
                                </m:fName>
                                <m:e>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num>
                                    <m:den>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den>
                                  </m:f>
                                </m:e>
                              </m:func>
                            </m:e>
                          </m:nary>
                        </m:e>
                      </m:nary>
                    </m:oMath>
                  </m:oMathPara>
                </a14:m>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performing gradient descent:</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b="0" i="1" smtClean="0">
                              <a:latin typeface="Cambria Math" charset="0"/>
                            </a:rPr>
                          </m:ctrlPr>
                        </m:fPr>
                        <m:num>
                          <m:r>
                            <a:rPr lang="en-US" b="0" i="1" smtClean="0">
                              <a:latin typeface="Cambria Math" charset="0"/>
                            </a:rPr>
                            <m:t>𝛿</m:t>
                          </m:r>
                          <m:r>
                            <a:rPr lang="en-US" b="0" i="1" smtClean="0">
                              <a:latin typeface="Cambria Math" charset="0"/>
                            </a:rPr>
                            <m:t>𝐶</m:t>
                          </m:r>
                        </m:num>
                        <m:den>
                          <m:r>
                            <a:rPr lang="en-US" b="0" i="1" smtClean="0">
                              <a:latin typeface="Cambria Math" charset="0"/>
                            </a:rPr>
                            <m:t>𝛿</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den>
                      </m:f>
                      <m:r>
                        <a:rPr lang="en-US" b="0" i="1" smtClean="0">
                          <a:latin typeface="Cambria Math" charset="0"/>
                        </a:rPr>
                        <m:t>=4</m:t>
                      </m:r>
                      <m:nary>
                        <m:naryPr>
                          <m:chr m:val="∑"/>
                          <m:supHide m:val="on"/>
                          <m:ctrlPr>
                            <a:rPr lang="en-US" b="0" i="1" smtClean="0">
                              <a:latin typeface="Cambria Math" charset="0"/>
                            </a:rPr>
                          </m:ctrlPr>
                        </m:naryPr>
                        <m:sub>
                          <m:r>
                            <a:rPr lang="en-US" b="0" i="1" smtClean="0">
                              <a:latin typeface="Cambria Math" charset="0"/>
                            </a:rPr>
                            <m:t>𝑗</m:t>
                          </m:r>
                        </m:sub>
                        <m:sup/>
                        <m:e>
                          <m:f>
                            <m:fPr>
                              <m:ctrlPr>
                                <a:rPr lang="en-US" b="0" i="1" smtClean="0">
                                  <a:latin typeface="Cambria Math" charset="0"/>
                                </a:rPr>
                              </m:ctrlPr>
                            </m:fPr>
                            <m:num>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e>
                              </m:d>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num>
                            <m:den>
                              <m:r>
                                <a:rPr lang="en-US" b="0" i="1" smtClean="0">
                                  <a:latin typeface="Cambria Math" charset="0"/>
                                </a:rPr>
                                <m:t>1+</m:t>
                              </m:r>
                              <m:sSup>
                                <m:sSupPr>
                                  <m:ctrlPr>
                                    <a:rPr lang="en-US" b="0" i="1" smtClean="0">
                                      <a:latin typeface="Cambria Math" charset="0"/>
                                    </a:rPr>
                                  </m:ctrlPr>
                                </m:sSupPr>
                                <m:e>
                                  <m:d>
                                    <m:dPr>
                                      <m:begChr m:val="|"/>
                                      <m:endChr m:val="|"/>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e>
                                <m:sup>
                                  <m:r>
                                    <a:rPr lang="en-US" b="0" i="1" smtClean="0">
                                      <a:latin typeface="Cambria Math" charset="0"/>
                                    </a:rPr>
                                    <m:t>2</m:t>
                                  </m:r>
                                </m:sup>
                              </m:sSup>
                            </m:den>
                          </m:f>
                        </m:e>
                      </m:nary>
                    </m:oMath>
                  </m:oMathPara>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657638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the “t” in t-SNE</a:t>
            </a:r>
          </a:p>
        </p:txBody>
      </p:sp>
      <p:pic>
        <p:nvPicPr>
          <p:cNvPr id="8" name="Content Placeholder 7"/>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870" t="63131" r="-1"/>
          <a:stretch/>
        </p:blipFill>
        <p:spPr>
          <a:xfrm>
            <a:off x="8679663" y="2380527"/>
            <a:ext cx="3138470" cy="1119512"/>
          </a:xfrm>
        </p:spPr>
      </p:pic>
      <p:pic>
        <p:nvPicPr>
          <p:cNvPr id="4" name="Content Placeholder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7520" y="3584944"/>
            <a:ext cx="2356279" cy="2356279"/>
          </a:xfrm>
          <a:prstGeom prst="rect">
            <a:avLst/>
          </a:prstGeom>
        </p:spPr>
      </p:pic>
      <p:sp>
        <p:nvSpPr>
          <p:cNvPr id="5" name="TextBox 4"/>
          <p:cNvSpPr txBox="1"/>
          <p:nvPr/>
        </p:nvSpPr>
        <p:spPr>
          <a:xfrm>
            <a:off x="8507894" y="5945472"/>
            <a:ext cx="4250635" cy="553998"/>
          </a:xfrm>
          <a:prstGeom prst="rect">
            <a:avLst/>
          </a:prstGeom>
          <a:noFill/>
        </p:spPr>
        <p:txBody>
          <a:bodyPr wrap="square" rtlCol="0">
            <a:spAutoFit/>
          </a:bodyPr>
          <a:lstStyle/>
          <a:p>
            <a:pPr algn="ctr"/>
            <a:r>
              <a:rPr lang="en-US" sz="1000" dirty="0" smtClean="0"/>
              <a:t>Figure 1: Student </a:t>
            </a:r>
            <a:r>
              <a:rPr lang="en-US" sz="1000" dirty="0" smtClean="0"/>
              <a:t>t-distribution with 1 degree </a:t>
            </a:r>
            <a:r>
              <a:rPr lang="en-US" sz="1000" dirty="0"/>
              <a:t>of freedom </a:t>
            </a:r>
            <a:endParaRPr lang="en-US" sz="1000" dirty="0" smtClean="0"/>
          </a:p>
          <a:p>
            <a:r>
              <a:rPr lang="en-US" sz="1000" dirty="0" smtClean="0"/>
              <a:t>(</a:t>
            </a:r>
            <a:r>
              <a:rPr lang="en-US" sz="1000" dirty="0"/>
              <a:t>https://</a:t>
            </a:r>
            <a:r>
              <a:rPr lang="en-US" sz="1000" dirty="0" err="1" smtClean="0"/>
              <a:t>en.wikipedia.org</a:t>
            </a:r>
            <a:r>
              <a:rPr lang="en-US" sz="1000" dirty="0" smtClean="0"/>
              <a:t>/wiki/</a:t>
            </a:r>
            <a:r>
              <a:rPr lang="en-US" sz="1000" dirty="0" err="1" smtClean="0"/>
              <a:t>Student's_t</a:t>
            </a:r>
            <a:r>
              <a:rPr lang="en-US" sz="1000" dirty="0"/>
              <a:t>-</a:t>
            </a:r>
            <a:r>
              <a:rPr lang="en-US" sz="1000" dirty="0" smtClean="0"/>
              <a:t>distribution</a:t>
            </a:r>
            <a:r>
              <a:rPr lang="en-US" sz="1000" dirty="0"/>
              <a:t>#/media/File:T_distribution_1df_enhanced.svg)</a:t>
            </a:r>
          </a:p>
        </p:txBody>
      </p:sp>
      <p:pic>
        <p:nvPicPr>
          <p:cNvPr id="9" name="Content Placeholder 7"/>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22531" b="33685"/>
          <a:stretch/>
        </p:blipFill>
        <p:spPr>
          <a:xfrm>
            <a:off x="8874621" y="584487"/>
            <a:ext cx="2479178" cy="2013598"/>
          </a:xfrm>
        </p:spPr>
      </p:pic>
      <mc:AlternateContent xmlns:mc="http://schemas.openxmlformats.org/markup-compatibility/2006">
        <mc:Choice xmlns:a14="http://schemas.microsoft.com/office/drawing/2010/main" Requires="a14">
          <p:graphicFrame>
            <p:nvGraphicFramePr>
              <p:cNvPr id="14" name="Table 13"/>
              <p:cNvGraphicFramePr>
                <a:graphicFrameLocks noGrp="1"/>
              </p:cNvGraphicFramePr>
              <p:nvPr>
                <p:extLst>
                  <p:ext uri="{D42A27DB-BD31-4B8C-83A1-F6EECF244321}">
                    <p14:modId xmlns:p14="http://schemas.microsoft.com/office/powerpoint/2010/main" val="492888887"/>
                  </p:ext>
                </p:extLst>
              </p:nvPr>
            </p:nvGraphicFramePr>
            <p:xfrm>
              <a:off x="328498" y="2112420"/>
              <a:ext cx="8179396" cy="3256344"/>
            </p:xfrm>
            <a:graphic>
              <a:graphicData uri="http://schemas.openxmlformats.org/drawingml/2006/table">
                <a:tbl>
                  <a:tblPr firstRow="1" bandRow="1">
                    <a:tableStyleId>{5C22544A-7EE6-4342-B048-85BDC9FD1C3A}</a:tableStyleId>
                  </a:tblPr>
                  <a:tblGrid>
                    <a:gridCol w="4089698"/>
                    <a:gridCol w="4089698"/>
                  </a:tblGrid>
                  <a:tr h="354803">
                    <a:tc>
                      <a:txBody>
                        <a:bodyPr/>
                        <a:lstStyle/>
                        <a:p>
                          <a:pPr algn="ctr"/>
                          <a:r>
                            <a:rPr lang="en-US" i="1" dirty="0" smtClean="0"/>
                            <a:t>SNE</a:t>
                          </a:r>
                          <a:endParaRPr lang="en-US" i="1" dirty="0"/>
                        </a:p>
                      </a:txBody>
                      <a:tcPr anchor="ctr"/>
                    </a:tc>
                    <a:tc>
                      <a:txBody>
                        <a:bodyPr/>
                        <a:lstStyle/>
                        <a:p>
                          <a:pPr algn="ctr"/>
                          <a:r>
                            <a:rPr lang="en-US" i="1" dirty="0" smtClean="0"/>
                            <a:t>t-SNE</a:t>
                          </a:r>
                          <a:endParaRPr lang="en-US" i="1" dirty="0"/>
                        </a:p>
                      </a:txBody>
                      <a:tcPr anchor="ctr"/>
                    </a:tc>
                  </a:tr>
                  <a:tr h="24890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charset="0"/>
                                      </a:rPr>
                                    </m:ctrlPr>
                                  </m:sSubPr>
                                  <m:e>
                                    <m:r>
                                      <a:rPr lang="en-US" sz="1400" b="0" i="1" smtClean="0">
                                        <a:latin typeface="Cambria Math" charset="0"/>
                                      </a:rPr>
                                      <m:t>𝑞</m:t>
                                    </m:r>
                                  </m:e>
                                  <m:sub>
                                    <m:r>
                                      <a:rPr lang="en-US" sz="1400" b="0" i="1" smtClean="0">
                                        <a:latin typeface="Cambria Math" charset="0"/>
                                      </a:rPr>
                                      <m:t>𝑖</m:t>
                                    </m:r>
                                    <m:r>
                                      <a:rPr lang="en-US" sz="1400" b="0" i="1" smtClean="0">
                                        <a:latin typeface="Cambria Math" charset="0"/>
                                      </a:rPr>
                                      <m:t>𝑗</m:t>
                                    </m:r>
                                  </m:sub>
                                </m:sSub>
                                <m:r>
                                  <a:rPr lang="en-US" sz="1400" b="0" i="1" smtClean="0">
                                    <a:latin typeface="Cambria Math" charset="0"/>
                                  </a:rPr>
                                  <m:t> </m:t>
                                </m:r>
                                <m:r>
                                  <a:rPr lang="en-US" sz="1400" b="0" i="1">
                                    <a:latin typeface="Cambria Math" charset="0"/>
                                  </a:rPr>
                                  <m:t>=</m:t>
                                </m:r>
                                <m:f>
                                  <m:fPr>
                                    <m:ctrlPr>
                                      <a:rPr lang="mr-IN" sz="1400" b="0" i="1">
                                        <a:latin typeface="Cambria Math" charset="0"/>
                                      </a:rPr>
                                    </m:ctrlPr>
                                  </m:fPr>
                                  <m:num>
                                    <m:r>
                                      <a:rPr lang="en-US" sz="1400" b="0" i="1">
                                        <a:latin typeface="Cambria Math" charset="0"/>
                                      </a:rPr>
                                      <m:t>𝑒𝑥𝑝</m:t>
                                    </m:r>
                                    <m:d>
                                      <m:dPr>
                                        <m:ctrlPr>
                                          <a:rPr lang="mr-IN" sz="1400" b="0" i="1">
                                            <a:latin typeface="Cambria Math" charset="0"/>
                                          </a:rPr>
                                        </m:ctrlPr>
                                      </m:dPr>
                                      <m:e>
                                        <m:f>
                                          <m:fPr>
                                            <m:type m:val="lin"/>
                                            <m:ctrlPr>
                                              <a:rPr lang="en-US" sz="1400" b="0" i="1">
                                                <a:latin typeface="Cambria Math" charset="0"/>
                                              </a:rPr>
                                            </m:ctrlPr>
                                          </m:fPr>
                                          <m:num>
                                            <m:d>
                                              <m:dPr>
                                                <m:ctrlPr>
                                                  <a:rPr lang="en-US" sz="1400" b="0" i="1" smtClean="0">
                                                    <a:latin typeface="Cambria Math" charset="0"/>
                                                  </a:rPr>
                                                </m:ctrlPr>
                                              </m:dPr>
                                              <m:e>
                                                <m:r>
                                                  <a:rPr lang="en-US" sz="1400" b="0" i="1">
                                                    <a:latin typeface="Cambria Math" charset="0"/>
                                                  </a:rPr>
                                                  <m:t>−</m:t>
                                                </m:r>
                                                <m:sSup>
                                                  <m:sSupPr>
                                                    <m:ctrlPr>
                                                      <a:rPr lang="en-US" sz="1400" b="0" i="1" smtClean="0">
                                                        <a:latin typeface="Cambria Math" charset="0"/>
                                                      </a:rPr>
                                                    </m:ctrlPr>
                                                  </m:sSupPr>
                                                  <m:e>
                                                    <m:d>
                                                      <m:dPr>
                                                        <m:begChr m:val="|"/>
                                                        <m:endChr m:val="|"/>
                                                        <m:ctrlPr>
                                                          <a:rPr lang="en-US" sz="1400" b="0" i="1" smtClean="0">
                                                            <a:latin typeface="Cambria Math" charset="0"/>
                                                          </a:rPr>
                                                        </m:ctrlPr>
                                                      </m:dPr>
                                                      <m:e>
                                                        <m:sSub>
                                                          <m:sSubPr>
                                                            <m:ctrlPr>
                                                              <a:rPr lang="en-US" sz="1400" b="0" i="1" smtClean="0">
                                                                <a:latin typeface="Cambria Math" charset="0"/>
                                                              </a:rPr>
                                                            </m:ctrlPr>
                                                          </m:sSubPr>
                                                          <m:e>
                                                            <m:r>
                                                              <a:rPr lang="en-US" sz="1400" b="0" i="1" smtClean="0">
                                                                <a:latin typeface="Cambria Math" charset="0"/>
                                                              </a:rPr>
                                                              <m:t>𝑦</m:t>
                                                            </m:r>
                                                          </m:e>
                                                          <m:sub>
                                                            <m:r>
                                                              <a:rPr lang="en-US" sz="1400" b="0" i="1" smtClean="0">
                                                                <a:latin typeface="Cambria Math" charset="0"/>
                                                              </a:rPr>
                                                              <m:t>𝑖</m:t>
                                                            </m:r>
                                                          </m:sub>
                                                        </m:sSub>
                                                        <m:r>
                                                          <a:rPr lang="en-US" sz="1400" b="0" i="1" smtClean="0">
                                                            <a:latin typeface="Cambria Math" charset="0"/>
                                                          </a:rPr>
                                                          <m:t>−</m:t>
                                                        </m:r>
                                                        <m:sSub>
                                                          <m:sSubPr>
                                                            <m:ctrlPr>
                                                              <a:rPr lang="en-US" sz="1400" b="0" i="1" smtClean="0">
                                                                <a:latin typeface="Cambria Math" charset="0"/>
                                                              </a:rPr>
                                                            </m:ctrlPr>
                                                          </m:sSubPr>
                                                          <m:e>
                                                            <m:r>
                                                              <a:rPr lang="en-US" sz="1400" b="0" i="1" smtClean="0">
                                                                <a:latin typeface="Cambria Math" charset="0"/>
                                                              </a:rPr>
                                                              <m:t>𝑦</m:t>
                                                            </m:r>
                                                          </m:e>
                                                          <m:sub>
                                                            <m:r>
                                                              <a:rPr lang="en-US" sz="1400" b="0" i="1" smtClean="0">
                                                                <a:latin typeface="Cambria Math" charset="0"/>
                                                              </a:rPr>
                                                              <m:t>𝑗</m:t>
                                                            </m:r>
                                                          </m:sub>
                                                        </m:sSub>
                                                      </m:e>
                                                    </m:d>
                                                  </m:e>
                                                  <m:sup>
                                                    <m:r>
                                                      <a:rPr lang="en-US" sz="1400" b="0" i="1" smtClean="0">
                                                        <a:latin typeface="Cambria Math" charset="0"/>
                                                      </a:rPr>
                                                      <m:t>2</m:t>
                                                    </m:r>
                                                  </m:sup>
                                                </m:sSup>
                                                <m:r>
                                                  <a:rPr lang="en-US" sz="1400" b="0" i="1" smtClean="0">
                                                    <a:latin typeface="Cambria Math" charset="0"/>
                                                  </a:rPr>
                                                  <m:t>|</m:t>
                                                </m:r>
                                              </m:e>
                                            </m:d>
                                          </m:num>
                                          <m:den>
                                            <m:d>
                                              <m:dPr>
                                                <m:ctrlPr>
                                                  <a:rPr lang="en-US" sz="1400" b="0" i="1">
                                                    <a:latin typeface="Cambria Math" charset="0"/>
                                                  </a:rPr>
                                                </m:ctrlPr>
                                              </m:dPr>
                                              <m:e>
                                                <m:r>
                                                  <a:rPr lang="en-US" sz="1400" b="0" i="1">
                                                    <a:latin typeface="Cambria Math" charset="0"/>
                                                  </a:rPr>
                                                  <m:t>2</m:t>
                                                </m:r>
                                                <m:sSubSup>
                                                  <m:sSubSupPr>
                                                    <m:ctrlPr>
                                                      <a:rPr lang="en-US" sz="1400" b="0" i="1">
                                                        <a:latin typeface="Cambria Math" charset="0"/>
                                                      </a:rPr>
                                                    </m:ctrlPr>
                                                  </m:sSubSupPr>
                                                  <m:e>
                                                    <m:r>
                                                      <a:rPr lang="en-US" sz="1400" b="0" i="1">
                                                        <a:latin typeface="Cambria Math" charset="0"/>
                                                      </a:rPr>
                                                      <m:t>𝜎</m:t>
                                                    </m:r>
                                                  </m:e>
                                                  <m:sub>
                                                    <m:r>
                                                      <a:rPr lang="en-US" sz="1400" b="0" i="1">
                                                        <a:latin typeface="Cambria Math" charset="0"/>
                                                      </a:rPr>
                                                      <m:t>𝑖</m:t>
                                                    </m:r>
                                                  </m:sub>
                                                  <m:sup>
                                                    <m:r>
                                                      <a:rPr lang="en-US" sz="1400" b="0" i="1">
                                                        <a:latin typeface="Cambria Math" charset="0"/>
                                                      </a:rPr>
                                                      <m:t>2</m:t>
                                                    </m:r>
                                                  </m:sup>
                                                </m:sSubSup>
                                              </m:e>
                                            </m:d>
                                          </m:den>
                                        </m:f>
                                      </m:e>
                                    </m:d>
                                  </m:num>
                                  <m:den>
                                    <m:nary>
                                      <m:naryPr>
                                        <m:chr m:val="∑"/>
                                        <m:supHide m:val="on"/>
                                        <m:ctrlPr>
                                          <a:rPr lang="is-IS" sz="1400" b="0" i="1">
                                            <a:latin typeface="Cambria Math" charset="0"/>
                                          </a:rPr>
                                        </m:ctrlPr>
                                      </m:naryPr>
                                      <m:sub>
                                        <m:r>
                                          <m:rPr>
                                            <m:brk m:alnAt="23"/>
                                          </m:rPr>
                                          <a:rPr lang="en-US" sz="1400" b="0" i="1">
                                            <a:latin typeface="Cambria Math" charset="0"/>
                                          </a:rPr>
                                          <m:t>𝑘</m:t>
                                        </m:r>
                                        <m:r>
                                          <a:rPr lang="en-US" sz="1400" b="0" i="1">
                                            <a:latin typeface="Cambria Math" charset="0"/>
                                          </a:rPr>
                                          <m:t>≠</m:t>
                                        </m:r>
                                        <m:r>
                                          <a:rPr lang="en-US" sz="1400" b="0" i="1">
                                            <a:latin typeface="Cambria Math" charset="0"/>
                                          </a:rPr>
                                          <m:t>𝑖</m:t>
                                        </m:r>
                                      </m:sub>
                                      <m:sup/>
                                      <m:e>
                                        <m:r>
                                          <a:rPr lang="en-US" sz="1400" b="0" i="1">
                                            <a:latin typeface="Cambria Math" charset="0"/>
                                          </a:rPr>
                                          <m:t>𝑒𝑥𝑝</m:t>
                                        </m:r>
                                        <m:r>
                                          <a:rPr lang="en-US" sz="1400" b="0" i="1">
                                            <a:latin typeface="Cambria Math" charset="0"/>
                                          </a:rPr>
                                          <m:t>⁡</m:t>
                                        </m:r>
                                        <m:d>
                                          <m:dPr>
                                            <m:ctrlPr>
                                              <a:rPr lang="mr-IN" sz="1400" b="0" i="1">
                                                <a:latin typeface="Cambria Math" charset="0"/>
                                              </a:rPr>
                                            </m:ctrlPr>
                                          </m:dPr>
                                          <m:e>
                                            <m:f>
                                              <m:fPr>
                                                <m:type m:val="lin"/>
                                                <m:ctrlPr>
                                                  <a:rPr lang="en-US" sz="1400" b="0" i="1">
                                                    <a:latin typeface="Cambria Math" charset="0"/>
                                                  </a:rPr>
                                                </m:ctrlPr>
                                              </m:fPr>
                                              <m:num>
                                                <m:d>
                                                  <m:dPr>
                                                    <m:ctrlPr>
                                                      <a:rPr lang="en-US" sz="1400" b="0" i="1">
                                                        <a:latin typeface="Cambria Math" charset="0"/>
                                                      </a:rPr>
                                                    </m:ctrlPr>
                                                  </m:dPr>
                                                  <m:e>
                                                    <m:r>
                                                      <a:rPr lang="en-US" sz="1400" b="0" i="1">
                                                        <a:latin typeface="Cambria Math" charset="0"/>
                                                      </a:rPr>
                                                      <m:t>−</m:t>
                                                    </m:r>
                                                    <m:sSup>
                                                      <m:sSupPr>
                                                        <m:ctrlPr>
                                                          <a:rPr lang="en-US" sz="1400" b="0" i="1">
                                                            <a:latin typeface="Cambria Math" charset="0"/>
                                                          </a:rPr>
                                                        </m:ctrlPr>
                                                      </m:sSupPr>
                                                      <m:e>
                                                        <m:d>
                                                          <m:dPr>
                                                            <m:begChr m:val="|"/>
                                                            <m:endChr m:val="|"/>
                                                            <m:ctrlPr>
                                                              <a:rPr lang="en-US" sz="1400" b="0" i="1">
                                                                <a:latin typeface="Cambria Math" charset="0"/>
                                                              </a:rPr>
                                                            </m:ctrlPr>
                                                          </m:dPr>
                                                          <m:e>
                                                            <m:d>
                                                              <m:dPr>
                                                                <m:begChr m:val="|"/>
                                                                <m:endChr m:val="|"/>
                                                                <m:ctrlPr>
                                                                  <a:rPr lang="en-US" sz="1400" b="0" i="1">
                                                                    <a:latin typeface="Cambria Math" charset="0"/>
                                                                  </a:rPr>
                                                                </m:ctrlPr>
                                                              </m:dPr>
                                                              <m:e>
                                                                <m:sSub>
                                                                  <m:sSubPr>
                                                                    <m:ctrlPr>
                                                                      <a:rPr lang="en-US" sz="1400" b="1" i="1">
                                                                        <a:latin typeface="Cambria Math" charset="0"/>
                                                                      </a:rPr>
                                                                    </m:ctrlPr>
                                                                  </m:sSubPr>
                                                                  <m:e>
                                                                    <m:r>
                                                                      <a:rPr lang="en-US" sz="1400" b="1" i="1" smtClean="0">
                                                                        <a:latin typeface="Cambria Math" charset="0"/>
                                                                      </a:rPr>
                                                                      <m:t>𝒚</m:t>
                                                                    </m:r>
                                                                  </m:e>
                                                                  <m:sub>
                                                                    <m:r>
                                                                      <a:rPr lang="en-US" sz="1400" b="1" i="1">
                                                                        <a:latin typeface="Cambria Math" charset="0"/>
                                                                      </a:rPr>
                                                                      <m:t>𝒊</m:t>
                                                                    </m:r>
                                                                  </m:sub>
                                                                </m:sSub>
                                                                <m:r>
                                                                  <a:rPr lang="en-US" sz="1400" b="0" i="1">
                                                                    <a:latin typeface="Cambria Math" charset="0"/>
                                                                  </a:rPr>
                                                                  <m:t>−</m:t>
                                                                </m:r>
                                                                <m:sSub>
                                                                  <m:sSubPr>
                                                                    <m:ctrlPr>
                                                                      <a:rPr lang="en-US" sz="1400" b="1" i="1">
                                                                        <a:latin typeface="Cambria Math" charset="0"/>
                                                                      </a:rPr>
                                                                    </m:ctrlPr>
                                                                  </m:sSubPr>
                                                                  <m:e>
                                                                    <m:r>
                                                                      <a:rPr lang="en-US" sz="1400" b="1" i="1" smtClean="0">
                                                                        <a:latin typeface="Cambria Math" charset="0"/>
                                                                      </a:rPr>
                                                                      <m:t>𝒚</m:t>
                                                                    </m:r>
                                                                  </m:e>
                                                                  <m:sub>
                                                                    <m:r>
                                                                      <a:rPr lang="en-US" sz="1400" b="1" i="1">
                                                                        <a:latin typeface="Cambria Math" charset="0"/>
                                                                      </a:rPr>
                                                                      <m:t>𝒌</m:t>
                                                                    </m:r>
                                                                  </m:sub>
                                                                </m:sSub>
                                                              </m:e>
                                                            </m:d>
                                                          </m:e>
                                                        </m:d>
                                                      </m:e>
                                                      <m:sup>
                                                        <m:r>
                                                          <a:rPr lang="en-US" sz="1400" b="0" i="1">
                                                            <a:latin typeface="Cambria Math" charset="0"/>
                                                          </a:rPr>
                                                          <m:t>2</m:t>
                                                        </m:r>
                                                      </m:sup>
                                                    </m:sSup>
                                                  </m:e>
                                                </m:d>
                                              </m:num>
                                              <m:den>
                                                <m:d>
                                                  <m:dPr>
                                                    <m:ctrlPr>
                                                      <a:rPr lang="en-US" sz="1400" b="0" i="1">
                                                        <a:latin typeface="Cambria Math" charset="0"/>
                                                      </a:rPr>
                                                    </m:ctrlPr>
                                                  </m:dPr>
                                                  <m:e>
                                                    <m:r>
                                                      <a:rPr lang="en-US" sz="1400" b="0" i="1">
                                                        <a:latin typeface="Cambria Math" charset="0"/>
                                                      </a:rPr>
                                                      <m:t>2</m:t>
                                                    </m:r>
                                                    <m:sSubSup>
                                                      <m:sSubSupPr>
                                                        <m:ctrlPr>
                                                          <a:rPr lang="en-US" sz="1400" b="0" i="1">
                                                            <a:latin typeface="Cambria Math" charset="0"/>
                                                          </a:rPr>
                                                        </m:ctrlPr>
                                                      </m:sSubSupPr>
                                                      <m:e>
                                                        <m:r>
                                                          <a:rPr lang="en-US" sz="1400" b="0" i="1">
                                                            <a:latin typeface="Cambria Math" charset="0"/>
                                                          </a:rPr>
                                                          <m:t>𝜎</m:t>
                                                        </m:r>
                                                      </m:e>
                                                      <m:sub>
                                                        <m:r>
                                                          <a:rPr lang="en-US" sz="1400" b="0" i="1">
                                                            <a:latin typeface="Cambria Math" charset="0"/>
                                                          </a:rPr>
                                                          <m:t>𝑖</m:t>
                                                        </m:r>
                                                      </m:sub>
                                                      <m:sup>
                                                        <m:r>
                                                          <a:rPr lang="en-US" sz="1400" b="0" i="1">
                                                            <a:latin typeface="Cambria Math" charset="0"/>
                                                          </a:rPr>
                                                          <m:t>2</m:t>
                                                        </m:r>
                                                      </m:sup>
                                                    </m:sSubSup>
                                                  </m:e>
                                                </m:d>
                                              </m:den>
                                            </m:f>
                                          </m:e>
                                        </m:d>
                                      </m:e>
                                    </m:nary>
                                  </m:den>
                                </m:f>
                              </m:oMath>
                            </m:oMathPara>
                          </a14:m>
                          <a:endParaRPr lang="en-US" b="0" i="1" dirty="0"/>
                        </a:p>
                        <a:p>
                          <a:endParaRPr lang="en-US" dirty="0" smtClean="0"/>
                        </a:p>
                        <a:p>
                          <a:endParaRPr lang="en-US" dirty="0" smtClean="0"/>
                        </a:p>
                        <a:p>
                          <a:pPr algn="ctr"/>
                          <a14:m>
                            <m:oMath xmlns:m="http://schemas.openxmlformats.org/officeDocument/2006/math">
                              <m:sSub>
                                <m:sSubPr>
                                  <m:ctrlPr>
                                    <a:rPr lang="en-US" sz="1800" b="0" i="1" smtClean="0">
                                      <a:latin typeface="Cambria Math" charset="0"/>
                                    </a:rPr>
                                  </m:ctrlPr>
                                </m:sSubPr>
                                <m:e>
                                  <m:r>
                                    <a:rPr lang="en-US" sz="1800" b="0" i="1" smtClean="0">
                                      <a:latin typeface="Cambria Math" charset="0"/>
                                    </a:rPr>
                                    <m:t>𝑞</m:t>
                                  </m:r>
                                </m:e>
                                <m:sub>
                                  <m:r>
                                    <a:rPr lang="en-US" sz="1800" b="0" i="1" smtClean="0">
                                      <a:latin typeface="Cambria Math" charset="0"/>
                                    </a:rPr>
                                    <m:t>𝑖𝑗</m:t>
                                  </m:r>
                                </m:sub>
                              </m:sSub>
                            </m:oMath>
                          </a14:m>
                          <a:r>
                            <a:rPr lang="en-US" dirty="0" smtClean="0"/>
                            <a:t> is same form as </a:t>
                          </a:r>
                          <a14:m>
                            <m:oMath xmlns:m="http://schemas.openxmlformats.org/officeDocument/2006/math">
                              <m:sSub>
                                <m:sSubPr>
                                  <m:ctrlPr>
                                    <a:rPr lang="en-US" sz="1800" b="0" i="1" smtClean="0">
                                      <a:latin typeface="Cambria Math" charset="0"/>
                                    </a:rPr>
                                  </m:ctrlPr>
                                </m:sSubPr>
                                <m:e>
                                  <m:r>
                                    <a:rPr lang="en-US" sz="1800" b="0" i="1" smtClean="0">
                                      <a:latin typeface="Cambria Math" charset="0"/>
                                    </a:rPr>
                                    <m:t>𝑝</m:t>
                                  </m:r>
                                </m:e>
                                <m:sub>
                                  <m:r>
                                    <a:rPr lang="en-US" sz="1800" b="0" i="1" smtClean="0">
                                      <a:latin typeface="Cambria Math" charset="0"/>
                                    </a:rPr>
                                    <m:t>𝑖𝑗</m:t>
                                  </m:r>
                                </m:sub>
                              </m:sSub>
                            </m:oMath>
                          </a14:m>
                          <a:r>
                            <a:rPr lang="en-US" dirty="0" smtClean="0"/>
                            <a:t> (Gaussian)</a:t>
                          </a:r>
                        </a:p>
                        <a:p>
                          <a:endParaRPr lang="en-US" dirty="0" smtClean="0"/>
                        </a:p>
                        <a:p>
                          <a:endParaRPr lang="en-US" sz="1400" b="0" i="1" dirty="0" smtClean="0">
                            <a:latin typeface="Cambria Math" charset="0"/>
                          </a:endParaRPr>
                        </a:p>
                        <a:p>
                          <a:endParaRPr lang="en-US" sz="1400" b="0" i="1" dirty="0" smtClean="0">
                            <a:latin typeface="Cambria Math" charset="0"/>
                          </a:endParaRPr>
                        </a:p>
                        <a:p>
                          <a14:m>
                            <m:oMathPara xmlns:m="http://schemas.openxmlformats.org/officeDocument/2006/math">
                              <m:oMathParaPr>
                                <m:jc m:val="centerGroup"/>
                              </m:oMathParaPr>
                              <m:oMath xmlns:m="http://schemas.openxmlformats.org/officeDocument/2006/math">
                                <m:f>
                                  <m:fPr>
                                    <m:ctrlPr>
                                      <a:rPr lang="en-US" sz="1400" b="0" i="1" smtClean="0">
                                        <a:latin typeface="Cambria Math" charset="0"/>
                                      </a:rPr>
                                    </m:ctrlPr>
                                  </m:fPr>
                                  <m:num>
                                    <m:r>
                                      <a:rPr lang="en-US" sz="1400" b="0" i="1" smtClean="0">
                                        <a:latin typeface="Cambria Math" charset="0"/>
                                      </a:rPr>
                                      <m:t>𝛿</m:t>
                                    </m:r>
                                    <m:r>
                                      <a:rPr lang="en-US" sz="1400" b="0" i="1" smtClean="0">
                                        <a:latin typeface="Cambria Math" charset="0"/>
                                      </a:rPr>
                                      <m:t>𝐶</m:t>
                                    </m:r>
                                  </m:num>
                                  <m:den>
                                    <m:r>
                                      <a:rPr lang="en-US" sz="1400" b="0" i="1" smtClean="0">
                                        <a:latin typeface="Cambria Math" charset="0"/>
                                      </a:rPr>
                                      <m:t>𝛿</m:t>
                                    </m:r>
                                    <m:sSub>
                                      <m:sSubPr>
                                        <m:ctrlPr>
                                          <a:rPr lang="en-US" sz="1400" b="0" i="1" smtClean="0">
                                            <a:latin typeface="Cambria Math" charset="0"/>
                                          </a:rPr>
                                        </m:ctrlPr>
                                      </m:sSubPr>
                                      <m:e>
                                        <m:r>
                                          <a:rPr lang="en-US" sz="1400" b="0" i="1" smtClean="0">
                                            <a:latin typeface="Cambria Math" charset="0"/>
                                          </a:rPr>
                                          <m:t>𝑦</m:t>
                                        </m:r>
                                      </m:e>
                                      <m:sub>
                                        <m:r>
                                          <a:rPr lang="en-US" sz="1400" b="0" i="1" smtClean="0">
                                            <a:latin typeface="Cambria Math" charset="0"/>
                                          </a:rPr>
                                          <m:t>𝑖</m:t>
                                        </m:r>
                                      </m:sub>
                                    </m:sSub>
                                  </m:den>
                                </m:f>
                                <m:r>
                                  <a:rPr lang="en-US" sz="1400" b="0" i="1" smtClean="0">
                                    <a:latin typeface="Cambria Math" charset="0"/>
                                  </a:rPr>
                                  <m:t>=4</m:t>
                                </m:r>
                                <m:nary>
                                  <m:naryPr>
                                    <m:chr m:val="∑"/>
                                    <m:supHide m:val="on"/>
                                    <m:ctrlPr>
                                      <a:rPr lang="en-US" sz="1400" b="0" i="1" smtClean="0">
                                        <a:latin typeface="Cambria Math" charset="0"/>
                                      </a:rPr>
                                    </m:ctrlPr>
                                  </m:naryPr>
                                  <m:sub>
                                    <m:r>
                                      <a:rPr lang="en-US" sz="1400" b="0" i="1" smtClean="0">
                                        <a:latin typeface="Cambria Math" charset="0"/>
                                      </a:rPr>
                                      <m:t>𝑗</m:t>
                                    </m:r>
                                  </m:sub>
                                  <m:sup/>
                                  <m:e>
                                    <m:d>
                                      <m:dPr>
                                        <m:ctrlPr>
                                          <a:rPr lang="en-US" sz="1400" b="0" i="1" smtClean="0">
                                            <a:latin typeface="Cambria Math" charset="0"/>
                                          </a:rPr>
                                        </m:ctrlPr>
                                      </m:dPr>
                                      <m:e>
                                        <m:sSub>
                                          <m:sSubPr>
                                            <m:ctrlPr>
                                              <a:rPr lang="en-US" sz="1400" b="0" i="1" smtClean="0">
                                                <a:latin typeface="Cambria Math" charset="0"/>
                                              </a:rPr>
                                            </m:ctrlPr>
                                          </m:sSubPr>
                                          <m:e>
                                            <m:r>
                                              <a:rPr lang="en-US" sz="1400" b="0" i="1" smtClean="0">
                                                <a:latin typeface="Cambria Math" charset="0"/>
                                              </a:rPr>
                                              <m:t>𝑝</m:t>
                                            </m:r>
                                          </m:e>
                                          <m:sub>
                                            <m:r>
                                              <a:rPr lang="en-US" sz="1400" b="0" i="1" smtClean="0">
                                                <a:latin typeface="Cambria Math" charset="0"/>
                                              </a:rPr>
                                              <m:t>𝑖𝑗</m:t>
                                            </m:r>
                                          </m:sub>
                                        </m:sSub>
                                        <m:r>
                                          <a:rPr lang="en-US" sz="1400" b="0" i="1" smtClean="0">
                                            <a:latin typeface="Cambria Math" charset="0"/>
                                          </a:rPr>
                                          <m:t>−</m:t>
                                        </m:r>
                                        <m:sSub>
                                          <m:sSubPr>
                                            <m:ctrlPr>
                                              <a:rPr lang="en-US" sz="1400" b="0" i="1" smtClean="0">
                                                <a:latin typeface="Cambria Math" charset="0"/>
                                              </a:rPr>
                                            </m:ctrlPr>
                                          </m:sSubPr>
                                          <m:e>
                                            <m:r>
                                              <a:rPr lang="en-US" sz="1400" b="0" i="1" smtClean="0">
                                                <a:latin typeface="Cambria Math" charset="0"/>
                                              </a:rPr>
                                              <m:t>𝑞</m:t>
                                            </m:r>
                                          </m:e>
                                          <m:sub>
                                            <m:r>
                                              <a:rPr lang="en-US" sz="1400" b="0" i="1" smtClean="0">
                                                <a:latin typeface="Cambria Math" charset="0"/>
                                              </a:rPr>
                                              <m:t>𝑖𝑗</m:t>
                                            </m:r>
                                          </m:sub>
                                        </m:sSub>
                                      </m:e>
                                    </m:d>
                                    <m:d>
                                      <m:dPr>
                                        <m:ctrlPr>
                                          <a:rPr lang="en-US" sz="1400" b="0" i="1" smtClean="0">
                                            <a:latin typeface="Cambria Math" charset="0"/>
                                          </a:rPr>
                                        </m:ctrlPr>
                                      </m:dPr>
                                      <m:e>
                                        <m:sSub>
                                          <m:sSubPr>
                                            <m:ctrlPr>
                                              <a:rPr lang="en-US" sz="1400" b="1" i="1" smtClean="0">
                                                <a:latin typeface="Cambria Math" charset="0"/>
                                              </a:rPr>
                                            </m:ctrlPr>
                                          </m:sSubPr>
                                          <m:e>
                                            <m:r>
                                              <a:rPr lang="en-US" sz="1400" b="1" i="1" smtClean="0">
                                                <a:latin typeface="Cambria Math" charset="0"/>
                                              </a:rPr>
                                              <m:t>𝒚</m:t>
                                            </m:r>
                                          </m:e>
                                          <m:sub>
                                            <m:r>
                                              <a:rPr lang="en-US" sz="1400" b="1" i="1" smtClean="0">
                                                <a:latin typeface="Cambria Math" charset="0"/>
                                              </a:rPr>
                                              <m:t>𝒊</m:t>
                                            </m:r>
                                          </m:sub>
                                        </m:sSub>
                                        <m:r>
                                          <a:rPr lang="en-US" sz="1400" b="0" i="1" smtClean="0">
                                            <a:latin typeface="Cambria Math" charset="0"/>
                                          </a:rPr>
                                          <m:t>−</m:t>
                                        </m:r>
                                        <m:sSub>
                                          <m:sSubPr>
                                            <m:ctrlPr>
                                              <a:rPr lang="en-US" sz="1400" b="1" i="1" smtClean="0">
                                                <a:latin typeface="Cambria Math" charset="0"/>
                                              </a:rPr>
                                            </m:ctrlPr>
                                          </m:sSubPr>
                                          <m:e>
                                            <m:r>
                                              <a:rPr lang="en-US" sz="1400" b="1" i="1" smtClean="0">
                                                <a:latin typeface="Cambria Math" charset="0"/>
                                              </a:rPr>
                                              <m:t>𝒚</m:t>
                                            </m:r>
                                          </m:e>
                                          <m:sub>
                                            <m:r>
                                              <a:rPr lang="en-US" sz="1400" b="1" i="1" smtClean="0">
                                                <a:latin typeface="Cambria Math" charset="0"/>
                                              </a:rPr>
                                              <m:t>𝒋</m:t>
                                            </m:r>
                                          </m:sub>
                                        </m:sSub>
                                      </m:e>
                                    </m:d>
                                  </m:e>
                                </m:nary>
                              </m:oMath>
                            </m:oMathPara>
                          </a14:m>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charset="0"/>
                                      </a:rPr>
                                    </m:ctrlPr>
                                  </m:sSubPr>
                                  <m:e>
                                    <m:r>
                                      <a:rPr lang="en-US" sz="1400" b="0" i="1">
                                        <a:latin typeface="Cambria Math" charset="0"/>
                                      </a:rPr>
                                      <m:t>𝑞</m:t>
                                    </m:r>
                                  </m:e>
                                  <m:sub>
                                    <m:r>
                                      <a:rPr lang="en-US" sz="1400" b="0" i="1">
                                        <a:latin typeface="Cambria Math" charset="0"/>
                                      </a:rPr>
                                      <m:t>𝑖𝑗</m:t>
                                    </m:r>
                                  </m:sub>
                                </m:sSub>
                                <m:r>
                                  <a:rPr lang="en-US" sz="1400" b="0" i="1">
                                    <a:latin typeface="Cambria Math" charset="0"/>
                                  </a:rPr>
                                  <m:t>= </m:t>
                                </m:r>
                                <m:f>
                                  <m:fPr>
                                    <m:ctrlPr>
                                      <a:rPr lang="mr-IN" sz="1400" b="0" i="1">
                                        <a:latin typeface="Cambria Math" charset="0"/>
                                      </a:rPr>
                                    </m:ctrlPr>
                                  </m:fPr>
                                  <m:num>
                                    <m:sSup>
                                      <m:sSupPr>
                                        <m:ctrlPr>
                                          <a:rPr lang="en-US" sz="1400" b="0" i="1">
                                            <a:latin typeface="Cambria Math" charset="0"/>
                                          </a:rPr>
                                        </m:ctrlPr>
                                      </m:sSupPr>
                                      <m:e>
                                        <m:d>
                                          <m:dPr>
                                            <m:ctrlPr>
                                              <a:rPr lang="en-US" sz="1400" b="0" i="1">
                                                <a:latin typeface="Cambria Math" charset="0"/>
                                              </a:rPr>
                                            </m:ctrlPr>
                                          </m:dPr>
                                          <m:e>
                                            <m:r>
                                              <a:rPr lang="en-US" sz="1400" b="0" i="1">
                                                <a:latin typeface="Cambria Math" charset="0"/>
                                              </a:rPr>
                                              <m:t>1+</m:t>
                                            </m:r>
                                            <m:sSup>
                                              <m:sSupPr>
                                                <m:ctrlPr>
                                                  <a:rPr lang="en-US" sz="1400" b="0" i="1">
                                                    <a:latin typeface="Cambria Math" charset="0"/>
                                                  </a:rPr>
                                                </m:ctrlPr>
                                              </m:sSupPr>
                                              <m:e>
                                                <m:d>
                                                  <m:dPr>
                                                    <m:begChr m:val="|"/>
                                                    <m:endChr m:val="|"/>
                                                    <m:ctrlPr>
                                                      <a:rPr lang="en-US" sz="1400" b="0" i="1">
                                                        <a:latin typeface="Cambria Math" charset="0"/>
                                                      </a:rPr>
                                                    </m:ctrlPr>
                                                  </m:dPr>
                                                  <m:e>
                                                    <m:d>
                                                      <m:dPr>
                                                        <m:begChr m:val="|"/>
                                                        <m:endChr m:val="|"/>
                                                        <m:ctrlPr>
                                                          <a:rPr lang="en-US" sz="1400" b="0" i="1">
                                                            <a:latin typeface="Cambria Math" charset="0"/>
                                                          </a:rPr>
                                                        </m:ctrlPr>
                                                      </m:dPr>
                                                      <m:e>
                                                        <m:sSub>
                                                          <m:sSubPr>
                                                            <m:ctrlPr>
                                                              <a:rPr lang="en-US" sz="1400" b="1" i="1">
                                                                <a:latin typeface="Cambria Math" charset="0"/>
                                                              </a:rPr>
                                                            </m:ctrlPr>
                                                          </m:sSubPr>
                                                          <m:e>
                                                            <m:r>
                                                              <a:rPr lang="en-US" sz="1400" b="1" i="1">
                                                                <a:latin typeface="Cambria Math" charset="0"/>
                                                              </a:rPr>
                                                              <m:t>𝒚</m:t>
                                                            </m:r>
                                                          </m:e>
                                                          <m:sub>
                                                            <m:r>
                                                              <a:rPr lang="en-US" sz="1400" b="1" i="1">
                                                                <a:latin typeface="Cambria Math" charset="0"/>
                                                              </a:rPr>
                                                              <m:t>𝒊</m:t>
                                                            </m:r>
                                                          </m:sub>
                                                        </m:sSub>
                                                        <m:r>
                                                          <a:rPr lang="en-US" sz="1400" b="0" i="1">
                                                            <a:latin typeface="Cambria Math" charset="0"/>
                                                          </a:rPr>
                                                          <m:t>−</m:t>
                                                        </m:r>
                                                        <m:sSub>
                                                          <m:sSubPr>
                                                            <m:ctrlPr>
                                                              <a:rPr lang="en-US" sz="1400" b="0" i="1">
                                                                <a:latin typeface="Cambria Math" charset="0"/>
                                                              </a:rPr>
                                                            </m:ctrlPr>
                                                          </m:sSubPr>
                                                          <m:e>
                                                            <m:r>
                                                              <a:rPr lang="en-US" sz="1400" b="1" i="1">
                                                                <a:latin typeface="Cambria Math" charset="0"/>
                                                              </a:rPr>
                                                              <m:t>𝒚</m:t>
                                                            </m:r>
                                                          </m:e>
                                                          <m:sub>
                                                            <m:r>
                                                              <a:rPr lang="en-US" sz="1400" b="0" i="1">
                                                                <a:latin typeface="Cambria Math" charset="0"/>
                                                              </a:rPr>
                                                              <m:t>𝑗</m:t>
                                                            </m:r>
                                                          </m:sub>
                                                        </m:sSub>
                                                      </m:e>
                                                    </m:d>
                                                  </m:e>
                                                </m:d>
                                              </m:e>
                                              <m:sup>
                                                <m:r>
                                                  <a:rPr lang="en-US" sz="1400" b="0" i="1">
                                                    <a:latin typeface="Cambria Math" charset="0"/>
                                                  </a:rPr>
                                                  <m:t>2</m:t>
                                                </m:r>
                                              </m:sup>
                                            </m:sSup>
                                          </m:e>
                                        </m:d>
                                      </m:e>
                                      <m:sup>
                                        <m:r>
                                          <a:rPr lang="en-US" sz="1400" b="0" i="1">
                                            <a:latin typeface="Cambria Math" charset="0"/>
                                          </a:rPr>
                                          <m:t>−1</m:t>
                                        </m:r>
                                      </m:sup>
                                    </m:sSup>
                                  </m:num>
                                  <m:den>
                                    <m:nary>
                                      <m:naryPr>
                                        <m:chr m:val="∑"/>
                                        <m:limLoc m:val="subSup"/>
                                        <m:supHide m:val="on"/>
                                        <m:ctrlPr>
                                          <a:rPr lang="mr-IN" sz="1400" b="0" i="1">
                                            <a:latin typeface="Cambria Math" charset="0"/>
                                          </a:rPr>
                                        </m:ctrlPr>
                                      </m:naryPr>
                                      <m:sub>
                                        <m:r>
                                          <m:rPr>
                                            <m:brk m:alnAt="9"/>
                                          </m:rPr>
                                          <a:rPr lang="en-US" sz="1400" b="0" i="1">
                                            <a:latin typeface="Cambria Math" charset="0"/>
                                          </a:rPr>
                                          <m:t>𝑘</m:t>
                                        </m:r>
                                        <m:r>
                                          <a:rPr lang="en-US" sz="1400" b="0" i="1">
                                            <a:latin typeface="Cambria Math" charset="0"/>
                                          </a:rPr>
                                          <m:t>≠</m:t>
                                        </m:r>
                                        <m:r>
                                          <a:rPr lang="en-US" sz="1400" b="0" i="1">
                                            <a:latin typeface="Cambria Math" charset="0"/>
                                          </a:rPr>
                                          <m:t>𝑙</m:t>
                                        </m:r>
                                      </m:sub>
                                      <m:sup/>
                                      <m:e>
                                        <m:sSup>
                                          <m:sSupPr>
                                            <m:ctrlPr>
                                              <a:rPr lang="en-US" sz="1400" b="0" i="1">
                                                <a:latin typeface="Cambria Math" charset="0"/>
                                              </a:rPr>
                                            </m:ctrlPr>
                                          </m:sSupPr>
                                          <m:e>
                                            <m:d>
                                              <m:dPr>
                                                <m:ctrlPr>
                                                  <a:rPr lang="en-US" sz="1400" b="0" i="1">
                                                    <a:latin typeface="Cambria Math" charset="0"/>
                                                  </a:rPr>
                                                </m:ctrlPr>
                                              </m:dPr>
                                              <m:e>
                                                <m:r>
                                                  <a:rPr lang="en-US" sz="1400" b="0" i="1">
                                                    <a:latin typeface="Cambria Math" charset="0"/>
                                                  </a:rPr>
                                                  <m:t>1+</m:t>
                                                </m:r>
                                                <m:sSup>
                                                  <m:sSupPr>
                                                    <m:ctrlPr>
                                                      <a:rPr lang="en-US" sz="1400" b="0" i="1">
                                                        <a:latin typeface="Cambria Math" charset="0"/>
                                                      </a:rPr>
                                                    </m:ctrlPr>
                                                  </m:sSupPr>
                                                  <m:e>
                                                    <m:d>
                                                      <m:dPr>
                                                        <m:begChr m:val="|"/>
                                                        <m:endChr m:val="|"/>
                                                        <m:ctrlPr>
                                                          <a:rPr lang="en-US" sz="1400" b="0" i="1">
                                                            <a:latin typeface="Cambria Math" charset="0"/>
                                                          </a:rPr>
                                                        </m:ctrlPr>
                                                      </m:dPr>
                                                      <m:e>
                                                        <m:d>
                                                          <m:dPr>
                                                            <m:begChr m:val="|"/>
                                                            <m:endChr m:val="|"/>
                                                            <m:ctrlPr>
                                                              <a:rPr lang="en-US" sz="1400" b="0" i="1">
                                                                <a:latin typeface="Cambria Math" charset="0"/>
                                                              </a:rPr>
                                                            </m:ctrlPr>
                                                          </m:dPr>
                                                          <m:e>
                                                            <m:sSub>
                                                              <m:sSubPr>
                                                                <m:ctrlPr>
                                                                  <a:rPr lang="en-US" sz="1400" b="0" i="1">
                                                                    <a:latin typeface="Cambria Math" charset="0"/>
                                                                  </a:rPr>
                                                                </m:ctrlPr>
                                                              </m:sSubPr>
                                                              <m:e>
                                                                <m:r>
                                                                  <a:rPr lang="en-US" sz="1400" b="1" i="1">
                                                                    <a:latin typeface="Cambria Math" charset="0"/>
                                                                  </a:rPr>
                                                                  <m:t>𝒚</m:t>
                                                                </m:r>
                                                              </m:e>
                                                              <m:sub>
                                                                <m:r>
                                                                  <a:rPr lang="en-US" sz="1400" b="0" i="1">
                                                                    <a:latin typeface="Cambria Math" charset="0"/>
                                                                  </a:rPr>
                                                                  <m:t>𝑘</m:t>
                                                                </m:r>
                                                              </m:sub>
                                                            </m:sSub>
                                                            <m:r>
                                                              <a:rPr lang="en-US" sz="1400" b="0" i="1">
                                                                <a:latin typeface="Cambria Math" charset="0"/>
                                                              </a:rPr>
                                                              <m:t>−</m:t>
                                                            </m:r>
                                                            <m:sSub>
                                                              <m:sSubPr>
                                                                <m:ctrlPr>
                                                                  <a:rPr lang="en-US" sz="1400" b="0" i="1">
                                                                    <a:latin typeface="Cambria Math" charset="0"/>
                                                                  </a:rPr>
                                                                </m:ctrlPr>
                                                              </m:sSubPr>
                                                              <m:e>
                                                                <m:r>
                                                                  <a:rPr lang="en-US" sz="1400" b="1" i="1">
                                                                    <a:latin typeface="Cambria Math" charset="0"/>
                                                                  </a:rPr>
                                                                  <m:t>𝒚</m:t>
                                                                </m:r>
                                                              </m:e>
                                                              <m:sub>
                                                                <m:r>
                                                                  <a:rPr lang="en-US" sz="1400" b="0" i="1">
                                                                    <a:latin typeface="Cambria Math" charset="0"/>
                                                                  </a:rPr>
                                                                  <m:t>𝑙</m:t>
                                                                </m:r>
                                                              </m:sub>
                                                            </m:sSub>
                                                          </m:e>
                                                        </m:d>
                                                      </m:e>
                                                    </m:d>
                                                  </m:e>
                                                  <m:sup>
                                                    <m:r>
                                                      <a:rPr lang="en-US" sz="1400" b="0" i="1">
                                                        <a:latin typeface="Cambria Math" charset="0"/>
                                                      </a:rPr>
                                                      <m:t>2</m:t>
                                                    </m:r>
                                                  </m:sup>
                                                </m:sSup>
                                              </m:e>
                                            </m:d>
                                          </m:e>
                                          <m:sup>
                                            <m:r>
                                              <a:rPr lang="en-US" sz="1400" b="0" i="1">
                                                <a:latin typeface="Cambria Math" charset="0"/>
                                              </a:rPr>
                                              <m:t>−1</m:t>
                                            </m:r>
                                          </m:sup>
                                        </m:sSup>
                                      </m:e>
                                    </m:nary>
                                  </m:den>
                                </m:f>
                              </m:oMath>
                            </m:oMathPara>
                          </a14:m>
                          <a:endParaRPr lang="en-US" sz="1400" b="0" dirty="0"/>
                        </a:p>
                        <a:p>
                          <a:endParaRPr lang="en-US" b="0" i="1" dirty="0" smtClean="0">
                            <a:latin typeface="Cambria Math" charset="0"/>
                          </a:endParaRPr>
                        </a:p>
                        <a:p>
                          <a:endParaRPr lang="en-US" b="0" i="1" dirty="0" smtClean="0">
                            <a:latin typeface="Cambria Math" charset="0"/>
                          </a:endParaRPr>
                        </a:p>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charset="0"/>
                                    </a:rPr>
                                  </m:ctrlPr>
                                </m:sSubPr>
                                <m:e>
                                  <m:r>
                                    <a:rPr lang="en-US" sz="1800" b="0" i="1" smtClean="0">
                                      <a:latin typeface="Cambria Math" charset="0"/>
                                    </a:rPr>
                                    <m:t>𝑞</m:t>
                                  </m:r>
                                </m:e>
                                <m:sub>
                                  <m:r>
                                    <a:rPr lang="en-US" sz="1800" b="0" i="1" smtClean="0">
                                      <a:latin typeface="Cambria Math" charset="0"/>
                                    </a:rPr>
                                    <m:t>𝑖𝑗</m:t>
                                  </m:r>
                                </m:sub>
                              </m:sSub>
                            </m:oMath>
                          </a14:m>
                          <a:r>
                            <a:rPr lang="en-US" dirty="0" smtClean="0"/>
                            <a:t> is</a:t>
                          </a:r>
                          <a:r>
                            <a:rPr lang="en-US" baseline="0" dirty="0" smtClean="0"/>
                            <a:t> student-t, </a:t>
                          </a:r>
                          <a14:m>
                            <m:oMath xmlns:m="http://schemas.openxmlformats.org/officeDocument/2006/math">
                              <m:sSub>
                                <m:sSubPr>
                                  <m:ctrlPr>
                                    <a:rPr lang="en-US" sz="1800" b="0" i="1" smtClean="0">
                                      <a:latin typeface="Cambria Math" charset="0"/>
                                    </a:rPr>
                                  </m:ctrlPr>
                                </m:sSubPr>
                                <m:e>
                                  <m:r>
                                    <a:rPr lang="en-US" sz="1800" b="0" i="1" smtClean="0">
                                      <a:latin typeface="Cambria Math" charset="0"/>
                                    </a:rPr>
                                    <m:t>𝑝</m:t>
                                  </m:r>
                                </m:e>
                                <m:sub>
                                  <m:r>
                                    <a:rPr lang="en-US" sz="1800" b="0" i="1" smtClean="0">
                                      <a:latin typeface="Cambria Math" charset="0"/>
                                    </a:rPr>
                                    <m:t>𝑖𝑗</m:t>
                                  </m:r>
                                </m:sub>
                              </m:sSub>
                            </m:oMath>
                          </a14:m>
                          <a:r>
                            <a:rPr lang="en-US" dirty="0" smtClean="0"/>
                            <a:t> </a:t>
                          </a:r>
                          <a:r>
                            <a:rPr lang="en-US" dirty="0" smtClean="0"/>
                            <a:t>is</a:t>
                          </a:r>
                          <a:r>
                            <a:rPr lang="en-US" baseline="0" dirty="0" smtClean="0"/>
                            <a:t> </a:t>
                          </a:r>
                          <a:r>
                            <a:rPr lang="en-US" dirty="0" smtClean="0"/>
                            <a:t>Gaussian</a:t>
                          </a:r>
                          <a:endParaRPr lang="en-US" dirty="0" smtClean="0"/>
                        </a:p>
                        <a:p>
                          <a:endParaRPr lang="en-US" b="0" i="1" dirty="0" smtClean="0">
                            <a:latin typeface="Cambria Math" charset="0"/>
                          </a:endParaRPr>
                        </a:p>
                        <a:p>
                          <a:endParaRPr lang="en-US" b="0" i="1" dirty="0" smtClean="0">
                            <a:latin typeface="Cambria Math" charset="0"/>
                          </a:endParaRPr>
                        </a:p>
                        <a:p>
                          <a14:m>
                            <m:oMathPara xmlns:m="http://schemas.openxmlformats.org/officeDocument/2006/math">
                              <m:oMathParaPr>
                                <m:jc m:val="centerGroup"/>
                              </m:oMathParaPr>
                              <m:oMath xmlns:m="http://schemas.openxmlformats.org/officeDocument/2006/math">
                                <m:f>
                                  <m:fPr>
                                    <m:ctrlPr>
                                      <a:rPr lang="en-US" sz="1400" b="0" i="1" smtClean="0">
                                        <a:latin typeface="Cambria Math" charset="0"/>
                                      </a:rPr>
                                    </m:ctrlPr>
                                  </m:fPr>
                                  <m:num>
                                    <m:r>
                                      <a:rPr lang="en-US" sz="1400" b="0" i="1" smtClean="0">
                                        <a:latin typeface="Cambria Math" charset="0"/>
                                      </a:rPr>
                                      <m:t>𝛿</m:t>
                                    </m:r>
                                    <m:r>
                                      <a:rPr lang="en-US" sz="1400" b="0" i="1" smtClean="0">
                                        <a:latin typeface="Cambria Math" charset="0"/>
                                      </a:rPr>
                                      <m:t>𝐶</m:t>
                                    </m:r>
                                  </m:num>
                                  <m:den>
                                    <m:r>
                                      <a:rPr lang="en-US" sz="1400" b="0" i="1" smtClean="0">
                                        <a:latin typeface="Cambria Math" charset="0"/>
                                      </a:rPr>
                                      <m:t>𝛿</m:t>
                                    </m:r>
                                    <m:sSub>
                                      <m:sSubPr>
                                        <m:ctrlPr>
                                          <a:rPr lang="en-US" sz="1400" b="0" i="1" smtClean="0">
                                            <a:latin typeface="Cambria Math" charset="0"/>
                                          </a:rPr>
                                        </m:ctrlPr>
                                      </m:sSubPr>
                                      <m:e>
                                        <m:r>
                                          <a:rPr lang="en-US" sz="1400" b="0" i="1" smtClean="0">
                                            <a:latin typeface="Cambria Math" charset="0"/>
                                          </a:rPr>
                                          <m:t>𝑦</m:t>
                                        </m:r>
                                      </m:e>
                                      <m:sub>
                                        <m:r>
                                          <a:rPr lang="en-US" sz="1400" b="0" i="1" smtClean="0">
                                            <a:latin typeface="Cambria Math" charset="0"/>
                                          </a:rPr>
                                          <m:t>𝑖</m:t>
                                        </m:r>
                                      </m:sub>
                                    </m:sSub>
                                  </m:den>
                                </m:f>
                                <m:r>
                                  <a:rPr lang="en-US" sz="1400" b="0" i="1" smtClean="0">
                                    <a:latin typeface="Cambria Math" charset="0"/>
                                  </a:rPr>
                                  <m:t>=4</m:t>
                                </m:r>
                                <m:nary>
                                  <m:naryPr>
                                    <m:chr m:val="∑"/>
                                    <m:supHide m:val="on"/>
                                    <m:ctrlPr>
                                      <a:rPr lang="en-US" sz="1400" b="0" i="1" smtClean="0">
                                        <a:latin typeface="Cambria Math" charset="0"/>
                                      </a:rPr>
                                    </m:ctrlPr>
                                  </m:naryPr>
                                  <m:sub>
                                    <m:r>
                                      <a:rPr lang="en-US" sz="1400" b="0" i="1" smtClean="0">
                                        <a:latin typeface="Cambria Math" charset="0"/>
                                      </a:rPr>
                                      <m:t>𝑗</m:t>
                                    </m:r>
                                  </m:sub>
                                  <m:sup/>
                                  <m:e>
                                    <m:f>
                                      <m:fPr>
                                        <m:ctrlPr>
                                          <a:rPr lang="en-US" sz="1400" b="0" i="1" smtClean="0">
                                            <a:latin typeface="Cambria Math" charset="0"/>
                                          </a:rPr>
                                        </m:ctrlPr>
                                      </m:fPr>
                                      <m:num>
                                        <m:d>
                                          <m:dPr>
                                            <m:ctrlPr>
                                              <a:rPr lang="en-US" sz="1400" b="0" i="1" smtClean="0">
                                                <a:latin typeface="Cambria Math" charset="0"/>
                                              </a:rPr>
                                            </m:ctrlPr>
                                          </m:dPr>
                                          <m:e>
                                            <m:sSub>
                                              <m:sSubPr>
                                                <m:ctrlPr>
                                                  <a:rPr lang="en-US" sz="1400" b="0" i="1" smtClean="0">
                                                    <a:latin typeface="Cambria Math" charset="0"/>
                                                  </a:rPr>
                                                </m:ctrlPr>
                                              </m:sSubPr>
                                              <m:e>
                                                <m:r>
                                                  <a:rPr lang="en-US" sz="1400" b="0" i="1" smtClean="0">
                                                    <a:latin typeface="Cambria Math" charset="0"/>
                                                  </a:rPr>
                                                  <m:t>𝑝</m:t>
                                                </m:r>
                                              </m:e>
                                              <m:sub>
                                                <m:r>
                                                  <a:rPr lang="en-US" sz="1400" b="0" i="1" smtClean="0">
                                                    <a:latin typeface="Cambria Math" charset="0"/>
                                                  </a:rPr>
                                                  <m:t>𝑖𝑗</m:t>
                                                </m:r>
                                              </m:sub>
                                            </m:sSub>
                                            <m:r>
                                              <a:rPr lang="en-US" sz="1400" b="0" i="1" smtClean="0">
                                                <a:latin typeface="Cambria Math" charset="0"/>
                                              </a:rPr>
                                              <m:t>−</m:t>
                                            </m:r>
                                            <m:sSub>
                                              <m:sSubPr>
                                                <m:ctrlPr>
                                                  <a:rPr lang="en-US" sz="1400" b="0" i="1" smtClean="0">
                                                    <a:latin typeface="Cambria Math" charset="0"/>
                                                  </a:rPr>
                                                </m:ctrlPr>
                                              </m:sSubPr>
                                              <m:e>
                                                <m:r>
                                                  <a:rPr lang="en-US" sz="1400" b="0" i="1" smtClean="0">
                                                    <a:latin typeface="Cambria Math" charset="0"/>
                                                  </a:rPr>
                                                  <m:t>𝑞</m:t>
                                                </m:r>
                                              </m:e>
                                              <m:sub>
                                                <m:r>
                                                  <a:rPr lang="en-US" sz="1400" b="0" i="1" smtClean="0">
                                                    <a:latin typeface="Cambria Math" charset="0"/>
                                                  </a:rPr>
                                                  <m:t>𝑖𝑗</m:t>
                                                </m:r>
                                              </m:sub>
                                            </m:sSub>
                                          </m:e>
                                        </m:d>
                                        <m:d>
                                          <m:dPr>
                                            <m:ctrlPr>
                                              <a:rPr lang="en-US" sz="1400" b="0" i="1" smtClean="0">
                                                <a:latin typeface="Cambria Math" charset="0"/>
                                              </a:rPr>
                                            </m:ctrlPr>
                                          </m:dPr>
                                          <m:e>
                                            <m:sSub>
                                              <m:sSubPr>
                                                <m:ctrlPr>
                                                  <a:rPr lang="en-US" sz="1400" b="1" i="1" smtClean="0">
                                                    <a:latin typeface="Cambria Math" charset="0"/>
                                                  </a:rPr>
                                                </m:ctrlPr>
                                              </m:sSubPr>
                                              <m:e>
                                                <m:r>
                                                  <a:rPr lang="en-US" sz="1400" b="1" i="1" smtClean="0">
                                                    <a:latin typeface="Cambria Math" charset="0"/>
                                                  </a:rPr>
                                                  <m:t>𝒚</m:t>
                                                </m:r>
                                              </m:e>
                                              <m:sub>
                                                <m:r>
                                                  <a:rPr lang="en-US" sz="1400" b="1" i="1" smtClean="0">
                                                    <a:latin typeface="Cambria Math" charset="0"/>
                                                  </a:rPr>
                                                  <m:t>𝒊</m:t>
                                                </m:r>
                                              </m:sub>
                                            </m:sSub>
                                            <m:r>
                                              <a:rPr lang="en-US" sz="1400" b="0" i="1" smtClean="0">
                                                <a:latin typeface="Cambria Math" charset="0"/>
                                              </a:rPr>
                                              <m:t>−</m:t>
                                            </m:r>
                                            <m:sSub>
                                              <m:sSubPr>
                                                <m:ctrlPr>
                                                  <a:rPr lang="en-US" sz="1400" b="1" i="1" smtClean="0">
                                                    <a:latin typeface="Cambria Math" charset="0"/>
                                                  </a:rPr>
                                                </m:ctrlPr>
                                              </m:sSubPr>
                                              <m:e>
                                                <m:r>
                                                  <a:rPr lang="en-US" sz="1400" b="1" i="1" smtClean="0">
                                                    <a:latin typeface="Cambria Math" charset="0"/>
                                                  </a:rPr>
                                                  <m:t>𝒚</m:t>
                                                </m:r>
                                              </m:e>
                                              <m:sub>
                                                <m:r>
                                                  <a:rPr lang="en-US" sz="1400" b="1" i="1" smtClean="0">
                                                    <a:latin typeface="Cambria Math" charset="0"/>
                                                  </a:rPr>
                                                  <m:t>𝒋</m:t>
                                                </m:r>
                                              </m:sub>
                                            </m:sSub>
                                          </m:e>
                                        </m:d>
                                      </m:num>
                                      <m:den>
                                        <m:r>
                                          <a:rPr lang="en-US" sz="1400" b="0" i="1" smtClean="0">
                                            <a:latin typeface="Cambria Math" charset="0"/>
                                          </a:rPr>
                                          <m:t>1+</m:t>
                                        </m:r>
                                        <m:sSup>
                                          <m:sSupPr>
                                            <m:ctrlPr>
                                              <a:rPr lang="en-US" sz="1400" b="0" i="1" smtClean="0">
                                                <a:latin typeface="Cambria Math" charset="0"/>
                                              </a:rPr>
                                            </m:ctrlPr>
                                          </m:sSupPr>
                                          <m:e>
                                            <m:d>
                                              <m:dPr>
                                                <m:begChr m:val="|"/>
                                                <m:endChr m:val="|"/>
                                                <m:ctrlPr>
                                                  <a:rPr lang="en-US" sz="1400" b="0" i="1" smtClean="0">
                                                    <a:latin typeface="Cambria Math" charset="0"/>
                                                  </a:rPr>
                                                </m:ctrlPr>
                                              </m:dPr>
                                              <m:e>
                                                <m:sSub>
                                                  <m:sSubPr>
                                                    <m:ctrlPr>
                                                      <a:rPr lang="en-US" sz="1400" b="1" i="1" smtClean="0">
                                                        <a:latin typeface="Cambria Math" charset="0"/>
                                                      </a:rPr>
                                                    </m:ctrlPr>
                                                  </m:sSubPr>
                                                  <m:e>
                                                    <m:r>
                                                      <a:rPr lang="en-US" sz="1400" b="1" i="1" smtClean="0">
                                                        <a:latin typeface="Cambria Math" charset="0"/>
                                                      </a:rPr>
                                                      <m:t>𝒚</m:t>
                                                    </m:r>
                                                  </m:e>
                                                  <m:sub>
                                                    <m:r>
                                                      <a:rPr lang="en-US" sz="1400" b="1" i="1" smtClean="0">
                                                        <a:latin typeface="Cambria Math" charset="0"/>
                                                      </a:rPr>
                                                      <m:t>𝒊</m:t>
                                                    </m:r>
                                                  </m:sub>
                                                </m:sSub>
                                                <m:r>
                                                  <a:rPr lang="en-US" sz="1400" b="0" i="1" smtClean="0">
                                                    <a:latin typeface="Cambria Math" charset="0"/>
                                                  </a:rPr>
                                                  <m:t>−</m:t>
                                                </m:r>
                                                <m:sSub>
                                                  <m:sSubPr>
                                                    <m:ctrlPr>
                                                      <a:rPr lang="en-US" sz="1400" b="1" i="1" smtClean="0">
                                                        <a:latin typeface="Cambria Math" charset="0"/>
                                                      </a:rPr>
                                                    </m:ctrlPr>
                                                  </m:sSubPr>
                                                  <m:e>
                                                    <m:r>
                                                      <a:rPr lang="en-US" sz="1400" b="1" i="1" smtClean="0">
                                                        <a:latin typeface="Cambria Math" charset="0"/>
                                                      </a:rPr>
                                                      <m:t>𝒚</m:t>
                                                    </m:r>
                                                  </m:e>
                                                  <m:sub>
                                                    <m:r>
                                                      <a:rPr lang="en-US" sz="1400" b="1" i="1" smtClean="0">
                                                        <a:latin typeface="Cambria Math" charset="0"/>
                                                      </a:rPr>
                                                      <m:t>𝒋</m:t>
                                                    </m:r>
                                                  </m:sub>
                                                </m:sSub>
                                              </m:e>
                                            </m:d>
                                          </m:e>
                                          <m:sup>
                                            <m:r>
                                              <a:rPr lang="en-US" sz="1400" b="0" i="1" smtClean="0">
                                                <a:latin typeface="Cambria Math" charset="0"/>
                                              </a:rPr>
                                              <m:t>2</m:t>
                                            </m:r>
                                          </m:sup>
                                        </m:sSup>
                                      </m:den>
                                    </m:f>
                                  </m:e>
                                </m:nary>
                              </m:oMath>
                            </m:oMathPara>
                          </a14:m>
                          <a:endParaRPr lang="en-US" sz="1400" dirty="0"/>
                        </a:p>
                      </a:txBody>
                      <a:tcPr/>
                    </a:tc>
                  </a:tr>
                </a:tbl>
              </a:graphicData>
            </a:graphic>
          </p:graphicFrame>
        </mc:Choice>
        <mc:Fallback>
          <p:graphicFrame>
            <p:nvGraphicFramePr>
              <p:cNvPr id="14" name="Table 13"/>
              <p:cNvGraphicFramePr>
                <a:graphicFrameLocks noGrp="1"/>
              </p:cNvGraphicFramePr>
              <p:nvPr>
                <p:extLst>
                  <p:ext uri="{D42A27DB-BD31-4B8C-83A1-F6EECF244321}">
                    <p14:modId xmlns:p14="http://schemas.microsoft.com/office/powerpoint/2010/main" val="492888887"/>
                  </p:ext>
                </p:extLst>
              </p:nvPr>
            </p:nvGraphicFramePr>
            <p:xfrm>
              <a:off x="328498" y="2112420"/>
              <a:ext cx="8179396" cy="3256344"/>
            </p:xfrm>
            <a:graphic>
              <a:graphicData uri="http://schemas.openxmlformats.org/drawingml/2006/table">
                <a:tbl>
                  <a:tblPr firstRow="1" bandRow="1">
                    <a:tableStyleId>{5C22544A-7EE6-4342-B048-85BDC9FD1C3A}</a:tableStyleId>
                  </a:tblPr>
                  <a:tblGrid>
                    <a:gridCol w="4089698"/>
                    <a:gridCol w="4089698"/>
                  </a:tblGrid>
                  <a:tr h="365760">
                    <a:tc>
                      <a:txBody>
                        <a:bodyPr/>
                        <a:lstStyle/>
                        <a:p>
                          <a:pPr algn="ctr"/>
                          <a:r>
                            <a:rPr lang="en-US" i="1" dirty="0" smtClean="0"/>
                            <a:t>SNE</a:t>
                          </a:r>
                          <a:endParaRPr lang="en-US" i="1" dirty="0"/>
                        </a:p>
                      </a:txBody>
                      <a:tcPr anchor="ctr"/>
                    </a:tc>
                    <a:tc>
                      <a:txBody>
                        <a:bodyPr/>
                        <a:lstStyle/>
                        <a:p>
                          <a:pPr algn="ctr"/>
                          <a:r>
                            <a:rPr lang="en-US" i="1" dirty="0" smtClean="0"/>
                            <a:t>t-SNE</a:t>
                          </a:r>
                          <a:endParaRPr lang="en-US" i="1" dirty="0"/>
                        </a:p>
                      </a:txBody>
                      <a:tcPr anchor="ctr"/>
                    </a:tc>
                  </a:tr>
                  <a:tr h="2890584">
                    <a:tc>
                      <a:txBody>
                        <a:bodyPr/>
                        <a:lstStyle/>
                        <a:p>
                          <a:endParaRPr lang="en-US"/>
                        </a:p>
                      </a:txBody>
                      <a:tcPr>
                        <a:blipFill rotWithShape="0">
                          <a:blip r:embed="rId4"/>
                          <a:stretch>
                            <a:fillRect l="-149" t="-13684" r="-100446" b="-33474"/>
                          </a:stretch>
                        </a:blipFill>
                      </a:tcPr>
                    </a:tc>
                    <a:tc>
                      <a:txBody>
                        <a:bodyPr/>
                        <a:lstStyle/>
                        <a:p>
                          <a:endParaRPr lang="en-US"/>
                        </a:p>
                      </a:txBody>
                      <a:tcPr>
                        <a:blipFill rotWithShape="0">
                          <a:blip r:embed="rId4"/>
                          <a:stretch>
                            <a:fillRect l="-100298" t="-13684" r="-596" b="-33474"/>
                          </a:stretch>
                        </a:blipFill>
                      </a:tcPr>
                    </a:tc>
                  </a:tr>
                </a:tbl>
              </a:graphicData>
            </a:graphic>
          </p:graphicFrame>
        </mc:Fallback>
      </mc:AlternateContent>
    </p:spTree>
    <p:extLst>
      <p:ext uri="{BB962C8B-B14F-4D97-AF65-F5344CB8AC3E}">
        <p14:creationId xmlns:p14="http://schemas.microsoft.com/office/powerpoint/2010/main" val="909223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Gradient</a:t>
            </a:r>
            <a:endParaRPr lang="en-US" dirty="0"/>
          </a:p>
        </p:txBody>
      </p:sp>
      <p:sp>
        <p:nvSpPr>
          <p:cNvPr id="3" name="Content Placeholder 2"/>
          <p:cNvSpPr>
            <a:spLocks noGrp="1"/>
          </p:cNvSpPr>
          <p:nvPr>
            <p:ph idx="1"/>
          </p:nvPr>
        </p:nvSpPr>
        <p:spPr>
          <a:xfrm>
            <a:off x="983974" y="1835214"/>
            <a:ext cx="10515600" cy="4351338"/>
          </a:xfrm>
        </p:spPr>
        <p:txBody>
          <a:bodyPr/>
          <a:lstStyle/>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19" y="1835214"/>
            <a:ext cx="9236177" cy="2846767"/>
          </a:xfrm>
          <a:prstGeom prst="rect">
            <a:avLst/>
          </a:prstGeom>
        </p:spPr>
      </p:pic>
      <p:sp>
        <p:nvSpPr>
          <p:cNvPr id="6" name="TextBox 5"/>
          <p:cNvSpPr txBox="1"/>
          <p:nvPr/>
        </p:nvSpPr>
        <p:spPr>
          <a:xfrm>
            <a:off x="2720009" y="4826507"/>
            <a:ext cx="10515600" cy="646331"/>
          </a:xfrm>
          <a:prstGeom prst="rect">
            <a:avLst/>
          </a:prstGeom>
          <a:noFill/>
        </p:spPr>
        <p:txBody>
          <a:bodyPr wrap="square" rtlCol="0">
            <a:spAutoFit/>
          </a:bodyPr>
          <a:lstStyle/>
          <a:p>
            <a:r>
              <a:rPr lang="en-US" dirty="0" smtClean="0"/>
              <a:t>Figure 2: Visualization of </a:t>
            </a:r>
            <a:r>
              <a:rPr lang="en-US" dirty="0"/>
              <a:t>Cost Function Gradients for Two Points (</a:t>
            </a:r>
            <a:r>
              <a:rPr lang="en-US" dirty="0">
                <a:hlinkClick r:id="rId3"/>
              </a:rPr>
              <a:t>https://</a:t>
            </a:r>
            <a:r>
              <a:rPr lang="en-US" dirty="0" smtClean="0">
                <a:hlinkClick r:id="rId3"/>
              </a:rPr>
              <a:t>lvdmaaten.github.io/publications/papers/JMLR_2008.pdf</a:t>
            </a:r>
            <a:r>
              <a:rPr lang="en-US" dirty="0" smtClean="0"/>
              <a:t>)</a:t>
            </a:r>
            <a:endParaRPr lang="en-US" dirty="0"/>
          </a:p>
        </p:txBody>
      </p:sp>
    </p:spTree>
    <p:extLst>
      <p:ext uri="{BB962C8B-B14F-4D97-AF65-F5344CB8AC3E}">
        <p14:creationId xmlns:p14="http://schemas.microsoft.com/office/powerpoint/2010/main" val="1276050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959</Words>
  <Application>Microsoft Macintosh PowerPoint</Application>
  <PresentationFormat>Widescreen</PresentationFormat>
  <Paragraphs>151</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Cambria Math</vt:lpstr>
      <vt:lpstr>Mangal</vt:lpstr>
      <vt:lpstr>Arial</vt:lpstr>
      <vt:lpstr>Office Theme</vt:lpstr>
      <vt:lpstr>t-SNE: A Technique for Dimensionality Reduction</vt:lpstr>
      <vt:lpstr>The Problem: Dimensionality Reduction</vt:lpstr>
      <vt:lpstr>Lesson Overview</vt:lpstr>
      <vt:lpstr>Similarity in R^D</vt:lpstr>
      <vt:lpstr>Finding σ_i?  </vt:lpstr>
      <vt:lpstr>Similarity in R^d</vt:lpstr>
      <vt:lpstr>Cost of the Mapping</vt:lpstr>
      <vt:lpstr>Putting the “t” in t-SNE</vt:lpstr>
      <vt:lpstr>Visualizing the Gradient</vt:lpstr>
      <vt:lpstr>Performance on Data (MNIST) </vt:lpstr>
      <vt:lpstr>Pitfalls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T-SNE: A Technique for Dimensionality Reduction</dc:title>
  <dc:creator>nvonturk@gmail.com</dc:creator>
  <cp:lastModifiedBy>Brody Kellish</cp:lastModifiedBy>
  <cp:revision>141</cp:revision>
  <cp:lastPrinted>2016-11-27T21:06:53Z</cp:lastPrinted>
  <dcterms:created xsi:type="dcterms:W3CDTF">2016-11-27T19:54:17Z</dcterms:created>
  <dcterms:modified xsi:type="dcterms:W3CDTF">2016-11-29T05:52:29Z</dcterms:modified>
</cp:coreProperties>
</file>