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5" r:id="rId9"/>
    <p:sldId id="26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70"/>
    <p:restoredTop sz="94679"/>
  </p:normalViewPr>
  <p:slideViewPr>
    <p:cSldViewPr snapToGrid="0" snapToObjects="1">
      <p:cViewPr varScale="1">
        <p:scale>
          <a:sx n="112" d="100"/>
          <a:sy n="112" d="100"/>
        </p:scale>
        <p:origin x="10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93B00-4CFE-D641-9B4F-A26DEC7B257F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ACD3E-33D6-8842-A5DE-832FA4DFC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0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ACD3E-33D6-8842-A5DE-832FA4DFC5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59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3A10-4E68-FC41-8991-4436E033DC86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DBA0-F5F1-1345-92EC-E4A902E9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5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3A10-4E68-FC41-8991-4436E033DC86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DBA0-F5F1-1345-92EC-E4A902E9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6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3A10-4E68-FC41-8991-4436E033DC86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DBA0-F5F1-1345-92EC-E4A902E9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50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3A10-4E68-FC41-8991-4436E033DC86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DBA0-F5F1-1345-92EC-E4A902E9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3A10-4E68-FC41-8991-4436E033DC86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DBA0-F5F1-1345-92EC-E4A902E9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7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3A10-4E68-FC41-8991-4436E033DC86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DBA0-F5F1-1345-92EC-E4A902E9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4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3A10-4E68-FC41-8991-4436E033DC86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DBA0-F5F1-1345-92EC-E4A902E9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55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3A10-4E68-FC41-8991-4436E033DC86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DBA0-F5F1-1345-92EC-E4A902E9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67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3A10-4E68-FC41-8991-4436E033DC86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DBA0-F5F1-1345-92EC-E4A902E9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8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3A10-4E68-FC41-8991-4436E033DC86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DBA0-F5F1-1345-92EC-E4A902E9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10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3A10-4E68-FC41-8991-4436E033DC86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DBA0-F5F1-1345-92EC-E4A902E9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23A10-4E68-FC41-8991-4436E033DC86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FDBA0-F5F1-1345-92EC-E4A902E9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97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lvdmaaten.github.io/publications/papers/JMLR_2008.pdf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T-SNE: A Technique for Dimensionality Reduction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Brody </a:t>
            </a:r>
            <a:r>
              <a:rPr lang="en-US" dirty="0" err="1" smtClean="0"/>
              <a:t>Kellish</a:t>
            </a:r>
            <a:r>
              <a:rPr lang="en-US" dirty="0" smtClean="0"/>
              <a:t>, Joe </a:t>
            </a:r>
            <a:r>
              <a:rPr lang="en-US" dirty="0" err="1" smtClean="0"/>
              <a:t>Timko</a:t>
            </a:r>
            <a:r>
              <a:rPr lang="en-US" dirty="0" smtClean="0"/>
              <a:t>, Nicholas von </a:t>
            </a:r>
            <a:r>
              <a:rPr lang="en-US" dirty="0" err="1" smtClean="0"/>
              <a:t>Turkovich</a:t>
            </a:r>
            <a:endParaRPr lang="en-US" dirty="0" smtClean="0"/>
          </a:p>
          <a:p>
            <a:endParaRPr lang="en-US" dirty="0"/>
          </a:p>
          <a:p>
            <a:r>
              <a:rPr lang="en-US" i="1" dirty="0" smtClean="0"/>
              <a:t>Presentation based on the work of Laurens van der </a:t>
            </a:r>
            <a:r>
              <a:rPr lang="en-US" i="1" dirty="0" err="1" smtClean="0"/>
              <a:t>Maaten</a:t>
            </a:r>
            <a:r>
              <a:rPr lang="en-US" i="1" dirty="0" smtClean="0"/>
              <a:t> and Geoffrey Hinton (</a:t>
            </a:r>
            <a:r>
              <a:rPr lang="en-US" i="1" dirty="0" smtClean="0">
                <a:hlinkClick r:id="rId3"/>
              </a:rPr>
              <a:t>https://lvdmaaten.github.io/publications/papers/JMLR_2008.pdf</a:t>
            </a:r>
            <a:r>
              <a:rPr lang="en-US" i="1" dirty="0" smtClean="0"/>
              <a:t>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8618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Strengths/Pitfalls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81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Problem: Dimensionality Reduction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Goal: Represent a set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𝑚</m:t>
                    </m:r>
                  </m:oMath>
                </a14:m>
                <a:r>
                  <a:rPr lang="en-US" dirty="0"/>
                  <a:t> data points i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n</m:t>
                    </m:r>
                    <m:r>
                      <a:rPr lang="en-US">
                        <a:latin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dirty="0"/>
                  <a:t> variables with a set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𝑚</m:t>
                    </m:r>
                  </m:oMath>
                </a14:m>
                <a:r>
                  <a:rPr lang="en-US" dirty="0"/>
                  <a:t> data points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𝑝</m:t>
                    </m:r>
                  </m:oMath>
                </a14:m>
                <a:r>
                  <a:rPr lang="en-US" dirty="0"/>
                  <a:t> variables,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𝑝</m:t>
                    </m:r>
                    <m:r>
                      <a:rPr lang="en-US" i="1">
                        <a:latin typeface="Cambria Math" charset="0"/>
                      </a:rPr>
                      <m:t>&lt;</m:t>
                    </m:r>
                    <m:r>
                      <a:rPr lang="en-US" i="1">
                        <a:latin typeface="Cambria Math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i.e. Need a map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𝑓</m:t>
                    </m:r>
                    <m:r>
                      <a:rPr lang="en-US" i="1">
                        <a:latin typeface="Cambria Math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/>
                  <a:t> to embed each point of the set in a lower dimension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Why?</a:t>
                </a:r>
              </a:p>
              <a:p>
                <a:pPr lvl="1"/>
                <a:r>
                  <a:rPr lang="en-US" dirty="0"/>
                  <a:t>Visualizing naturally high-dimensional data, feature selection for machine learning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489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Bird’s Eye View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797540" cy="4655185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Fix integers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𝐷</m:t>
                    </m:r>
                    <m:r>
                      <a:rPr lang="en-US" b="0" i="0" smtClean="0">
                        <a:latin typeface="Cambria Math" charset="0"/>
                      </a:rPr>
                      <m:t>, </m:t>
                    </m:r>
                    <m:r>
                      <a:rPr lang="en-US" b="0" i="1" smtClean="0">
                        <a:latin typeface="Cambria Math" charset="0"/>
                      </a:rPr>
                      <m:t>𝑑</m:t>
                    </m:r>
                    <m:r>
                      <a:rPr lang="en-US" b="0" i="1" smtClean="0">
                        <a:latin typeface="Cambria Math" charset="0"/>
                      </a:rPr>
                      <m:t>&gt;0</m:t>
                    </m:r>
                  </m:oMath>
                </a14:m>
                <a:r>
                  <a:rPr lang="en-US" dirty="0" smtClean="0"/>
                  <a:t>,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𝑑</m:t>
                    </m:r>
                    <m:r>
                      <a:rPr lang="en-US" b="0" i="1" smtClean="0">
                        <a:latin typeface="Cambria Math" charset="0"/>
                      </a:rPr>
                      <m:t>≪</m:t>
                    </m:r>
                    <m:r>
                      <a:rPr lang="en-US" b="0" i="1" smtClean="0">
                        <a:latin typeface="Cambria Math" charset="0"/>
                      </a:rPr>
                      <m:t>𝐷</m:t>
                    </m:r>
                  </m:oMath>
                </a14:m>
                <a:r>
                  <a:rPr lang="en-US" dirty="0" smtClean="0"/>
                  <a:t>. 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b="1" i="1" dirty="0" smtClean="0"/>
                  <a:t>Given</a:t>
                </a:r>
                <a:r>
                  <a:rPr lang="en-US" dirty="0" smtClean="0"/>
                  <a:t>: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charset="0"/>
                          </a:rPr>
                          <m:t>𝐱</m:t>
                        </m:r>
                      </m:e>
                      <m:sub>
                        <m:r>
                          <a:rPr lang="en-US" b="1" i="0" smtClean="0">
                            <a:latin typeface="Cambria Math" charset="0"/>
                          </a:rPr>
                          <m:t>𝟏</m:t>
                        </m:r>
                      </m:sub>
                    </m:sSub>
                    <m:r>
                      <a:rPr lang="en-US" b="0" i="0" smtClean="0">
                        <a:latin typeface="Cambria Math" charset="0"/>
                      </a:rPr>
                      <m:t>,</m:t>
                    </m:r>
                    <m:r>
                      <a:rPr lang="en-US" b="0" i="1" smtClean="0">
                        <a:latin typeface="Cambria Math" charset="0"/>
                      </a:rPr>
                      <m:t>…, </m:t>
                    </m:r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𝒏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b="1" i="1" dirty="0" smtClean="0"/>
                  <a:t>Goal</a:t>
                </a:r>
                <a:r>
                  <a:rPr lang="en-US" dirty="0" smtClean="0"/>
                  <a:t>: 		Find map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𝐹</m:t>
                    </m:r>
                    <m:r>
                      <a:rPr lang="en-US" b="0" i="1" smtClean="0">
                        <a:latin typeface="Cambria Math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𝐷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,  </m:t>
                    </m:r>
                    <m:r>
                      <a:rPr lang="en-US" b="0" i="1" smtClean="0">
                        <a:latin typeface="Cambria Math" charset="0"/>
                      </a:rPr>
                      <m:t>𝑑</m:t>
                    </m:r>
                    <m:r>
                      <a:rPr lang="en-US" b="0" i="1" smtClean="0">
                        <a:latin typeface="Cambria Math" charset="0"/>
                      </a:rPr>
                      <m:t>≪</m:t>
                    </m:r>
                    <m:r>
                      <a:rPr lang="en-US" b="0" i="1" smtClean="0">
                        <a:latin typeface="Cambria Math" charset="0"/>
                      </a:rPr>
                      <m:t>𝐷</m:t>
                    </m:r>
                  </m:oMath>
                </a14:m>
                <a:r>
                  <a:rPr lang="en-US" b="0" i="1" dirty="0" smtClean="0">
                    <a:latin typeface="Cambria Math" charset="0"/>
                  </a:rPr>
                  <a:t> </a:t>
                </a:r>
                <a:r>
                  <a:rPr lang="en-US" b="0" dirty="0" smtClean="0">
                    <a:latin typeface="Cambria Math" charset="0"/>
                  </a:rPr>
                  <a:t>such that the embedding preserves the 				“structure” of the original data</a:t>
                </a:r>
                <a:r>
                  <a:rPr lang="en-US" b="0" i="1" dirty="0" smtClean="0">
                    <a:latin typeface="Cambria Math" charset="0"/>
                  </a:rPr>
                  <a:t>.</a:t>
                </a:r>
              </a:p>
              <a:p>
                <a:endParaRPr lang="en-US" b="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:r>
                  <a:rPr lang="en-US" b="1" i="1" dirty="0" smtClean="0">
                    <a:latin typeface="Cambria Math" charset="0"/>
                  </a:rPr>
                  <a:t>Steps</a:t>
                </a:r>
                <a:r>
                  <a:rPr lang="en-US" dirty="0" smtClean="0">
                    <a:latin typeface="Cambria Math" charset="0"/>
                  </a:rPr>
                  <a:t>:		1. Define  </a:t>
                </a:r>
                <a:r>
                  <a:rPr lang="en-US" i="1" dirty="0" smtClean="0">
                    <a:latin typeface="Cambria Math" charset="0"/>
                  </a:rPr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>
                    <a:latin typeface="Cambria Math" charset="0"/>
                  </a:rPr>
                  <a:t>  where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 charset="0"/>
                  </a:rPr>
                  <a:t> is the similarity between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𝒊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𝒋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𝐷</m:t>
                        </m:r>
                      </m:sup>
                    </m:sSup>
                  </m:oMath>
                </a14:m>
                <a:endParaRPr lang="en-US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charset="0"/>
                  </a:rPr>
                  <a:t>	</a:t>
                </a:r>
                <a:r>
                  <a:rPr lang="en-US" dirty="0" smtClean="0">
                    <a:latin typeface="Cambria Math" charset="0"/>
                  </a:rPr>
                  <a:t>	2. Define  </a:t>
                </a:r>
                <a:r>
                  <a:rPr lang="en-US" i="1" dirty="0" smtClean="0">
                    <a:latin typeface="Cambria Math" charset="0"/>
                  </a:rPr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charset="0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i="1" dirty="0" smtClean="0">
                    <a:latin typeface="Cambria Math" charset="0"/>
                  </a:rPr>
                  <a:t> where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latin typeface="Cambria Math" charset="0"/>
                  </a:rPr>
                  <a:t> </a:t>
                </a:r>
                <a:r>
                  <a:rPr lang="en-US" dirty="0" smtClean="0">
                    <a:latin typeface="Cambria Math" charset="0"/>
                  </a:rPr>
                  <a:t>is the similarity between points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𝒚</m:t>
                        </m:r>
                      </m:e>
                      <m:sub>
                        <m:r>
                          <a:rPr lang="en-US" b="1" i="1">
                            <a:latin typeface="Cambria Math" charset="0"/>
                          </a:rPr>
                          <m:t>𝒊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𝒚</m:t>
                        </m:r>
                      </m:e>
                      <m:sub>
                        <m:r>
                          <a:rPr lang="en-US" b="1" i="1">
                            <a:latin typeface="Cambria Math" charset="0"/>
                          </a:rPr>
                          <m:t>𝒋</m:t>
                        </m:r>
                      </m:sub>
                    </m:sSub>
                    <m:r>
                      <a:rPr lang="en-US" b="1" i="1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charset="0"/>
                  </a:rPr>
                  <a:t>	</a:t>
                </a:r>
                <a:r>
                  <a:rPr lang="en-US" dirty="0" smtClean="0">
                    <a:latin typeface="Cambria Math" charset="0"/>
                  </a:rPr>
                  <a:t>	3. Define cost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dirty="0" smtClean="0">
                    <a:latin typeface="Cambria Math" charset="0"/>
                  </a:rPr>
                  <a:t> which measures the accuracy of the mapping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𝐹</m:t>
                    </m:r>
                    <m:r>
                      <a:rPr lang="en-US" b="0" i="1" smtClean="0">
                        <a:latin typeface="Cambria Math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𝐷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charset="0"/>
                  </a:rPr>
                  <a:t>	</a:t>
                </a:r>
                <a:r>
                  <a:rPr lang="en-US" dirty="0" smtClean="0">
                    <a:latin typeface="Cambria Math" charset="0"/>
                  </a:rPr>
                  <a:t>	4. Compute </a:t>
                </a:r>
              </a:p>
              <a:p>
                <a:pPr marL="0" indent="0" algn="ctr">
                  <a:buNone/>
                </a:pPr>
                <a:r>
                  <a:rPr lang="en-US" dirty="0">
                    <a:latin typeface="Cambria Math" charset="0"/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s-IS" i="1" smtClean="0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s-IS" i="1" smtClean="0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charset="0"/>
                              </a:rPr>
                              <m:t>argmin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b="1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charset="0"/>
                                  </a:rPr>
                                  <m:t>𝒏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𝐶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>
                    <a:latin typeface="Cambria Math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 Math" charset="0"/>
                  </a:rPr>
                  <a:t>	</a:t>
                </a:r>
                <a:r>
                  <a:rPr lang="en-US" dirty="0" smtClean="0">
                    <a:latin typeface="Cambria Math" charset="0"/>
                  </a:rPr>
                  <a:t>	</a:t>
                </a:r>
                <a:endParaRPr lang="en-US" dirty="0">
                  <a:latin typeface="Cambria Math" charset="0"/>
                </a:endParaRPr>
              </a:p>
              <a:p>
                <a:pPr marL="0" indent="0">
                  <a:buNone/>
                </a:pPr>
                <a:r>
                  <a:rPr lang="en-US" b="1" i="1" dirty="0" smtClean="0">
                    <a:latin typeface="Cambria Math" charset="0"/>
                  </a:rPr>
                  <a:t>Result</a:t>
                </a:r>
                <a:r>
                  <a:rPr lang="en-US" b="0" dirty="0" smtClean="0">
                    <a:latin typeface="Cambria Math" charset="0"/>
                  </a:rPr>
                  <a:t>:		</a:t>
                </a:r>
                <a:r>
                  <a:rPr lang="en-US" dirty="0">
                    <a:latin typeface="Cambria Math" charset="0"/>
                  </a:rPr>
                  <a:t>E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mbedding</m:t>
                    </m:r>
                    <m:r>
                      <a:rPr lang="en-US" b="0" i="0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𝒚</m:t>
                        </m:r>
                      </m:e>
                      <m:sub>
                        <m:r>
                          <a:rPr lang="en-US" b="1" i="1">
                            <a:latin typeface="Cambria Math" charset="0"/>
                          </a:rPr>
                          <m:t>𝟏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𝒚</m:t>
                        </m:r>
                      </m:e>
                      <m:sub>
                        <m:r>
                          <a:rPr lang="en-US" b="1" i="1">
                            <a:latin typeface="Cambria Math" charset="0"/>
                          </a:rPr>
                          <m:t>𝒏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b="0" i="1" dirty="0" smtClean="0">
                  <a:latin typeface="Cambria Math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797540" cy="4655185"/>
              </a:xfrm>
              <a:blipFill rotWithShape="0">
                <a:blip r:embed="rId2"/>
                <a:stretch>
                  <a:fillRect l="-508" t="-2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979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 P in R^D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6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</a:t>
            </a:r>
            <a:r>
              <a:rPr lang="en-US" dirty="0" smtClean="0"/>
              <a:t>Q </a:t>
            </a:r>
            <a:r>
              <a:rPr lang="en-US" dirty="0"/>
              <a:t>in </a:t>
            </a:r>
            <a:r>
              <a:rPr lang="en-US" dirty="0" err="1" smtClean="0"/>
              <a:t>R^d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83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 of P and Q – why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student-t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403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function – K-L divergence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 “distance” between two distributions</a:t>
            </a:r>
          </a:p>
          <a:p>
            <a:endParaRPr lang="en-US" dirty="0"/>
          </a:p>
          <a:p>
            <a:r>
              <a:rPr lang="en-US" dirty="0" smtClean="0"/>
              <a:t>Choice of P and Q allows for large distances to be weighted less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638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 Actually Doing?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0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to Other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89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150</Words>
  <Application>Microsoft Macintosh PowerPoint</Application>
  <PresentationFormat>Widescreen</PresentationFormat>
  <Paragraphs>35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Cambria Math</vt:lpstr>
      <vt:lpstr>Arial</vt:lpstr>
      <vt:lpstr>Office Theme</vt:lpstr>
      <vt:lpstr>T-SNE: A Technique for Dimensionality Reduction</vt:lpstr>
      <vt:lpstr>The Problem: Dimensionality Reduction</vt:lpstr>
      <vt:lpstr>Bird’s Eye View</vt:lpstr>
      <vt:lpstr>Similarity P in R^D</vt:lpstr>
      <vt:lpstr>Similarity Q in R^d</vt:lpstr>
      <vt:lpstr>Choice of P and Q – why important?</vt:lpstr>
      <vt:lpstr>Cost function – K-L divergence</vt:lpstr>
      <vt:lpstr>What is it Actually Doing?</vt:lpstr>
      <vt:lpstr>Comparison to Other Methods</vt:lpstr>
      <vt:lpstr>Strengths/Pitfalls 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T-SNE: A Technique for Dimensionality Reduction</dc:title>
  <dc:creator>nvonturk@gmail.com</dc:creator>
  <cp:lastModifiedBy>Brody Kellish</cp:lastModifiedBy>
  <cp:revision>13</cp:revision>
  <cp:lastPrinted>2016-11-27T21:06:53Z</cp:lastPrinted>
  <dcterms:created xsi:type="dcterms:W3CDTF">2016-11-27T19:54:17Z</dcterms:created>
  <dcterms:modified xsi:type="dcterms:W3CDTF">2016-11-27T22:10:18Z</dcterms:modified>
</cp:coreProperties>
</file>