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7" r:id="rId8"/>
    <p:sldId id="264"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2857"/>
  </p:normalViewPr>
  <p:slideViewPr>
    <p:cSldViewPr snapToGrid="0" snapToObjects="1">
      <p:cViewPr>
        <p:scale>
          <a:sx n="92" d="100"/>
          <a:sy n="92" d="100"/>
        </p:scale>
        <p:origin x="188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P</a:t>
            </a:r>
            <a:r>
              <a:rPr lang="en-US" baseline="0" dirty="0" smtClean="0"/>
              <a:t> and N to D and d</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2</a:t>
            </a:fld>
            <a:endParaRPr lang="en-US"/>
          </a:p>
        </p:txBody>
      </p:sp>
    </p:spTree>
    <p:extLst>
      <p:ext uri="{BB962C8B-B14F-4D97-AF65-F5344CB8AC3E}">
        <p14:creationId xmlns:p14="http://schemas.microsoft.com/office/powerpoint/2010/main" val="21069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make the gradient easier to compute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since </a:t>
            </a:r>
            <a:r>
              <a:rPr lang="en-US" baseline="0" dirty="0" smtClean="0"/>
              <a:t>local 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demonstration and show that the p and q values create an attractive force on the farthest points in the mapped dimension) </a:t>
            </a:r>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if the probability</a:t>
            </a:r>
            <a:r>
              <a:rPr lang="en-US" baseline="0" dirty="0" smtClean="0"/>
              <a:t> distributions between pairs of points are the same between the high dimensional space and the low dimensional mapping, then they’re relative distances from each other are also equal. However, when embedding data, most of the time this does not happen and distances get distorted. Recall a triangle of points in the 2 plane forced onto a 1 dimensional plane.</a:t>
            </a:r>
          </a:p>
          <a:p>
            <a:endParaRPr lang="en-US" baseline="0" dirty="0" smtClean="0"/>
          </a:p>
          <a:p>
            <a:r>
              <a:rPr lang="en-US" baseline="0" dirty="0" smtClean="0"/>
              <a:t>Therefore, need to assign a metric or way of judging how bad the current embedding is. Note the C equation. This computes the sum of all mapping errors between the original data set and the mapped points. Note that the equation has a very specific idea of what constitutes an erroneous mapping of points. It assigns very high degree of error to a pair of points that are modeled as “close neighbors” in high d but are not close in low dimensions. Vice versa, being modeled as close in low dimension but far away in high dimension does not introduce much error.</a:t>
            </a:r>
          </a:p>
          <a:p>
            <a:endParaRPr lang="en-US" baseline="0" dirty="0" smtClean="0"/>
          </a:p>
          <a:p>
            <a:r>
              <a:rPr lang="en-US" baseline="0" dirty="0" smtClean="0"/>
              <a:t>Gradient descent is a computational method used to iteratively reach a system with lower value of some stated function, in this case cost. It is </a:t>
            </a:r>
            <a:r>
              <a:rPr lang="en-US" baseline="0" dirty="0" err="1" smtClean="0"/>
              <a:t>analagous</a:t>
            </a:r>
            <a:r>
              <a:rPr lang="en-US" baseline="0" dirty="0" smtClean="0"/>
              <a:t> to a ball roll down the hill to reach a state of lower potential energy. In this case, our potential energy is C (cost) or the overall mistake in our mapping. The gradient descent will wiggle each of the mapping points in the direction that specifies a negative </a:t>
            </a:r>
            <a:r>
              <a:rPr lang="en-US" baseline="0" dirty="0" err="1" smtClean="0"/>
              <a:t>dC</a:t>
            </a:r>
            <a:r>
              <a:rPr lang="en-US" baseline="0" dirty="0" smtClean="0"/>
              <a:t>/</a:t>
            </a:r>
            <a:r>
              <a:rPr lang="en-US" baseline="0" dirty="0" err="1" smtClean="0"/>
              <a:t>dy</a:t>
            </a:r>
            <a:r>
              <a:rPr lang="en-US" baseline="0" dirty="0" smtClean="0"/>
              <a:t> in order to maximally reduce the cost function with respect to that point. Doing that repeatedly for each point until the overall mapping has reached a minimum state of cost.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72662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MNIST data</a:t>
            </a:r>
            <a:r>
              <a:rPr lang="en-US" baseline="0" dirty="0" smtClean="0"/>
              <a:t> set is a large number of images of handwritten digits. </a:t>
            </a:r>
          </a:p>
          <a:p>
            <a:endParaRPr lang="en-US" baseline="0" dirty="0" smtClean="0"/>
          </a:p>
          <a:p>
            <a:r>
              <a:rPr lang="en-US" baseline="0" dirty="0" smtClean="0"/>
              <a:t>Each of the images (gray scale) are composed of 764 pixels (28 by 28). Therefore we can think of each image as a data point in R^784.</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8</a:t>
            </a:fld>
            <a:endParaRPr lang="en-US"/>
          </a:p>
        </p:txBody>
      </p:sp>
    </p:spTree>
    <p:extLst>
      <p:ext uri="{BB962C8B-B14F-4D97-AF65-F5344CB8AC3E}">
        <p14:creationId xmlns:p14="http://schemas.microsoft.com/office/powerpoint/2010/main" val="294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lvdmaaten.github.io/publications/papers/JMLR_2008.pdf" TargetMode="Externa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lvdmaaten.github.io/publications/misc/Supplement_JMLR_2008.pdf" TargetMode="Externa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149645" cy="4351338"/>
              </a:xfrm>
            </p:spPr>
            <p:txBody>
              <a:bodyPr/>
              <a:lstStyle/>
              <a:p>
                <a:pPr marL="0" indent="0">
                  <a:buNone/>
                </a:pPr>
                <a:r>
                  <a:rPr lang="en-US" sz="2200" dirty="0" smtClean="0"/>
                  <a:t>Strengths:</a:t>
                </a:r>
                <a:endParaRPr lang="en-US" sz="1800" dirty="0"/>
              </a:p>
              <a:p>
                <a:pPr marL="0" indent="0">
                  <a:buNone/>
                </a:pPr>
                <a:r>
                  <a:rPr lang="en-US" sz="1800" dirty="0"/>
                  <a:t>	</a:t>
                </a:r>
                <a:r>
                  <a:rPr lang="en-US" sz="2200" dirty="0" smtClean="0"/>
                  <a:t>Soft border between local and 	global structure eliminates certain 	parameter choices</a:t>
                </a:r>
              </a:p>
              <a:p>
                <a:pPr marL="0" indent="0">
                  <a:buNone/>
                </a:pPr>
                <a:endParaRPr lang="en-US" sz="1800" dirty="0"/>
              </a:p>
              <a:p>
                <a:pPr marL="0" indent="0">
                  <a:buNone/>
                </a:pPr>
                <a:r>
                  <a:rPr lang="en-US" sz="1800" dirty="0" smtClean="0"/>
                  <a:t>	</a:t>
                </a:r>
                <a:r>
                  <a:rPr lang="en-US" sz="2200" dirty="0" smtClean="0"/>
                  <a:t>Locality defined for each individual 	point </a:t>
                </a:r>
                <a14:m>
                  <m:oMath xmlns:m="http://schemas.openxmlformats.org/officeDocument/2006/math">
                    <m:r>
                      <a:rPr lang="en-US" sz="2200" b="0" i="1" smtClean="0">
                        <a:latin typeface="Cambria Math" charset="0"/>
                      </a:rPr>
                      <m:t>⇒</m:t>
                    </m:r>
                  </m:oMath>
                </a14:m>
                <a:r>
                  <a:rPr lang="en-US" sz="2200" dirty="0" smtClean="0"/>
                  <a:t>avoid “short-circuiting”</a:t>
                </a:r>
              </a:p>
              <a:p>
                <a:pPr marL="0" indent="0">
                  <a:buNone/>
                </a:pPr>
                <a:endParaRPr lang="en-US" sz="2200" dirty="0"/>
              </a:p>
              <a:p>
                <a:pPr marL="0" indent="0">
                  <a:buNone/>
                </a:pPr>
                <a:r>
                  <a:rPr lang="en-US" sz="2200" dirty="0" smtClean="0"/>
                  <a:t>	Can show large scale 	structure/describe multiple 	</a:t>
                </a:r>
                <a:r>
                  <a:rPr lang="en-US" sz="2200" smtClean="0"/>
                  <a:t>submanifolds</a:t>
                </a:r>
                <a:endParaRPr lang="en-US" sz="2200" dirty="0" smtClean="0"/>
              </a:p>
              <a:p>
                <a:pPr marL="0"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149645" cy="4351338"/>
              </a:xfrm>
              <a:blipFill rotWithShape="0">
                <a:blip r:embed="rId2"/>
                <a:stretch>
                  <a:fillRect l="-1540" t="-1681" r="-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459793" y="1825625"/>
                <a:ext cx="5014452" cy="4431983"/>
              </a:xfrm>
              <a:prstGeom prst="rect">
                <a:avLst/>
              </a:prstGeom>
              <a:noFill/>
            </p:spPr>
            <p:txBody>
              <a:bodyPr wrap="square" rtlCol="0">
                <a:spAutoFit/>
              </a:bodyPr>
              <a:lstStyle/>
              <a:p>
                <a:r>
                  <a:rPr lang="en-US" sz="2200" dirty="0" smtClean="0"/>
                  <a:t>Weaknesses:</a:t>
                </a:r>
              </a:p>
              <a:p>
                <a:r>
                  <a:rPr lang="en-US" sz="2200" dirty="0"/>
                  <a:t>	</a:t>
                </a:r>
                <a:r>
                  <a:rPr lang="en-US" sz="2200" dirty="0" smtClean="0"/>
                  <a:t>Variability of results due to 	random initial mapping</a:t>
                </a:r>
              </a:p>
              <a:p>
                <a:r>
                  <a:rPr lang="en-US" sz="2200" dirty="0"/>
                  <a:t>	</a:t>
                </a:r>
                <a:endParaRPr lang="en-US" sz="2200" dirty="0" smtClean="0"/>
              </a:p>
              <a:p>
                <a:r>
                  <a:rPr lang="en-US" sz="2200" dirty="0"/>
                  <a:t>	</a:t>
                </a:r>
                <a:r>
                  <a:rPr lang="en-US" sz="2200" dirty="0" smtClean="0"/>
                  <a:t>Focus on local structure hurts 	performance on data with high 	intrinsic dimensionality</a:t>
                </a:r>
              </a:p>
              <a:p>
                <a:endParaRPr lang="en-US" sz="2200" dirty="0"/>
              </a:p>
              <a:p>
                <a:r>
                  <a:rPr lang="en-US" sz="2200" dirty="0" smtClean="0"/>
                  <a:t>	Beyond visualization, </a:t>
                </a:r>
                <a14:m>
                  <m:oMath xmlns:m="http://schemas.openxmlformats.org/officeDocument/2006/math">
                    <m:r>
                      <a:rPr lang="en-US" sz="2200" b="0" i="1" smtClean="0">
                        <a:latin typeface="Cambria Math" charset="0"/>
                      </a:rPr>
                      <m:t>𝑑</m:t>
                    </m:r>
                    <m:r>
                      <a:rPr lang="en-US" sz="2200" b="0" i="1" smtClean="0">
                        <a:latin typeface="Cambria Math" charset="0"/>
                      </a:rPr>
                      <m:t>&gt;3</m:t>
                    </m:r>
                  </m:oMath>
                </a14:m>
                <a:r>
                  <a:rPr lang="en-US" sz="2200" dirty="0" smtClean="0"/>
                  <a:t> heavy 	tails on Student-t may hinder	preservation of local structure	</a:t>
                </a:r>
              </a:p>
              <a:p>
                <a:r>
                  <a:rPr lang="en-US" sz="2200" dirty="0"/>
                  <a:t>	</a:t>
                </a:r>
                <a:endParaRPr lang="en-US" sz="2200" dirty="0" smtClean="0"/>
              </a:p>
              <a:p>
                <a:endParaRPr lang="en-US"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6459793" y="1825625"/>
                <a:ext cx="5014452" cy="4431983"/>
              </a:xfrm>
              <a:prstGeom prst="rect">
                <a:avLst/>
              </a:prstGeom>
              <a:blipFill rotWithShape="0">
                <a:blip r:embed="rId3"/>
                <a:stretch>
                  <a:fillRect l="-1582" t="-824" r="-1825"/>
                </a:stretch>
              </a:blipFill>
            </p:spPr>
            <p:txBody>
              <a:bodyPr/>
              <a:lstStyle/>
              <a:p>
                <a:r>
                  <a:rPr lang="en-US">
                    <a:noFill/>
                  </a:rPr>
                  <a:t> </a:t>
                </a:r>
              </a:p>
            </p:txBody>
          </p:sp>
        </mc:Fallback>
      </mc:AlternateContent>
    </p:spTree>
    <p:extLst>
      <p:ext uri="{BB962C8B-B14F-4D97-AF65-F5344CB8AC3E}">
        <p14:creationId xmlns:p14="http://schemas.microsoft.com/office/powerpoint/2010/main" val="13848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Ideas for Future Use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7"/>
                <a:ext cx="10515600" cy="5001057"/>
              </a:xfrm>
            </p:spPr>
            <p:txBody>
              <a:bodyPr>
                <a:normAutofit fontScale="92500" lnSpcReduction="20000"/>
              </a:bodyPr>
              <a:lstStyle/>
              <a:p>
                <a:pPr marL="0" indent="0">
                  <a:buNone/>
                </a:pPr>
                <a:r>
                  <a:rPr lang="en-US" b="1" dirty="0" smtClean="0"/>
                  <a:t>Goal</a:t>
                </a:r>
                <a:r>
                  <a:rPr lang="en-US" dirty="0" smtClean="0"/>
                  <a:t>:	Represent </a:t>
                </a:r>
                <a:r>
                  <a:rPr lang="en-US" dirty="0"/>
                  <a:t>a set of </a:t>
                </a:r>
                <a14:m>
                  <m:oMath xmlns:m="http://schemas.openxmlformats.org/officeDocument/2006/math">
                    <m:r>
                      <a:rPr lang="en-US" b="0" i="1" smtClean="0">
                        <a:latin typeface="Cambria Math" charset="0"/>
                      </a:rPr>
                      <m:t>𝑛</m:t>
                    </m:r>
                  </m:oMath>
                </a14:m>
                <a:r>
                  <a:rPr lang="en-US" dirty="0" smtClean="0"/>
                  <a:t> </a:t>
                </a:r>
                <a:r>
                  <a:rPr lang="en-US" dirty="0"/>
                  <a:t>data points i</a:t>
                </a:r>
                <a14:m>
                  <m:oMath xmlns:m="http://schemas.openxmlformats.org/officeDocument/2006/math">
                    <m:r>
                      <m:rPr>
                        <m:sty m:val="p"/>
                      </m:rPr>
                      <a:rPr lang="en-US">
                        <a:latin typeface="Cambria Math" charset="0"/>
                      </a:rPr>
                      <m:t>n</m:t>
                    </m:r>
                    <m:r>
                      <a:rPr lang="en-US">
                        <a:latin typeface="Cambria Math" charset="0"/>
                      </a:rPr>
                      <m:t> </m:t>
                    </m:r>
                    <m:r>
                      <m:rPr>
                        <m:sty m:val="p"/>
                      </m:rPr>
                      <a:rPr lang="en-US" b="0" i="0" smtClean="0">
                        <a:latin typeface="Cambria Math" charset="0"/>
                      </a:rPr>
                      <m:t>D</m:t>
                    </m:r>
                  </m:oMath>
                </a14:m>
                <a:r>
                  <a:rPr lang="en-US" dirty="0" smtClean="0"/>
                  <a:t> </a:t>
                </a:r>
                <a:r>
                  <a:rPr lang="en-US" dirty="0"/>
                  <a:t>variables with a set of </a:t>
                </a:r>
                <a14:m>
                  <m:oMath xmlns:m="http://schemas.openxmlformats.org/officeDocument/2006/math">
                    <m:r>
                      <a:rPr lang="en-US" b="0" i="1" smtClean="0">
                        <a:latin typeface="Cambria Math" charset="0"/>
                      </a:rPr>
                      <m:t>𝑛</m:t>
                    </m:r>
                  </m:oMath>
                </a14:m>
                <a:r>
                  <a:rPr lang="en-US" dirty="0" smtClean="0"/>
                  <a:t> </a:t>
                </a:r>
                <a:r>
                  <a:rPr lang="en-US" dirty="0"/>
                  <a:t>data </a:t>
                </a:r>
                <a:r>
                  <a:rPr lang="en-US" dirty="0" smtClean="0"/>
                  <a:t>	points </a:t>
                </a:r>
                <a:r>
                  <a:rPr lang="en-US" dirty="0"/>
                  <a:t>in </a:t>
                </a:r>
                <a14:m>
                  <m:oMath xmlns:m="http://schemas.openxmlformats.org/officeDocument/2006/math">
                    <m:r>
                      <a:rPr lang="en-US" b="0" i="1" smtClean="0">
                        <a:latin typeface="Cambria Math" charset="0"/>
                      </a:rPr>
                      <m:t>𝑑</m:t>
                    </m:r>
                  </m:oMath>
                </a14:m>
                <a:r>
                  <a:rPr lang="en-US" dirty="0" smtClean="0"/>
                  <a:t> </a:t>
                </a:r>
                <a:r>
                  <a:rPr lang="en-US" dirty="0"/>
                  <a:t>variables, where </a:t>
                </a:r>
                <a14:m>
                  <m:oMath xmlns:m="http://schemas.openxmlformats.org/officeDocument/2006/math">
                    <m:r>
                      <m:rPr>
                        <m:sty m:val="p"/>
                      </m:rPr>
                      <a:rPr lang="en-US" b="0" i="0" smtClean="0">
                        <a:latin typeface="Cambria Math" charset="0"/>
                      </a:rPr>
                      <m:t>d</m:t>
                    </m:r>
                    <m:r>
                      <a:rPr lang="en-US" b="0" i="0" smtClean="0">
                        <a:latin typeface="Cambria Math" charset="0"/>
                      </a:rPr>
                      <m:t>&lt;&lt;</m:t>
                    </m:r>
                    <m:r>
                      <m:rPr>
                        <m:sty m:val="p"/>
                      </m:rPr>
                      <a:rPr lang="en-US" b="0" i="0" smtClean="0">
                        <a:latin typeface="Cambria Math" charset="0"/>
                      </a:rPr>
                      <m:t>D</m:t>
                    </m:r>
                  </m:oMath>
                </a14:m>
                <a:endParaRPr lang="en-US" dirty="0"/>
              </a:p>
              <a:p>
                <a:pPr marL="457200" lvl="1" indent="0">
                  <a:buNone/>
                </a:pPr>
                <a:endParaRPr lang="en-US" dirty="0" smtClean="0"/>
              </a:p>
              <a:p>
                <a:pPr marL="457200" lvl="1" indent="0">
                  <a:buNone/>
                </a:pPr>
                <a:endParaRPr lang="en-US" dirty="0" smtClean="0"/>
              </a:p>
              <a:p>
                <a:pPr marL="914400" lvl="2" indent="0">
                  <a:buNone/>
                </a:pPr>
                <a:r>
                  <a:rPr lang="en-US" dirty="0"/>
                  <a:t>Fix integers </a:t>
                </a:r>
                <a14:m>
                  <m:oMath xmlns:m="http://schemas.openxmlformats.org/officeDocument/2006/math">
                    <m:r>
                      <a:rPr lang="en-US" i="1">
                        <a:latin typeface="Cambria Math" charset="0"/>
                      </a:rPr>
                      <m:t>𝐷</m:t>
                    </m:r>
                    <m:r>
                      <a:rPr lang="en-US">
                        <a:latin typeface="Cambria Math" charset="0"/>
                      </a:rPr>
                      <m:t>, </m:t>
                    </m:r>
                    <m:r>
                      <a:rPr lang="en-US" i="1">
                        <a:latin typeface="Cambria Math" charset="0"/>
                      </a:rPr>
                      <m:t>𝑑</m:t>
                    </m:r>
                    <m:r>
                      <a:rPr lang="en-US" i="1">
                        <a:latin typeface="Cambria Math" charset="0"/>
                      </a:rPr>
                      <m:t>&gt;0</m:t>
                    </m:r>
                  </m:oMath>
                </a14:m>
                <a:r>
                  <a:rPr lang="en-US" dirty="0"/>
                  <a:t>, such that </a:t>
                </a:r>
                <a14:m>
                  <m:oMath xmlns:m="http://schemas.openxmlformats.org/officeDocument/2006/math">
                    <m:r>
                      <a:rPr lang="en-US" i="1">
                        <a:latin typeface="Cambria Math" charset="0"/>
                      </a:rPr>
                      <m:t>𝑑</m:t>
                    </m:r>
                    <m:r>
                      <a:rPr lang="en-US" i="1">
                        <a:latin typeface="Cambria Math" charset="0"/>
                      </a:rPr>
                      <m:t>≪</m:t>
                    </m:r>
                    <m:r>
                      <a:rPr lang="en-US" i="1">
                        <a:latin typeface="Cambria Math" charset="0"/>
                      </a:rPr>
                      <m:t>𝐷</m:t>
                    </m:r>
                  </m:oMath>
                </a14:m>
                <a:r>
                  <a:rPr lang="en-US" dirty="0"/>
                  <a:t>. </a:t>
                </a:r>
              </a:p>
              <a:p>
                <a:pPr lvl="2"/>
                <a:endParaRPr lang="en-US" dirty="0"/>
              </a:p>
              <a:p>
                <a:pPr marL="914400" lvl="2" indent="0">
                  <a:buNone/>
                </a:pPr>
                <a:r>
                  <a:rPr lang="en-US" b="1" i="1" dirty="0"/>
                  <a:t>Given</a:t>
                </a:r>
                <a:r>
                  <a:rPr lang="en-US" dirty="0"/>
                  <a:t>: 		</a:t>
                </a:r>
                <a14:m>
                  <m:oMath xmlns:m="http://schemas.openxmlformats.org/officeDocument/2006/math">
                    <m:sSub>
                      <m:sSubPr>
                        <m:ctrlPr>
                          <a:rPr lang="en-US" b="1" i="1">
                            <a:latin typeface="Cambria Math" charset="0"/>
                          </a:rPr>
                        </m:ctrlPr>
                      </m:sSubPr>
                      <m:e>
                        <m:r>
                          <a:rPr lang="en-US" b="1">
                            <a:latin typeface="Cambria Math" charset="0"/>
                          </a:rPr>
                          <m:t>𝐱</m:t>
                        </m:r>
                      </m:e>
                      <m:sub>
                        <m:r>
                          <a:rPr lang="en-US" b="1">
                            <a:latin typeface="Cambria Math" charset="0"/>
                          </a:rPr>
                          <m:t>𝟏</m:t>
                        </m:r>
                      </m:sub>
                    </m:sSub>
                    <m:r>
                      <a:rPr lang="en-US">
                        <a:latin typeface="Cambria Math" charset="0"/>
                      </a:rPr>
                      <m:t>,</m:t>
                    </m:r>
                    <m:r>
                      <a:rPr lang="en-US" i="1">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𝒏</m:t>
                        </m:r>
                      </m:sub>
                    </m:sSub>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𝐷</m:t>
                        </m:r>
                      </m:sup>
                    </m:sSup>
                  </m:oMath>
                </a14:m>
                <a:r>
                  <a:rPr lang="en-US" dirty="0"/>
                  <a:t> </a:t>
                </a:r>
              </a:p>
              <a:p>
                <a:pPr marL="914400" lvl="2" indent="0">
                  <a:buNone/>
                </a:pPr>
                <a:endParaRPr lang="en-US" dirty="0"/>
              </a:p>
              <a:p>
                <a:pPr marL="914400" lvl="2" indent="0">
                  <a:buNone/>
                </a:pPr>
                <a:r>
                  <a:rPr lang="en-US" b="1" i="1" dirty="0"/>
                  <a:t>Goal</a:t>
                </a:r>
                <a:r>
                  <a:rPr lang="en-US" dirty="0"/>
                  <a:t>: 		Find map </a:t>
                </a:r>
                <a14:m>
                  <m:oMath xmlns:m="http://schemas.openxmlformats.org/officeDocument/2006/math">
                    <m:r>
                      <a:rPr lang="en-US" i="1">
                        <a:latin typeface="Cambria Math" charset="0"/>
                      </a:rPr>
                      <m:t>𝐹</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𝐷</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𝑑</m:t>
                        </m:r>
                      </m:sup>
                    </m:sSup>
                    <m:r>
                      <a:rPr lang="en-US" i="1">
                        <a:latin typeface="Cambria Math" charset="0"/>
                      </a:rPr>
                      <m:t>,  </m:t>
                    </m:r>
                    <m:r>
                      <a:rPr lang="en-US" i="1">
                        <a:latin typeface="Cambria Math" charset="0"/>
                      </a:rPr>
                      <m:t>𝑑</m:t>
                    </m:r>
                    <m:r>
                      <a:rPr lang="en-US" i="1">
                        <a:latin typeface="Cambria Math" charset="0"/>
                      </a:rPr>
                      <m:t>≪</m:t>
                    </m:r>
                    <m:r>
                      <a:rPr lang="en-US" i="1">
                        <a:latin typeface="Cambria Math" charset="0"/>
                      </a:rPr>
                      <m:t>𝐷</m:t>
                    </m:r>
                  </m:oMath>
                </a14:m>
                <a:r>
                  <a:rPr lang="en-US" i="1" dirty="0">
                    <a:latin typeface="Cambria Math" charset="0"/>
                  </a:rPr>
                  <a:t> </a:t>
                </a:r>
                <a:r>
                  <a:rPr lang="en-US" dirty="0">
                    <a:latin typeface="Cambria Math" charset="0"/>
                  </a:rPr>
                  <a:t>such that the embedding preserves the </a:t>
                </a:r>
              </a:p>
              <a:p>
                <a:pPr marL="914400" lvl="2" indent="0">
                  <a:buNone/>
                </a:pPr>
                <a:r>
                  <a:rPr lang="en-US" dirty="0">
                    <a:latin typeface="Cambria Math" charset="0"/>
                  </a:rPr>
                  <a:t>		“structure” of the original data</a:t>
                </a:r>
                <a:r>
                  <a:rPr lang="en-US" i="1" dirty="0">
                    <a:latin typeface="Cambria Math" charset="0"/>
                  </a:rPr>
                  <a:t>.</a:t>
                </a:r>
              </a:p>
              <a:p>
                <a:pPr marL="914400" lvl="2" indent="0">
                  <a:buNone/>
                </a:pPr>
                <a:endParaRPr lang="en-US" b="1" i="1" dirty="0">
                  <a:latin typeface="Cambria Math" charset="0"/>
                </a:endParaRPr>
              </a:p>
              <a:p>
                <a:pPr marL="914400" lvl="2" indent="0">
                  <a:buNone/>
                </a:pPr>
                <a:r>
                  <a:rPr lang="en-US" b="1" i="1" dirty="0"/>
                  <a:t>Result</a:t>
                </a:r>
                <a:r>
                  <a:rPr lang="en-US" dirty="0"/>
                  <a:t>:		E</a:t>
                </a:r>
                <a14:m>
                  <m:oMath xmlns:m="http://schemas.openxmlformats.org/officeDocument/2006/math">
                    <m:r>
                      <m:rPr>
                        <m:sty m:val="p"/>
                      </m:rPr>
                      <a:rPr lang="en-US">
                        <a:latin typeface="Cambria Math" charset="0"/>
                      </a:rPr>
                      <m:t>mbedding</m:t>
                    </m:r>
                    <m:r>
                      <a:rPr lang="en-US">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𝑑</m:t>
                        </m:r>
                      </m:sup>
                    </m:sSup>
                  </m:oMath>
                </a14:m>
                <a:endParaRPr lang="en-US" dirty="0"/>
              </a:p>
              <a:p>
                <a:pPr marL="457200" lvl="1" indent="0">
                  <a:buNone/>
                </a:pPr>
                <a:endParaRPr lang="en-US" dirty="0"/>
              </a:p>
              <a:p>
                <a:pPr marL="0" indent="0">
                  <a:buNone/>
                </a:pPr>
                <a:endParaRPr lang="en-US" b="1" dirty="0" smtClean="0"/>
              </a:p>
              <a:p>
                <a:pPr marL="0" indent="0">
                  <a:buNone/>
                </a:pPr>
                <a:r>
                  <a:rPr lang="en-US" b="1" dirty="0" smtClean="0"/>
                  <a:t>Why</a:t>
                </a:r>
                <a:r>
                  <a:rPr lang="en-US" dirty="0"/>
                  <a:t>?</a:t>
                </a:r>
              </a:p>
              <a:p>
                <a:pPr marL="457200" lvl="1" indent="0">
                  <a:buNone/>
                </a:pPr>
                <a:r>
                  <a:rPr lang="en-US" dirty="0" smtClean="0"/>
                  <a:t>Visualizing naturally high-dimensional data, feature selection for machine learning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7"/>
                <a:ext cx="10515600" cy="5001057"/>
              </a:xfrm>
              <a:blipFill rotWithShape="0">
                <a:blip r:embed="rId3"/>
                <a:stretch>
                  <a:fillRect l="-1043" t="-3045"/>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Overview</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51722"/>
                <a:ext cx="10949608" cy="5229187"/>
              </a:xfrm>
            </p:spPr>
            <p:txBody>
              <a:bodyPr>
                <a:normAutofit/>
              </a:bodyPr>
              <a:lstStyle/>
              <a:p>
                <a:pPr marL="0" indent="0">
                  <a:buNone/>
                </a:pPr>
                <a:endParaRPr lang="en-US" b="0" i="1" dirty="0" smtClean="0">
                  <a:latin typeface="Cambria Math" charset="0"/>
                </a:endParaRPr>
              </a:p>
              <a:p>
                <a:pPr marL="0" indent="0">
                  <a:buNone/>
                </a:pPr>
                <a:endParaRPr lang="en-US" i="1" dirty="0">
                  <a:latin typeface="Cambria Math" charset="0"/>
                </a:endParaRPr>
              </a:p>
              <a:p>
                <a:pPr marL="0" indent="0">
                  <a:buNone/>
                </a:pPr>
                <a:endParaRPr lang="en-US" b="0" i="1" dirty="0" smtClean="0">
                  <a:latin typeface="Cambria Math" charset="0"/>
                </a:endParaRPr>
              </a:p>
              <a:p>
                <a:pPr marL="0" indent="0">
                  <a:buNone/>
                </a:pPr>
                <a:r>
                  <a:rPr lang="en-US" b="1" i="1" dirty="0" smtClean="0"/>
                  <a:t>Approach:</a:t>
                </a:r>
                <a:r>
                  <a:rPr lang="en-US" dirty="0" smtClean="0"/>
                  <a:t>	</a:t>
                </a:r>
                <a:r>
                  <a:rPr lang="en-US" dirty="0" smtClean="0"/>
                  <a:t>1</a:t>
                </a:r>
                <a:r>
                  <a:rPr lang="en-US" dirty="0" smtClean="0"/>
                  <a:t>. </a:t>
                </a:r>
                <a:r>
                  <a:rPr lang="en-US" dirty="0" smtClean="0"/>
                  <a:t>Measure ”similarity” of points in original space </a:t>
                </a:r>
                <a14:m>
                  <m:oMath xmlns:m="http://schemas.openxmlformats.org/officeDocument/2006/math">
                    <m:sSup>
                      <m:sSupPr>
                        <m:ctrlPr>
                          <a:rPr lang="en-US" b="0" i="1" smtClean="0"/>
                        </m:ctrlPr>
                      </m:sSupPr>
                      <m:e>
                        <m:r>
                          <a:rPr lang="en-US" b="0" i="1" smtClean="0"/>
                          <m:t>ℝ</m:t>
                        </m:r>
                      </m:e>
                      <m:sup>
                        <m:r>
                          <a:rPr lang="en-US" b="0" i="1" smtClean="0"/>
                          <m:t>𝐷</m:t>
                        </m:r>
                      </m:sup>
                    </m:sSup>
                  </m:oMath>
                </a14:m>
                <a:endParaRPr lang="en-US" dirty="0" smtClean="0"/>
              </a:p>
              <a:p>
                <a:pPr marL="0" indent="0">
                  <a:buNone/>
                </a:pPr>
                <a:r>
                  <a:rPr lang="en-US" dirty="0" smtClean="0"/>
                  <a:t>	</a:t>
                </a:r>
                <a:r>
                  <a:rPr lang="en-US" dirty="0" smtClean="0"/>
                  <a:t>	2. </a:t>
                </a:r>
                <a:r>
                  <a:rPr lang="en-US" dirty="0" smtClean="0"/>
                  <a:t>Measure “similarity” of points in embedding space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p>
              <a:p>
                <a:pPr marL="0" indent="0">
                  <a:buNone/>
                </a:pPr>
                <a:r>
                  <a:rPr lang="en-US" dirty="0"/>
                  <a:t>	</a:t>
                </a:r>
                <a:r>
                  <a:rPr lang="en-US" dirty="0" smtClean="0"/>
                  <a:t>	3. </a:t>
                </a:r>
                <a:r>
                  <a:rPr lang="en-US" dirty="0" smtClean="0"/>
                  <a:t>How do we measure the accurac</a:t>
                </a:r>
                <a:r>
                  <a:rPr lang="en-US" dirty="0" smtClean="0"/>
                  <a:t>y of the embedding?</a:t>
                </a:r>
              </a:p>
              <a:p>
                <a:pPr marL="0" indent="0">
                  <a:buNone/>
                </a:pPr>
                <a:r>
                  <a:rPr lang="en-US" dirty="0"/>
                  <a:t>	</a:t>
                </a:r>
                <a:r>
                  <a:rPr lang="en-US" dirty="0" smtClean="0"/>
                  <a:t>	4. </a:t>
                </a: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51722"/>
                <a:ext cx="10949608" cy="5229187"/>
              </a:xfrm>
              <a:blipFill rotWithShape="0">
                <a:blip r:embed="rId2"/>
                <a:stretch>
                  <a:fillRect l="-1169"/>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m:t>
                        </m:r>
                        <m:r>
                          <a:rPr lang="en-US" b="0" i="1" smtClean="0">
                            <a:latin typeface="Cambria Math" charset="0"/>
                          </a:rPr>
                          <m:t>𝑞</m:t>
                        </m:r>
                      </m:e>
                      <m:sub>
                        <m:r>
                          <a:rPr lang="en-US" i="1" smtClean="0">
                            <a:latin typeface="Cambria Math" charset="0"/>
                          </a:rPr>
                          <m:t>𝑖</m:t>
                        </m:r>
                        <m:r>
                          <a:rPr lang="en-US" b="0" i="1" smtClean="0">
                            <a:latin typeface="Cambria Math" charset="0"/>
                          </a:rPr>
                          <m:t>𝑗</m:t>
                        </m:r>
                      </m:sub>
                    </m:sSub>
                    <m:r>
                      <a:rPr lang="en-US" i="1">
                        <a:latin typeface="Cambria Math" charset="0"/>
                      </a:rPr>
                      <m:t>=</m:t>
                    </m:r>
                  </m:oMath>
                </a14:m>
                <a:r>
                  <a:rPr lang="en-US" dirty="0"/>
                  <a:t> “neighborliness” </a:t>
                </a:r>
                <a:r>
                  <a:rPr lang="en-US" i="1" dirty="0" smtClean="0"/>
                  <a:t>between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smtClean="0"/>
                  <a:t>a</a:t>
                </a:r>
                <a14:m>
                  <m:oMath xmlns:m="http://schemas.openxmlformats.org/officeDocument/2006/math">
                    <m:r>
                      <m:rPr>
                        <m:sty m:val="p"/>
                      </m:rPr>
                      <a:rPr lang="en-US" b="0" i="0" smtClean="0">
                        <a:latin typeface="Cambria Math" charset="0"/>
                      </a:rPr>
                      <m:t>nd</m:t>
                    </m:r>
                    <m:r>
                      <a:rPr lang="en-US" b="0" i="0" smtClean="0">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smtClean="0">
                                                        <a:latin typeface="Cambria Math" charset="0"/>
                                                      </a:rPr>
                                                      <m:t>𝒌</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smtClean="0">
                                                        <a:latin typeface="Cambria Math" charset="0"/>
                                                      </a:rPr>
                                                      <m:t>𝒍</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Note: different from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0" smtClean="0">
                        <a:latin typeface="Cambria Math" charset="0"/>
                      </a:rPr>
                      <m:t>!</m:t>
                    </m:r>
                  </m:oMath>
                </a14:m>
                <a:r>
                  <a:rPr lang="en-US" dirty="0" smtClean="0"/>
                  <a:t> </a:t>
                </a:r>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the Mapping</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77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an ideal world: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r>
                      <a:rPr lang="en-US" b="0" i="1" smtClean="0">
                        <a:latin typeface="Cambria Math" charset="0"/>
                      </a:rPr>
                      <m:t> ∀</m:t>
                    </m:r>
                    <m:r>
                      <a:rPr lang="en-US" b="0" i="1" smtClean="0">
                        <a:latin typeface="Cambria Math" charset="0"/>
                      </a:rPr>
                      <m:t>𝑖</m:t>
                    </m:r>
                    <m:r>
                      <a:rPr lang="en-US" b="0" i="1" smtClean="0">
                        <a:latin typeface="Cambria Math" charset="0"/>
                      </a:rPr>
                      <m:t>, </m:t>
                    </m:r>
                    <m:r>
                      <a:rPr lang="en-US" b="0" i="1" smtClean="0">
                        <a:latin typeface="Cambria Math" charset="0"/>
                      </a:rPr>
                      <m:t>𝑗</m:t>
                    </m:r>
                  </m:oMath>
                </a14:m>
                <a:r>
                  <a:rPr lang="en-US" dirty="0" smtClean="0"/>
                  <a:t>  (i.e. a perfect mapping)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Realistically, need to minimize the difference between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oMath>
                </a14:m>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charset="0"/>
                        </a:rPr>
                        <m:t>𝐶</m:t>
                      </m:r>
                      <m:r>
                        <a:rPr lang="en-US" b="0" i="1" smtClean="0">
                          <a:latin typeface="Cambria Math" charset="0"/>
                        </a:rPr>
                        <m:t>=</m:t>
                      </m:r>
                      <m:r>
                        <a:rPr lang="en-US" b="0" i="1" smtClean="0">
                          <a:latin typeface="Cambria Math" charset="0"/>
                        </a:rPr>
                        <m:t>𝐾𝐿</m:t>
                      </m:r>
                      <m:r>
                        <a:rPr lang="en-US" b="0" i="1" smtClean="0">
                          <a:latin typeface="Cambria Math" charset="0"/>
                        </a:rPr>
                        <m:t>(</m:t>
                      </m:r>
                      <m:r>
                        <a:rPr lang="en-US" b="0" i="1" smtClean="0">
                          <a:latin typeface="Cambria Math" charset="0"/>
                        </a:rPr>
                        <m:t>𝑃</m:t>
                      </m:r>
                      <m:r>
                        <a:rPr lang="en-US" b="0" i="1" smtClean="0">
                          <a:latin typeface="Cambria Math" charset="0"/>
                        </a:rPr>
                        <m:t>|</m:t>
                      </m:r>
                      <m:d>
                        <m:dPr>
                          <m:begChr m:val="|"/>
                          <m:ctrlPr>
                            <a:rPr lang="en-US" b="0" i="1" smtClean="0">
                              <a:latin typeface="Cambria Math" charset="0"/>
                            </a:rPr>
                          </m:ctrlPr>
                        </m:dPr>
                        <m:e>
                          <m:r>
                            <a:rPr lang="en-US" b="0" i="1" smtClean="0">
                              <a:latin typeface="Cambria Math" charset="0"/>
                            </a:rPr>
                            <m:t>𝑄</m:t>
                          </m:r>
                        </m:e>
                      </m:d>
                      <m:r>
                        <a:rPr lang="en-US" b="0" i="1" smtClean="0">
                          <a:latin typeface="Cambria Math" charset="0"/>
                        </a:rPr>
                        <m:t>=</m:t>
                      </m:r>
                      <m:nary>
                        <m:naryPr>
                          <m:chr m:val="∑"/>
                          <m:supHide m:val="on"/>
                          <m:ctrlPr>
                            <a:rPr lang="en-US" b="0" i="1" smtClean="0">
                              <a:latin typeface="Cambria Math" charset="0"/>
                            </a:rPr>
                          </m:ctrlPr>
                        </m:naryPr>
                        <m:sub>
                          <m:r>
                            <a:rPr lang="en-US" b="0" i="1" smtClean="0">
                              <a:latin typeface="Cambria Math" charset="0"/>
                            </a:rPr>
                            <m:t>𝑖</m:t>
                          </m:r>
                        </m:sub>
                        <m:sup/>
                        <m:e>
                          <m:nary>
                            <m:naryPr>
                              <m:chr m:val="∑"/>
                              <m:supHide m:val="on"/>
                              <m:ctrlPr>
                                <a:rPr lang="en-US" b="0" i="1" smtClean="0">
                                  <a:latin typeface="Cambria Math" charset="0"/>
                                </a:rPr>
                              </m:ctrlPr>
                            </m:naryPr>
                            <m:sub>
                              <m: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func>
                                <m:funcPr>
                                  <m:ctrlPr>
                                    <a:rPr lang="en-US" b="0" i="1" smtClean="0">
                                      <a:latin typeface="Cambria Math" charset="0"/>
                                    </a:rPr>
                                  </m:ctrlPr>
                                </m:funcPr>
                                <m:fName>
                                  <m:r>
                                    <m:rPr>
                                      <m:sty m:val="p"/>
                                    </m:rPr>
                                    <a:rPr lang="en-US" b="0" i="0" smtClean="0">
                                      <a:latin typeface="Cambria Math" charset="0"/>
                                    </a:rPr>
                                    <m:t>log</m:t>
                                  </m:r>
                                </m:fName>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num>
                                    <m:den>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den>
                                  </m:f>
                                </m:e>
                              </m:func>
                            </m:e>
                          </m:nary>
                        </m:e>
                      </m:nary>
                    </m:oMath>
                  </m:oMathPara>
                </a14:m>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performing gradient descent: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b="0" dirty="0" smtClean="0"/>
                  <a:t>* </a:t>
                </a:r>
                <a14:m>
                  <m:oMath xmlns:m="http://schemas.openxmlformats.org/officeDocument/2006/math">
                    <m:f>
                      <m:fPr>
                        <m:ctrlPr>
                          <a:rPr lang="en-US" b="0" i="1" smtClean="0">
                            <a:latin typeface="Cambria Math" charset="0"/>
                          </a:rPr>
                        </m:ctrlPr>
                      </m:fPr>
                      <m:num>
                        <m:r>
                          <a:rPr lang="en-US" b="0" i="1" smtClean="0">
                            <a:latin typeface="Cambria Math" charset="0"/>
                          </a:rPr>
                          <m:t>𝛿</m:t>
                        </m:r>
                        <m:r>
                          <a:rPr lang="en-US" b="0" i="1" smtClean="0">
                            <a:latin typeface="Cambria Math" charset="0"/>
                          </a:rPr>
                          <m:t>𝐶</m:t>
                        </m:r>
                      </m:num>
                      <m:den>
                        <m:r>
                          <a:rPr lang="en-US" b="0" i="1" smtClean="0">
                            <a:latin typeface="Cambria Math" charset="0"/>
                          </a:rPr>
                          <m:t>𝛿</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den>
                    </m:f>
                    <m:r>
                      <a:rPr lang="en-US" b="0" i="1" smtClean="0">
                        <a:latin typeface="Cambria Math" charset="0"/>
                      </a:rPr>
                      <m:t>=4</m:t>
                    </m:r>
                    <m:nary>
                      <m:naryPr>
                        <m:chr m:val="∑"/>
                        <m:supHide m:val="on"/>
                        <m:ctrlPr>
                          <a:rPr lang="en-US" b="0" i="1" smtClean="0">
                            <a:latin typeface="Cambria Math" charset="0"/>
                          </a:rPr>
                        </m:ctrlPr>
                      </m:naryPr>
                      <m:sub>
                        <m:r>
                          <a:rPr lang="en-US" b="0" i="1" smtClean="0">
                            <a:latin typeface="Cambria Math" charset="0"/>
                          </a:rPr>
                          <m:t>𝑗</m:t>
                        </m:r>
                      </m:sub>
                      <m:sup/>
                      <m:e>
                        <m:f>
                          <m:fPr>
                            <m:ctrlPr>
                              <a:rPr lang="en-US" b="0" i="1" smtClean="0">
                                <a:latin typeface="Cambria Math" charset="0"/>
                              </a:rPr>
                            </m:ctrlPr>
                          </m:fPr>
                          <m:num>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𝑖𝑗</m:t>
                                    </m:r>
                                  </m:sub>
                                </m:sSub>
                              </m:e>
                            </m:d>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num>
                          <m:den>
                            <m:r>
                              <a:rPr lang="en-US" b="0" i="1" smtClean="0">
                                <a:latin typeface="Cambria Math" charset="0"/>
                              </a:rPr>
                              <m:t>1+</m:t>
                            </m:r>
                            <m:sSup>
                              <m:sSupPr>
                                <m:ctrlPr>
                                  <a:rPr lang="en-US" b="0" i="1" smtClean="0">
                                    <a:latin typeface="Cambria Math" charset="0"/>
                                  </a:rPr>
                                </m:ctrlPr>
                              </m:sSupPr>
                              <m:e>
                                <m:d>
                                  <m:dPr>
                                    <m:begChr m:val="|"/>
                                    <m:endChr m:val="|"/>
                                    <m:ctrlPr>
                                      <a:rPr lang="en-US" b="0" i="1" smtClean="0">
                                        <a:latin typeface="Cambria Math" charset="0"/>
                                      </a:rPr>
                                    </m:ctrlPr>
                                  </m:dPr>
                                  <m:e>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𝑗</m:t>
                                            </m:r>
                                          </m:sub>
                                        </m:sSub>
                                      </m:e>
                                    </m:d>
                                  </m:e>
                                </m:d>
                              </m:e>
                              <m:sup>
                                <m:r>
                                  <a:rPr lang="en-US" b="0" i="1" smtClean="0">
                                    <a:latin typeface="Cambria Math" charset="0"/>
                                  </a:rPr>
                                  <m:t>2</m:t>
                                </m:r>
                              </m:sup>
                            </m:sSup>
                          </m:den>
                        </m:f>
                      </m:e>
                    </m:nary>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“t” in t-SNE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buNone/>
                </a:pPr>
                <a:r>
                  <a:rPr lang="en-US" sz="2000" dirty="0" smtClean="0"/>
                  <a:t>Recall that </a:t>
                </a:r>
                <a14:m>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𝑖𝑗</m:t>
                        </m:r>
                      </m:sub>
                    </m:sSub>
                  </m:oMath>
                </a14:m>
                <a:r>
                  <a:rPr lang="en-US" sz="2000" dirty="0" smtClean="0"/>
                  <a:t> modeled using a Student t-distribution:</a:t>
                </a:r>
              </a:p>
              <a:p>
                <a:pPr marL="0" indent="0">
                  <a:lnSpc>
                    <a:spcPct val="100000"/>
                  </a:lnSpc>
                  <a:spcBef>
                    <a:spcPts val="0"/>
                  </a:spcBef>
                  <a:buNone/>
                </a:pPr>
                <a:r>
                  <a:rPr lang="en-US" sz="2000" dirty="0"/>
                  <a:t>	</a:t>
                </a:r>
                <a:r>
                  <a:rPr lang="en-US" sz="2000" dirty="0" smtClean="0"/>
                  <a:t>Why? -&gt; The Crowding Problem</a:t>
                </a:r>
              </a:p>
              <a:p>
                <a:pPr marL="0" indent="0">
                  <a:lnSpc>
                    <a:spcPct val="100000"/>
                  </a:lnSpc>
                  <a:spcBef>
                    <a:spcPts val="0"/>
                  </a:spcBef>
                  <a:buNone/>
                </a:pPr>
                <a:endParaRPr lang="en-US" dirty="0"/>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56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11" y="2997441"/>
            <a:ext cx="9236177" cy="2846767"/>
          </a:xfrm>
          <a:prstGeom prst="rect">
            <a:avLst/>
          </a:prstGeom>
        </p:spPr>
      </p:pic>
      <p:sp>
        <p:nvSpPr>
          <p:cNvPr id="6" name="TextBox 5"/>
          <p:cNvSpPr txBox="1"/>
          <p:nvPr/>
        </p:nvSpPr>
        <p:spPr>
          <a:xfrm>
            <a:off x="2667001" y="5988734"/>
            <a:ext cx="10515600" cy="646331"/>
          </a:xfrm>
          <a:prstGeom prst="rect">
            <a:avLst/>
          </a:prstGeom>
          <a:noFill/>
        </p:spPr>
        <p:txBody>
          <a:bodyPr wrap="square" rtlCol="0">
            <a:spAutoFit/>
          </a:bodyPr>
          <a:lstStyle/>
          <a:p>
            <a:r>
              <a:rPr lang="en-US" dirty="0" smtClean="0"/>
              <a:t>Figure 2: Visualization of </a:t>
            </a:r>
            <a:r>
              <a:rPr lang="en-US" dirty="0"/>
              <a:t>Cost Function Gradients for Two Points (</a:t>
            </a:r>
            <a:r>
              <a:rPr lang="en-US" dirty="0">
                <a:hlinkClick r:id="rId4"/>
              </a:rPr>
              <a:t>https://</a:t>
            </a:r>
            <a:r>
              <a:rPr lang="en-US" dirty="0" smtClean="0">
                <a:hlinkClick r:id="rId4"/>
              </a:rPr>
              <a:t>lvdmaaten.github.io/publications/papers/JMLR_2008.pdf</a:t>
            </a:r>
            <a:r>
              <a:rPr lang="en-US" dirty="0" smtClean="0"/>
              <a:t>)</a:t>
            </a:r>
            <a:endParaRPr lang="en-US" dirty="0"/>
          </a:p>
        </p:txBody>
      </p:sp>
    </p:spTree>
    <p:extLst>
      <p:ext uri="{BB962C8B-B14F-4D97-AF65-F5344CB8AC3E}">
        <p14:creationId xmlns:p14="http://schemas.microsoft.com/office/powerpoint/2010/main" val="1276050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on Data (MNIST)</a:t>
            </a:r>
            <a:br>
              <a:rPr lang="en-US" dirty="0" smtClean="0"/>
            </a:br>
            <a:endParaRPr lang="en-US" dirty="0"/>
          </a:p>
        </p:txBody>
      </p:sp>
      <p:sp>
        <p:nvSpPr>
          <p:cNvPr id="14" name="Text Placeholder 13"/>
          <p:cNvSpPr>
            <a:spLocks noGrp="1"/>
          </p:cNvSpPr>
          <p:nvPr>
            <p:ph type="body" idx="1"/>
          </p:nvPr>
        </p:nvSpPr>
        <p:spPr>
          <a:xfrm>
            <a:off x="839788" y="1320353"/>
            <a:ext cx="5157787" cy="823912"/>
          </a:xfrm>
        </p:spPr>
        <p:txBody>
          <a:bodyPr/>
          <a:lstStyle/>
          <a:p>
            <a:pPr algn="ctr"/>
            <a:r>
              <a:rPr lang="en-US" dirty="0" smtClean="0"/>
              <a:t>SNE</a:t>
            </a:r>
            <a:endParaRPr lang="en-US"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72857" y="2217806"/>
            <a:ext cx="3903187" cy="3895725"/>
          </a:xfrm>
        </p:spPr>
      </p:pic>
      <p:sp>
        <p:nvSpPr>
          <p:cNvPr id="15" name="Text Placeholder 14"/>
          <p:cNvSpPr>
            <a:spLocks noGrp="1"/>
          </p:cNvSpPr>
          <p:nvPr>
            <p:ph type="body" sz="quarter" idx="3"/>
          </p:nvPr>
        </p:nvSpPr>
        <p:spPr>
          <a:xfrm>
            <a:off x="6172200" y="1320353"/>
            <a:ext cx="5183188" cy="823912"/>
          </a:xfrm>
        </p:spPr>
        <p:txBody>
          <a:bodyPr/>
          <a:lstStyle/>
          <a:p>
            <a:pPr algn="ctr"/>
            <a:r>
              <a:rPr lang="en-US" dirty="0" smtClean="0"/>
              <a:t>t-SNE</a:t>
            </a:r>
            <a:endParaRPr lang="en-US" dirty="0"/>
          </a:p>
        </p:txBody>
      </p:sp>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608693" y="2217806"/>
            <a:ext cx="4050900" cy="3895725"/>
          </a:xfrm>
        </p:spPr>
      </p:pic>
      <p:sp>
        <p:nvSpPr>
          <p:cNvPr id="16" name="TextBox 15"/>
          <p:cNvSpPr txBox="1"/>
          <p:nvPr/>
        </p:nvSpPr>
        <p:spPr>
          <a:xfrm>
            <a:off x="1366459" y="6113531"/>
            <a:ext cx="4104444" cy="738664"/>
          </a:xfrm>
          <a:prstGeom prst="rect">
            <a:avLst/>
          </a:prstGeom>
          <a:noFill/>
        </p:spPr>
        <p:txBody>
          <a:bodyPr wrap="square" rtlCol="0">
            <a:spAutoFit/>
          </a:bodyPr>
          <a:lstStyle/>
          <a:p>
            <a:r>
              <a:rPr lang="en-US" sz="1400" dirty="0" smtClean="0"/>
              <a:t>Figure 3: Clusters of MNIST Images </a:t>
            </a:r>
            <a:r>
              <a:rPr lang="en-US" sz="1400" dirty="0"/>
              <a:t>by SNE (</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
        <p:nvSpPr>
          <p:cNvPr id="17" name="TextBox 16"/>
          <p:cNvSpPr txBox="1"/>
          <p:nvPr/>
        </p:nvSpPr>
        <p:spPr>
          <a:xfrm>
            <a:off x="6808361" y="6113531"/>
            <a:ext cx="4104444" cy="738664"/>
          </a:xfrm>
          <a:prstGeom prst="rect">
            <a:avLst/>
          </a:prstGeom>
          <a:noFill/>
        </p:spPr>
        <p:txBody>
          <a:bodyPr wrap="square" rtlCol="0">
            <a:spAutoFit/>
          </a:bodyPr>
          <a:lstStyle/>
          <a:p>
            <a:r>
              <a:rPr lang="en-US" sz="1400" dirty="0" smtClean="0"/>
              <a:t>Figure 4: Clusters of MNIST Images </a:t>
            </a:r>
            <a:r>
              <a:rPr lang="en-US" sz="1400" dirty="0"/>
              <a:t>by </a:t>
            </a:r>
            <a:r>
              <a:rPr lang="en-US" sz="1400" dirty="0" smtClean="0"/>
              <a:t>t-SNE </a:t>
            </a:r>
            <a:r>
              <a:rPr lang="en-US" sz="1400" dirty="0"/>
              <a:t>(</a:t>
            </a:r>
            <a:r>
              <a:rPr lang="en-US" sz="1400" dirty="0">
                <a:hlinkClick r:id="rId5"/>
              </a:rPr>
              <a:t>https://</a:t>
            </a:r>
            <a:r>
              <a:rPr lang="en-US" sz="1400" dirty="0" smtClean="0">
                <a:hlinkClick r:id="rId5"/>
              </a:rPr>
              <a:t>lvdmaaten.github.io/publications/misc/Supplement_JMLR_2008.pdf</a:t>
            </a:r>
            <a:r>
              <a:rPr lang="en-US" sz="1400" dirty="0" smtClean="0"/>
              <a:t> )</a:t>
            </a:r>
            <a:endParaRPr lang="en-US" sz="1400" dirty="0"/>
          </a:p>
        </p:txBody>
      </p:sp>
    </p:spTree>
    <p:extLst>
      <p:ext uri="{BB962C8B-B14F-4D97-AF65-F5344CB8AC3E}">
        <p14:creationId xmlns:p14="http://schemas.microsoft.com/office/powerpoint/2010/main" val="188958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788</Words>
  <Application>Microsoft Macintosh PowerPoint</Application>
  <PresentationFormat>Widescreen</PresentationFormat>
  <Paragraphs>126</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t-SNE: A Technique for Dimensionality Reduction</vt:lpstr>
      <vt:lpstr>The Problem: Dimensionality Reduction</vt:lpstr>
      <vt:lpstr>Lesson Overview</vt:lpstr>
      <vt:lpstr>Similarity in R^D</vt:lpstr>
      <vt:lpstr>Similarity in R^d</vt:lpstr>
      <vt:lpstr>The Cost of the Mapping</vt:lpstr>
      <vt:lpstr>Putting the “t” in t-SNE</vt:lpstr>
      <vt:lpstr>Performance on Data (MNIST) </vt:lpstr>
      <vt:lpstr>Comparison to Other Methods</vt:lpstr>
      <vt:lpstr>Strengths and Weaknesses</vt:lpstr>
      <vt:lpstr>Conclusion and Ideas for Future Use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Brody Kellish</cp:lastModifiedBy>
  <cp:revision>120</cp:revision>
  <cp:lastPrinted>2016-11-27T21:06:53Z</cp:lastPrinted>
  <dcterms:created xsi:type="dcterms:W3CDTF">2016-11-27T19:54:17Z</dcterms:created>
  <dcterms:modified xsi:type="dcterms:W3CDTF">2016-11-29T04:03:59Z</dcterms:modified>
</cp:coreProperties>
</file>