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6" r:id="rId6"/>
    <p:sldId id="273" r:id="rId7"/>
    <p:sldId id="267" r:id="rId8"/>
    <p:sldId id="268" r:id="rId9"/>
    <p:sldId id="274" r:id="rId10"/>
    <p:sldId id="269" r:id="rId11"/>
    <p:sldId id="275" r:id="rId12"/>
    <p:sldId id="270" r:id="rId13"/>
    <p:sldId id="271" r:id="rId14"/>
    <p:sldId id="276" r:id="rId15"/>
    <p:sldId id="272" r:id="rId16"/>
    <p:sldId id="277" r:id="rId17"/>
    <p:sldId id="28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1291-CEAA-9D72-DBF3-28FED33B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C9F2-FF8E-CE6B-9179-162015F8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B27D-6A1F-FB47-C3E3-8AADEB20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CBD9-A6BD-A664-137A-4DD59149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A6AE-15B7-EE2A-945C-9D3FAE1D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6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EAC9-D5CE-93A6-1B4E-36B98DB5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E36A-F66D-63B1-53BF-63F57D3BE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51B8-8B13-83C1-DF9D-C9362B62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6880-A490-10DB-FFC5-5256D632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27D5-BF65-E16A-AE96-09991E1F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5EF87-454D-0DD1-FA3A-764EB79EA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557F5-F93D-B2FC-79FD-E181BB71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6353-F1A8-9060-6165-212033FE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2971-C4A0-E617-D964-C0A08E9F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1B51-8F64-DED4-8BBA-C320B87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E328-ACCA-006D-3EC5-20BCA4D2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C229-1A06-1F2D-D9DB-7D90285F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8ECA-7EED-1746-FC14-59F38AEC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E4F4-5F99-42F1-7CA8-0B834B5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858A-6881-4A3A-D073-F2205F8A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FA1C-0E91-E35C-AB62-0557D36E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A3A0-2D07-F80D-B86E-7258AF6A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A3C3-D836-BEC6-114C-6DA7DA8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8114-949D-136B-442D-C500DBFB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4FC6-A82F-5A16-F6BA-EA11D225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FA06-BBDC-2EEC-69FF-49C19942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485F-9664-F7A2-E3CE-449D976E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86ABB-59A0-4F52-1A73-F2FB52AE7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1A6E0-088A-002D-9EEE-8641D429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9B9A3-A7DA-7961-C5F0-B600B69F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5FAD3-CEA0-A152-D13C-4E4C15A0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368-F846-0385-9C16-A0703B5A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7D65-F78A-56CF-E132-0C6FD851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B8556-2B17-EBAE-0752-EC615C7E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D8614-84CA-ADF3-F82A-C58A57427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9A581-9C3D-B9AA-D395-B8406074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4B67B-67BD-8A10-E3DE-0B09386B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42240-512A-6368-904C-7F57788C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B39D6-3A9F-CAA3-44C4-6826FF10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4A6B-56AA-D100-C563-980F349C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32E76-5146-6B91-EDBE-4CBE9CA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B6F92-EAF8-2563-4501-65CB7BC7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875E7-08B3-A26D-6BA8-2360AAA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8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3E4B2-60E2-B619-D022-F2705FB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74CB-1F77-6312-3640-5DA85300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4B57-1252-ED70-3B14-A180A1CE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8546-ABA7-872C-FF73-1E691971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6E1C-F650-5596-85A0-169F5C7C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B5856-828C-71D6-5FE1-FC6660BA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31363-A60F-BAC2-3C35-F6197FF5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36B8-D37D-B131-1F57-D13F99F9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0F866-8B59-B9CD-53A5-02496979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7A29-0E7A-6628-14A4-361E3A0F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61AA2-56E1-10C6-DD91-527072BC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C3CF6-F6C0-967C-1FE5-079D1898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A0DC-EF48-ACFA-C9B7-58568B18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B-8215-4898-8384-DEAF27D0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FBEA2-B3DB-7FDF-5F9B-0DAFF641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05037-EDF8-858E-F239-509FD0BF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AA175-4F82-F1C1-DB61-5C2EB90CC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F03F-8A9E-26D7-5329-04D05DCBA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CC58-CFBF-418F-949F-CB70350B86E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9582-64FE-A415-F0CD-3E21B2874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7244-E960-0939-FE29-7859EAFA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6465-0BCA-4E5F-AD4C-168F11E7A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 - Copy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069"/>
            <a:ext cx="12192000" cy="1297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0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>
              <a:solidFill>
                <a:schemeClr val="bg1"/>
              </a:solidFill>
              <a:effectLst/>
              <a:latin typeface="Calibri (Body)"/>
            </a:endParaRPr>
          </a:p>
          <a:p>
            <a:pPr algn="l"/>
            <a:r>
              <a:rPr lang="en-US" sz="2800" b="1" i="0">
                <a:solidFill>
                  <a:schemeClr val="bg1"/>
                </a:solidFill>
                <a:effectLst/>
                <a:latin typeface="Calibri (Body)"/>
              </a:rPr>
              <a:t>Data Warehouse Design &amp; ETL Implementation in Informatica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B1FA3-8FB0-5F63-072C-D3AB1F7F2B87}"/>
              </a:ext>
            </a:extLst>
          </p:cNvPr>
          <p:cNvSpPr txBox="1"/>
          <p:nvPr/>
        </p:nvSpPr>
        <p:spPr>
          <a:xfrm>
            <a:off x="1022555" y="2010300"/>
            <a:ext cx="99994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Aft>
                <a:spcPct val="0"/>
              </a:spcAft>
            </a:pPr>
            <a:r>
              <a:rPr lang="en-IN" sz="2600" b="1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Project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en-IN" sz="2600" dirty="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Ethnic Group Census Data Analysis,  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en-IN" sz="2600" dirty="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ETL Processes in Informatica &amp; Visual Analytical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47CF9-30D1-694F-D8F8-A3811724B87B}"/>
              </a:ext>
            </a:extLst>
          </p:cNvPr>
          <p:cNvSpPr txBox="1"/>
          <p:nvPr/>
        </p:nvSpPr>
        <p:spPr>
          <a:xfrm>
            <a:off x="855406" y="3955149"/>
            <a:ext cx="493579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IN" sz="2600" b="1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Reference:-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60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GUVI - CHUBB: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60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Capstone Project Submission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60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(Data Track) AET2025 Batch</a:t>
            </a:r>
            <a:endParaRPr lang="en-IN" sz="2600" b="1">
              <a:solidFill>
                <a:srgbClr val="0070C0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33BEC-0527-4C69-FD06-46895711832F}"/>
              </a:ext>
            </a:extLst>
          </p:cNvPr>
          <p:cNvSpPr txBox="1"/>
          <p:nvPr/>
        </p:nvSpPr>
        <p:spPr>
          <a:xfrm>
            <a:off x="8003459" y="3955148"/>
            <a:ext cx="35691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IN" sz="2600" b="1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By: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IN" sz="2600" dirty="0" err="1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N.B.V.Sindhu</a:t>
            </a:r>
            <a:endParaRPr lang="en-IN" sz="2600" dirty="0">
              <a:solidFill>
                <a:srgbClr val="0070C0"/>
              </a:solidFill>
              <a:latin typeface="Calibri (Body)"/>
              <a:cs typeface="Times New Roman" panose="02020603050405020304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IN" sz="2200" dirty="0" err="1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B.Tech</a:t>
            </a:r>
            <a:r>
              <a:rPr lang="en-IN" sz="2200" dirty="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 CSE (Final Year)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IN" sz="2200" dirty="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VNRVJIET, Hyderabad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IN" sz="2200" dirty="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nbvsindhu@gmail.com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IN" sz="2200" dirty="0">
                <a:solidFill>
                  <a:srgbClr val="0070C0"/>
                </a:solidFill>
                <a:latin typeface="Calibri (Body)"/>
                <a:cs typeface="Times New Roman" panose="02020603050405020304" pitchFamily="18" charset="0"/>
              </a:rPr>
              <a:t>Ph: 7989971159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24-A3C5-63A5-ACCB-37D0A9A6AAED}"/>
              </a:ext>
            </a:extLst>
          </p:cNvPr>
          <p:cNvSpPr txBox="1"/>
          <p:nvPr/>
        </p:nvSpPr>
        <p:spPr>
          <a:xfrm>
            <a:off x="850490" y="6100052"/>
            <a:ext cx="2403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IN" sz="2000">
                <a:latin typeface="Calibri (Body)"/>
                <a:cs typeface="Times New Roman" panose="02020603050405020304" pitchFamily="18" charset="0"/>
              </a:rPr>
              <a:t>Date:- 08-Dec-2024</a:t>
            </a:r>
          </a:p>
        </p:txBody>
      </p:sp>
    </p:spTree>
    <p:extLst>
      <p:ext uri="{BB962C8B-B14F-4D97-AF65-F5344CB8AC3E}">
        <p14:creationId xmlns:p14="http://schemas.microsoft.com/office/powerpoint/2010/main" val="321343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FB88E-771D-E074-6C6D-D2AC97B1D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9B2BB2-6DF3-781A-E68A-EDBE4D868AE8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FCC062-BFBE-2958-C781-2C9339D10FBD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ETL Process in Informatica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10FB-D38F-942D-2BF4-7462EE956445}"/>
              </a:ext>
            </a:extLst>
          </p:cNvPr>
          <p:cNvSpPr txBox="1"/>
          <p:nvPr/>
        </p:nvSpPr>
        <p:spPr>
          <a:xfrm>
            <a:off x="58994" y="751756"/>
            <a:ext cx="12103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Once Data Analysis is done =&gt; find out the key observations =&gt; Finalized the Solution =&gt; </a:t>
            </a:r>
          </a:p>
          <a:p>
            <a:r>
              <a:rPr lang="en-US" sz="2400">
                <a:solidFill>
                  <a:srgbClr val="0070C0"/>
                </a:solidFill>
              </a:rPr>
              <a:t>    ETL Processes(Informatica)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47D9DB-503D-25E6-B4A8-267F9E43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65" y="1616753"/>
            <a:ext cx="9134168" cy="46801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09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899DC-B18A-58E9-A3E2-77929356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F619C2-DA54-77EC-7748-9905D7C7AEB9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D3231F-55A1-F42E-8413-59BDACD127A0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ETL Process in Informatica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5A478-7E7C-D14B-FF21-E59A67576CBC}"/>
              </a:ext>
            </a:extLst>
          </p:cNvPr>
          <p:cNvSpPr txBox="1"/>
          <p:nvPr/>
        </p:nvSpPr>
        <p:spPr>
          <a:xfrm>
            <a:off x="58994" y="751756"/>
            <a:ext cx="12103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Once Data Analysis is done =&gt; find out the key observations =&gt; Finalized the Solution =&gt; </a:t>
            </a:r>
          </a:p>
          <a:p>
            <a:r>
              <a:rPr lang="en-US" sz="2400">
                <a:solidFill>
                  <a:srgbClr val="0070C0"/>
                </a:solidFill>
              </a:rPr>
              <a:t>    ETL Processes(Informatica)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6D6FCA9-AEA1-664E-2776-D72BD7E2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1616753"/>
            <a:ext cx="10618839" cy="4845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8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48F8B-EF64-3BDA-43AE-FD83C54E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F7A305-B202-8981-9221-45B7D4AEE891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3ABAF2-877D-7B09-79A7-29A8EE8B6ADF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Mapping Designer</a:t>
            </a:r>
            <a:endParaRPr lang="en-IN" sz="2600">
              <a:solidFill>
                <a:srgbClr val="0070C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9442CD-45B4-EDEC-64CA-27DABA61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" y="850076"/>
            <a:ext cx="12102548" cy="591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08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6626-D09C-9E9B-CAB6-FBA2E2E4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B79BA1-FAC3-A109-487A-0624DF093710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D52898-A9AA-B0DA-7B05-F03F706F8779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Work Flow Manager</a:t>
            </a:r>
            <a:endParaRPr lang="en-IN" sz="2600">
              <a:solidFill>
                <a:srgbClr val="0070C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58A6CC-468F-FC18-EB5E-4BE69617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81252"/>
            <a:ext cx="7295535" cy="600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193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E6CF025-18F6-228F-887C-F6725CBC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84227-9C50-0F93-D04D-7EC714D6285E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6331B6-B2F3-195E-F9EB-C73B401ABDE4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Work Flow Monitor</a:t>
            </a:r>
            <a:endParaRPr lang="en-IN" sz="2600">
              <a:solidFill>
                <a:srgbClr val="0070C0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444A351-A706-1344-BF06-9D692731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6" y="767450"/>
            <a:ext cx="8905461" cy="604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97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36663-62E6-67F7-E5E4-610FAD4B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29470F-3765-E75B-365A-8EB8F8467999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5743FB-EB76-14DE-3362-E06A0661895A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Generating Visual Analytical Reports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9ECE2-A524-EA91-D0D7-6BCE085C9136}"/>
              </a:ext>
            </a:extLst>
          </p:cNvPr>
          <p:cNvSpPr txBox="1"/>
          <p:nvPr/>
        </p:nvSpPr>
        <p:spPr>
          <a:xfrm>
            <a:off x="412956" y="751756"/>
            <a:ext cx="108941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Analytical Bar Charts:</a:t>
            </a:r>
            <a:endParaRPr lang="en-US" sz="240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Year Vs Male/Female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Year Vs AgeGroup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Year Vs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Year Vs Ethnic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rgbClr val="0070C0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Analytical Donut Pie Charts:</a:t>
            </a:r>
          </a:p>
          <a:p>
            <a:endParaRPr lang="en-US" sz="240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Male/Female Ratio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Age Group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Area Wise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Ethnic Group Wise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E6DAE-CD77-3F1C-0313-AE489CA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1" y="1192392"/>
            <a:ext cx="2758932" cy="1835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4ED3CF-BEBB-4115-EC37-6A1364A9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309" y="3918155"/>
            <a:ext cx="1952435" cy="18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7E39D-C23A-56CA-C1D0-6FE03E88A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0CC9B3-B8B8-FAA4-F3F6-84CE6A0822AA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220F38-A852-94B2-238B-63EFEAA74C32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Analytical Bar Charts</a:t>
            </a:r>
            <a:endParaRPr lang="en-IN" sz="2600">
              <a:solidFill>
                <a:srgbClr val="0070C0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6269AFF-B22A-E078-9879-AB687692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5" y="811778"/>
            <a:ext cx="5211097" cy="26467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6325D9A7-C214-0EB0-4D5D-30927173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20580"/>
            <a:ext cx="5378245" cy="25584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0DADF0B4-0ADF-0D0A-C0EE-513B9EA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5" y="3478980"/>
            <a:ext cx="5211097" cy="33155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7420" name="Picture 12">
            <a:extLst>
              <a:ext uri="{FF2B5EF4-FFF2-40B4-BE49-F238E27FC236}">
                <a16:creationId xmlns:a16="http://schemas.microsoft.com/office/drawing/2014/main" id="{441EB5E1-FC34-DBC4-33E6-3EC48BBC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78980"/>
            <a:ext cx="5378245" cy="33155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916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D872-0340-7F4D-04CB-2FF1E745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50139E-F435-024E-E051-4DC13F8ABE71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A67449-E526-5506-83D2-4FEAB99301EC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Analytical Donut Pie Charts</a:t>
            </a:r>
            <a:endParaRPr lang="en-IN" sz="2600">
              <a:solidFill>
                <a:srgbClr val="0070C0"/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1368972-DB5C-FAA2-0036-F1BC6DC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" y="791084"/>
            <a:ext cx="3541456" cy="2949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526DF30-50F3-3277-AFDD-126351F28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" y="3756347"/>
            <a:ext cx="3541456" cy="30086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64E07426-7329-22A9-6065-1BF0A0ED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43" y="814815"/>
            <a:ext cx="4572000" cy="59756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442" name="Picture 10">
            <a:extLst>
              <a:ext uri="{FF2B5EF4-FFF2-40B4-BE49-F238E27FC236}">
                <a16:creationId xmlns:a16="http://schemas.microsoft.com/office/drawing/2014/main" id="{B1B8D4E9-D428-D8C1-D347-C3ED4DDF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943" y="791084"/>
            <a:ext cx="4001729" cy="6066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107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49A0C-DB56-B881-229C-FB0C67309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C3476B-9ABD-EA5E-2DD1-E4AE8DAA511A}"/>
              </a:ext>
            </a:extLst>
          </p:cNvPr>
          <p:cNvSpPr/>
          <p:nvPr/>
        </p:nvSpPr>
        <p:spPr>
          <a:xfrm>
            <a:off x="1305850" y="929813"/>
            <a:ext cx="8487003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5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very much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E9DEF-7BD9-7335-5F49-A06DAD82EB8E}"/>
              </a:ext>
            </a:extLst>
          </p:cNvPr>
          <p:cNvSpPr txBox="1"/>
          <p:nvPr/>
        </p:nvSpPr>
        <p:spPr>
          <a:xfrm>
            <a:off x="3764796" y="3429000"/>
            <a:ext cx="356911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Aft>
                <a:spcPct val="0"/>
              </a:spcAft>
            </a:pPr>
            <a:r>
              <a:rPr lang="en-IN" sz="2600">
                <a:latin typeface="Calibri (Body)"/>
                <a:cs typeface="Times New Roman" panose="02020603050405020304" pitchFamily="18" charset="0"/>
              </a:rPr>
              <a:t>N.B.V.Sindhu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en-IN" sz="2200">
                <a:latin typeface="Calibri (Body)"/>
                <a:cs typeface="Times New Roman" panose="02020603050405020304" pitchFamily="18" charset="0"/>
              </a:rPr>
              <a:t>B.Tech CSE (Final Year)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en-IN" sz="2200">
                <a:latin typeface="Calibri (Body)"/>
                <a:cs typeface="Times New Roman" panose="02020603050405020304" pitchFamily="18" charset="0"/>
              </a:rPr>
              <a:t>VNRVJIET, Hyderabad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en-IN" sz="2200">
                <a:latin typeface="Calibri (Body)"/>
                <a:cs typeface="Times New Roman" panose="02020603050405020304" pitchFamily="18" charset="0"/>
              </a:rPr>
              <a:t>nbvsindhu@gmail.com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en-IN" sz="2200">
                <a:latin typeface="Calibri (Body)"/>
                <a:cs typeface="Times New Roman" panose="02020603050405020304" pitchFamily="18" charset="0"/>
              </a:rPr>
              <a:t>Ph: 7989971159</a:t>
            </a:r>
          </a:p>
        </p:txBody>
      </p:sp>
    </p:spTree>
    <p:extLst>
      <p:ext uri="{BB962C8B-B14F-4D97-AF65-F5344CB8AC3E}">
        <p14:creationId xmlns:p14="http://schemas.microsoft.com/office/powerpoint/2010/main" val="22751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7F8505-B252-7EE6-B928-B405384B5211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2906E3-D883-9138-8BAB-F1F0F62C09FC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Index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5C5C-5010-0C2E-708D-0270DDDC5FCC}"/>
              </a:ext>
            </a:extLst>
          </p:cNvPr>
          <p:cNvSpPr txBox="1"/>
          <p:nvPr/>
        </p:nvSpPr>
        <p:spPr>
          <a:xfrm>
            <a:off x="471948" y="1002890"/>
            <a:ext cx="10894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Project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Scope and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</a:rPr>
              <a:t>Datasets –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</a:rPr>
              <a:t>Lookup Data –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</a:rPr>
              <a:t>Important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</a:rPr>
              <a:t>ETL Processes in Informatica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</a:rPr>
              <a:t>Visual Analytical Reports</a:t>
            </a:r>
          </a:p>
        </p:txBody>
      </p:sp>
    </p:spTree>
    <p:extLst>
      <p:ext uri="{BB962C8B-B14F-4D97-AF65-F5344CB8AC3E}">
        <p14:creationId xmlns:p14="http://schemas.microsoft.com/office/powerpoint/2010/main" val="22790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78E36-C8B3-0A09-30F3-59C527CB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D41EFA-D21E-8E1B-6CA9-65692C9C0AD7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A86EF-2782-5549-B09A-6219DE3ACFC5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Project Objective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5789C-817D-A927-28A7-FC0A3F4859A9}"/>
              </a:ext>
            </a:extLst>
          </p:cNvPr>
          <p:cNvSpPr txBox="1"/>
          <p:nvPr/>
        </p:nvSpPr>
        <p:spPr>
          <a:xfrm>
            <a:off x="412956" y="751756"/>
            <a:ext cx="10894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To design and implement a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Extracting insights from the Census datasets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ETL Processes, Data Modelling, SQL querying using Informatica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Analysis &amp; reports generation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26300-05B5-6130-469E-F854AA6C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82" y="2384737"/>
            <a:ext cx="6855490" cy="43802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DE12E-F34D-6052-DB9F-5CC3A4175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B89F3-654F-9533-A9B0-C5E3A99A58DE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684136-2EDE-3A33-24E3-D512BE84D29A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Project Scope &amp; Solution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402B0-7951-E506-47EB-1D0628653276}"/>
              </a:ext>
            </a:extLst>
          </p:cNvPr>
          <p:cNvSpPr txBox="1"/>
          <p:nvPr/>
        </p:nvSpPr>
        <p:spPr>
          <a:xfrm>
            <a:off x="0" y="75175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70C0"/>
                </a:solidFill>
              </a:rPr>
              <a:t>Data Analysis &amp; Modelling (Analyze Datasets, identify dimensions &amp; facts, Design the data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70C0"/>
                </a:solidFill>
              </a:rPr>
              <a:t>ETL Implementation (Data Loading strategy, Staging Tables, Mappings &amp; workflows in Informatica)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70C0"/>
                </a:solidFill>
              </a:rPr>
              <a:t>Data Analysis (SQL querying and Analyzing the Data)</a:t>
            </a:r>
            <a:endParaRPr lang="en-IN" sz="220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7ECFD-0EA2-295F-855A-2A047F06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2159774"/>
            <a:ext cx="11893497" cy="3946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1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05EB-F5F9-9E22-932F-01A3B0241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F1DDD9-DA68-3D5F-CE2A-F8C8C2407E17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103B9B-84A5-4EAA-441E-36A09884F3D5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Datasets - Summary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42C25-4277-38D6-4F9A-61FE11E56C26}"/>
              </a:ext>
            </a:extLst>
          </p:cNvPr>
          <p:cNvSpPr txBox="1"/>
          <p:nvPr/>
        </p:nvSpPr>
        <p:spPr>
          <a:xfrm>
            <a:off x="412956" y="751756"/>
            <a:ext cx="1089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There are 6 Data Sets (1 main dataset and 5 dimension lookup datasets for mapping)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926C93-8B60-8D47-5BC0-FCEFDA89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" y="1563331"/>
            <a:ext cx="11700387" cy="4542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4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1A3BE-460C-DCFC-916A-1D81FD64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0DF735-8D68-92B0-29DB-AF964E8FDADE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8A1A65-4ECB-C875-F210-D907942F1302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Lookup and Mapping</a:t>
            </a:r>
            <a:endParaRPr lang="en-IN" sz="2600">
              <a:solidFill>
                <a:srgbClr val="0070C0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FA3FD31-3BBC-5951-FD6B-0433EEA4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1157289"/>
            <a:ext cx="11828206" cy="488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54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FF79-BF1F-B2A0-4671-138A7A972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E8ECFA-3A08-1B11-3D84-30075CA18D0F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141754-BE1A-9772-5366-AC95FACE02A2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Important Points and Observations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15815-FE32-A4FC-1A66-443BC478548B}"/>
              </a:ext>
            </a:extLst>
          </p:cNvPr>
          <p:cNvSpPr txBox="1"/>
          <p:nvPr/>
        </p:nvSpPr>
        <p:spPr>
          <a:xfrm>
            <a:off x="0" y="751756"/>
            <a:ext cx="12103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70C0"/>
                </a:solidFill>
              </a:rPr>
              <a:t>There are few codes which are in Numerical format with different sizes. (Ex: Age Lookup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70C0"/>
                </a:solidFill>
              </a:rPr>
              <a:t>Actually, these codes are designed for mapping in different DIMENSIONS (Ex: Age Lookup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70C0"/>
                </a:solidFill>
              </a:rPr>
              <a:t>All the codes are to be considered as "Strings" to treat them as different dimensions in the lookup.</a:t>
            </a:r>
            <a:endParaRPr lang="en-IN" sz="2200">
              <a:solidFill>
                <a:srgbClr val="0070C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61FD73-91FC-FE95-3C7A-EFF9BE4A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804301"/>
            <a:ext cx="4648200" cy="4964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31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597A-9790-CB0B-D285-FAC6E560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17544-FFA8-CC33-A0E3-E4FC7C1D2C2C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102584-75FD-C508-42E4-44F79C94A42B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LookupDataset Analysis Ex: Age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0AF91-05DB-505A-3926-63782EF65709}"/>
              </a:ext>
            </a:extLst>
          </p:cNvPr>
          <p:cNvSpPr txBox="1"/>
          <p:nvPr/>
        </p:nvSpPr>
        <p:spPr>
          <a:xfrm>
            <a:off x="412956" y="751756"/>
            <a:ext cx="1089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Grouping of values (Dimensions) are present in the AGE Lookup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Proper mapping is to be done with necessary lookup for accurate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The following "AGE" Lookup values are present in different Dimensions: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E8DE1-3989-9EB7-D998-E05CE373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6" y="1952085"/>
            <a:ext cx="5168591" cy="46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D0032-159B-FB9E-838E-5FA44C87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07" y="1952085"/>
            <a:ext cx="5127021" cy="3332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923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308E-FDDC-2F25-D07C-FEAA3E69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496B9-0B80-E0B5-72BF-580A58C86399}"/>
              </a:ext>
            </a:extLst>
          </p:cNvPr>
          <p:cNvCxnSpPr/>
          <p:nvPr/>
        </p:nvCxnSpPr>
        <p:spPr>
          <a:xfrm>
            <a:off x="0" y="7177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3F35A3-3B43-B7DE-6108-EC6AE99EDE69}"/>
              </a:ext>
            </a:extLst>
          </p:cNvPr>
          <p:cNvSpPr txBox="1"/>
          <p:nvPr/>
        </p:nvSpPr>
        <p:spPr>
          <a:xfrm>
            <a:off x="216310" y="92992"/>
            <a:ext cx="7059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70C0"/>
                </a:solidFill>
              </a:rPr>
              <a:t>LookupDataset Analysis Ex: Area</a:t>
            </a:r>
            <a:endParaRPr lang="en-IN" sz="26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23213-B375-7376-AC60-567147928D6E}"/>
              </a:ext>
            </a:extLst>
          </p:cNvPr>
          <p:cNvSpPr txBox="1"/>
          <p:nvPr/>
        </p:nvSpPr>
        <p:spPr>
          <a:xfrm>
            <a:off x="412956" y="751756"/>
            <a:ext cx="108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Grouping of values (Dimensions) are present in the AREA Lookup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The following "AREA" Lookup values are present in different Dimensions: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46D5D-6DD4-C20B-3285-5339ED73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83" y="2312490"/>
            <a:ext cx="3649712" cy="297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571F21-02CE-DC01-8482-12415248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57" y="2312490"/>
            <a:ext cx="4267990" cy="2978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EDD651-70EA-B790-95AF-6DC8B8CAC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7" y="2312490"/>
            <a:ext cx="3739464" cy="2978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65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472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Reddy</dc:creator>
  <cp:lastModifiedBy>21071A05Q3 NAINALA BHAGYA VINAYA SINDHU</cp:lastModifiedBy>
  <cp:revision>13</cp:revision>
  <dcterms:created xsi:type="dcterms:W3CDTF">2024-12-08T10:16:05Z</dcterms:created>
  <dcterms:modified xsi:type="dcterms:W3CDTF">2024-12-08T14:08:58Z</dcterms:modified>
</cp:coreProperties>
</file>