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7">
  <p:sldMasterIdLst>
    <p:sldMasterId id="2147483660" r:id="rId4"/>
  </p:sldMasterIdLst>
  <p:notesMasterIdLst>
    <p:notesMasterId r:id="rId7"/>
  </p:notesMasterIdLst>
  <p:sldIdLst>
    <p:sldId id="319" r:id="rId5"/>
    <p:sldId id="32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84C6"/>
    <a:srgbClr val="8064A2"/>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4" autoAdjust="0"/>
  </p:normalViewPr>
  <p:slideViewPr>
    <p:cSldViewPr snapToGrid="0">
      <p:cViewPr>
        <p:scale>
          <a:sx n="66" d="100"/>
          <a:sy n="66" d="100"/>
        </p:scale>
        <p:origin x="2256" y="9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2" d="100"/>
          <a:sy n="82"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82CDA-5CE1-4C26-8634-1487F37509F4}" type="datetimeFigureOut">
              <a:rPr lang="es-ES" smtClean="0"/>
              <a:t>20/05/2025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027A8-C66E-4C89-A044-556A7561EBE8}" type="slidenum">
              <a:rPr lang="es-ES" smtClean="0"/>
              <a:t>‹Nº›</a:t>
            </a:fld>
            <a:endParaRPr lang="es-ES"/>
          </a:p>
        </p:txBody>
      </p:sp>
    </p:spTree>
    <p:extLst>
      <p:ext uri="{BB962C8B-B14F-4D97-AF65-F5344CB8AC3E}">
        <p14:creationId xmlns:p14="http://schemas.microsoft.com/office/powerpoint/2010/main" val="338811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2B5E-0A3E-B9C3-2FDB-2A139C24A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A0D39-929D-E23F-410D-B4244E05E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2F111-43E1-F68A-6C2F-7E7CFAB0D7FC}"/>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B9DF0201-62DF-1502-AC2B-C3C7382A8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87D3F-2AF6-72C6-349C-76EEFE4F7379}"/>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20015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BA74-0B96-115D-D446-B360219284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0F505-8F8C-39C2-4412-8F246D92B3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93536-6362-6FAE-B952-F610A7FC7307}"/>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3ED63DE3-BBE1-C934-6955-01A65AA5E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7A6FB-C6C4-E6B0-8D2F-4E3F54E9180D}"/>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309926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AF6CB-A9E1-05A5-AB95-77F346CD1B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04A79D-EC3C-CCA0-B9B5-A372063F0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B15E7-DBD9-7610-42D7-4980C7D403C8}"/>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64E6D4BE-2AF3-AD50-11F6-1A2E2738F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DBFBA-E067-229D-DDD0-FF3948FBE2A2}"/>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366747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301C-DF7E-A6EA-43FC-A342346172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FBB4F-EAD6-E9E6-8685-3E560336BAA2}"/>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4" name="Footer Placeholder 3">
            <a:extLst>
              <a:ext uri="{FF2B5EF4-FFF2-40B4-BE49-F238E27FC236}">
                <a16:creationId xmlns:a16="http://schemas.microsoft.com/office/drawing/2014/main" id="{AD35439E-3BB5-108C-31C9-539B4897DA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F02C58-793F-66CB-4E43-88F22EA6982A}"/>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2040948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
        <p:nvSpPr>
          <p:cNvPr id="7"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9" name="Rectangle 5"/>
          <p:cNvSpPr>
            <a:spLocks noChangeArrowheads="1"/>
          </p:cNvSpPr>
          <p:nvPr userDrawn="1"/>
        </p:nvSpPr>
        <p:spPr bwMode="auto">
          <a:xfrm>
            <a:off x="0" y="3409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cxnSp>
        <p:nvCxnSpPr>
          <p:cNvPr id="11" name="Conector recto 10"/>
          <p:cNvCxnSpPr/>
          <p:nvPr userDrawn="1"/>
        </p:nvCxnSpPr>
        <p:spPr>
          <a:xfrm>
            <a:off x="140044" y="6308938"/>
            <a:ext cx="11911913" cy="0"/>
          </a:xfrm>
          <a:prstGeom prst="line">
            <a:avLst/>
          </a:prstGeom>
          <a:ln w="19050">
            <a:solidFill>
              <a:srgbClr val="8064A2"/>
            </a:solidFill>
          </a:ln>
        </p:spPr>
        <p:style>
          <a:lnRef idx="1">
            <a:schemeClr val="accent1"/>
          </a:lnRef>
          <a:fillRef idx="0">
            <a:schemeClr val="accent1"/>
          </a:fillRef>
          <a:effectRef idx="0">
            <a:schemeClr val="accent1"/>
          </a:effectRef>
          <a:fontRef idx="minor">
            <a:schemeClr val="tx1"/>
          </a:fontRef>
        </p:style>
      </p:cxnSp>
      <p:pic>
        <p:nvPicPr>
          <p:cNvPr id="12" name="Imagen 1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9432" y="6376055"/>
            <a:ext cx="2561024" cy="376234"/>
          </a:xfrm>
          <a:prstGeom prst="rect">
            <a:avLst/>
          </a:prstGeom>
          <a:noFill/>
          <a:ln>
            <a:noFill/>
          </a:ln>
        </p:spPr>
      </p:pic>
    </p:spTree>
    <p:extLst>
      <p:ext uri="{BB962C8B-B14F-4D97-AF65-F5344CB8AC3E}">
        <p14:creationId xmlns:p14="http://schemas.microsoft.com/office/powerpoint/2010/main" val="3885984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9959"/>
            <a:ext cx="9144000" cy="1150004"/>
          </a:xfrm>
        </p:spPr>
        <p:txBody>
          <a:bodyPr anchor="b">
            <a:normAutofit/>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1524000" y="3697940"/>
            <a:ext cx="9144000" cy="1559859"/>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1166" y="864872"/>
            <a:ext cx="2030730" cy="1293114"/>
          </a:xfrm>
          <a:prstGeom prst="rect">
            <a:avLst/>
          </a:prstGeom>
        </p:spPr>
      </p:pic>
    </p:spTree>
    <p:extLst>
      <p:ext uri="{BB962C8B-B14F-4D97-AF65-F5344CB8AC3E}">
        <p14:creationId xmlns:p14="http://schemas.microsoft.com/office/powerpoint/2010/main" val="10310173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8E41-824D-3696-30D0-21C82688F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E2992-6E2D-8C64-C336-45953F221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D9679-6836-224E-5517-0695C637ABF7}"/>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CFC930D5-A004-E92C-89F2-26231F2F8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69B4F-CA22-C7A5-5191-C09E3957C6DE}"/>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402040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F2B0-C43C-4CBB-7533-31C033BE3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DADE7-0A64-D4AF-4729-898AC6A3B2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6EB92-4A21-6B06-F62D-31B26BFE94D4}"/>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D7FB369B-FFD3-1CBE-81C5-118E62D5C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ED5B-6A72-97DC-5A81-3B2E5B9E798D}"/>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9990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BB90-C748-67D2-1D15-773761529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CA674-797B-82BE-2C6B-1190FB4F8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FAF981-D597-43B5-4990-EBDAD99AC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288275-88B1-F9D7-5181-36A08CCA40B4}"/>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6" name="Footer Placeholder 5">
            <a:extLst>
              <a:ext uri="{FF2B5EF4-FFF2-40B4-BE49-F238E27FC236}">
                <a16:creationId xmlns:a16="http://schemas.microsoft.com/office/drawing/2014/main" id="{58FCF0D6-C71D-09E9-4EC2-A54954498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73B1-BD64-47AA-290A-0C9AAC29C902}"/>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275158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0ECC-F6B6-D83E-3979-FD2FC4534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38357-6A0F-012E-14B6-3806D65FA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24772-B48B-D14E-5469-D660137DF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3B402-4884-4772-0DED-61B707485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214C5-E213-C83B-7FCF-B0F89C96D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3EF69-BF7B-430E-420A-0329B935CD16}"/>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8" name="Footer Placeholder 7">
            <a:extLst>
              <a:ext uri="{FF2B5EF4-FFF2-40B4-BE49-F238E27FC236}">
                <a16:creationId xmlns:a16="http://schemas.microsoft.com/office/drawing/2014/main" id="{07084A67-D85D-9A8E-6A37-7B06F9A3C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B1FA7-500B-4B40-FCBB-35C60D868178}"/>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11341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DF7E-6DC1-0234-1AC4-9BA5CE435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D3C04B-B956-A58C-331A-000CEBC922DD}"/>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4" name="Footer Placeholder 3">
            <a:extLst>
              <a:ext uri="{FF2B5EF4-FFF2-40B4-BE49-F238E27FC236}">
                <a16:creationId xmlns:a16="http://schemas.microsoft.com/office/drawing/2014/main" id="{44DF15EC-5BD4-A780-FD5B-122882041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3DCDBE-FCDF-2098-28FF-508B5E7653C3}"/>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373529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3BAB1-57E0-58B2-DE22-C45EBCD6FB20}"/>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3" name="Footer Placeholder 2">
            <a:extLst>
              <a:ext uri="{FF2B5EF4-FFF2-40B4-BE49-F238E27FC236}">
                <a16:creationId xmlns:a16="http://schemas.microsoft.com/office/drawing/2014/main" id="{7AB7F285-53F6-B0F8-D8F3-5E921825D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25B12-9EFE-7F18-89AA-564B7A748413}"/>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408339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BD4-E42B-C256-FBE4-651CA0E46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C2AD08-B368-4AA9-20B5-7F5218153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0E986-E1E8-9338-5D99-CA1AB8F82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389CB-A871-CEAB-71E9-EE35C5D43CB1}"/>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6" name="Footer Placeholder 5">
            <a:extLst>
              <a:ext uri="{FF2B5EF4-FFF2-40B4-BE49-F238E27FC236}">
                <a16:creationId xmlns:a16="http://schemas.microsoft.com/office/drawing/2014/main" id="{084EBC93-EBC7-9D97-FDDF-6A44CF844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34CEF-5256-4B24-72F0-8433568C581F}"/>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389298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7FE5-3E32-A873-AC6A-9542B57BF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7D26A-2342-383D-065A-00832375C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FBBF48-4DEC-25D0-A3CE-75966D7A7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3760B-3A9C-C01F-DDF9-87B65EE24744}"/>
              </a:ext>
            </a:extLst>
          </p:cNvPr>
          <p:cNvSpPr>
            <a:spLocks noGrp="1"/>
          </p:cNvSpPr>
          <p:nvPr>
            <p:ph type="dt" sz="half" idx="10"/>
          </p:nvPr>
        </p:nvSpPr>
        <p:spPr/>
        <p:txBody>
          <a:bodyPr/>
          <a:lstStyle/>
          <a:p>
            <a:fld id="{88173FC0-4AF4-4C3D-8169-5D3CDEB368B2}" type="datetimeFigureOut">
              <a:rPr lang="en-US" smtClean="0"/>
              <a:t>5/20/2025</a:t>
            </a:fld>
            <a:endParaRPr lang="en-US"/>
          </a:p>
        </p:txBody>
      </p:sp>
      <p:sp>
        <p:nvSpPr>
          <p:cNvPr id="6" name="Footer Placeholder 5">
            <a:extLst>
              <a:ext uri="{FF2B5EF4-FFF2-40B4-BE49-F238E27FC236}">
                <a16:creationId xmlns:a16="http://schemas.microsoft.com/office/drawing/2014/main" id="{4F6118B5-7024-563F-1009-0AEB51C4C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8DF4B-469F-2DF5-05BE-2C88A2A320C2}"/>
              </a:ext>
            </a:extLst>
          </p:cNvPr>
          <p:cNvSpPr>
            <a:spLocks noGrp="1"/>
          </p:cNvSpPr>
          <p:nvPr>
            <p:ph type="sldNum" sz="quarter" idx="12"/>
          </p:nvPr>
        </p:nvSpPr>
        <p:spPr/>
        <p:txBody>
          <a:bodyPr/>
          <a:lstStyle/>
          <a:p>
            <a:fld id="{02B64859-DA7A-42E7-8E09-B06C70F9E421}" type="slidenum">
              <a:rPr lang="en-US" smtClean="0"/>
              <a:t>‹Nº›</a:t>
            </a:fld>
            <a:endParaRPr lang="en-US"/>
          </a:p>
        </p:txBody>
      </p:sp>
    </p:spTree>
    <p:extLst>
      <p:ext uri="{BB962C8B-B14F-4D97-AF65-F5344CB8AC3E}">
        <p14:creationId xmlns:p14="http://schemas.microsoft.com/office/powerpoint/2010/main" val="360777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E4BDE-9028-E435-81B3-89A827E02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542D6-B097-64FF-D160-FC21F067B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4A3CC-664F-9CDD-B4A3-75A9A887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73FC0-4AF4-4C3D-8169-5D3CDEB368B2}" type="datetimeFigureOut">
              <a:rPr lang="en-US" smtClean="0"/>
              <a:t>5/20/2025</a:t>
            </a:fld>
            <a:endParaRPr lang="en-US"/>
          </a:p>
        </p:txBody>
      </p:sp>
      <p:sp>
        <p:nvSpPr>
          <p:cNvPr id="5" name="Footer Placeholder 4">
            <a:extLst>
              <a:ext uri="{FF2B5EF4-FFF2-40B4-BE49-F238E27FC236}">
                <a16:creationId xmlns:a16="http://schemas.microsoft.com/office/drawing/2014/main" id="{41F5825E-C0B9-38F5-17B1-5E7215194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161A0D-2783-BC50-D2BA-595002B60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B64859-DA7A-42E7-8E09-B06C70F9E421}" type="slidenum">
              <a:rPr lang="en-US" smtClean="0"/>
              <a:t>‹Nº›</a:t>
            </a:fld>
            <a:endParaRPr lang="en-US"/>
          </a:p>
        </p:txBody>
      </p:sp>
    </p:spTree>
    <p:extLst>
      <p:ext uri="{BB962C8B-B14F-4D97-AF65-F5344CB8AC3E}">
        <p14:creationId xmlns:p14="http://schemas.microsoft.com/office/powerpoint/2010/main" val="224866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5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erge-project.eu/"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p:cNvSpPr>
            <a:spLocks noChangeArrowheads="1"/>
          </p:cNvSpPr>
          <p:nvPr/>
        </p:nvSpPr>
        <p:spPr bwMode="auto">
          <a:xfrm>
            <a:off x="566058" y="2552043"/>
            <a:ext cx="1108891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3200" b="1" dirty="0">
                <a:solidFill>
                  <a:srgbClr val="8064A2"/>
                </a:solidFill>
                <a:latin typeface="Calibri" panose="020F0502020204030204" pitchFamily="34" charset="0"/>
                <a:cs typeface="Calibri" panose="020F0502020204030204" pitchFamily="34" charset="0"/>
              </a:rPr>
              <a:t>VERGE: AI-powered </a:t>
            </a:r>
            <a:r>
              <a:rPr lang="en-US" altLang="zh-CN" sz="3200" b="1" dirty="0" err="1">
                <a:solidFill>
                  <a:srgbClr val="8064A2"/>
                </a:solidFill>
                <a:latin typeface="Calibri" panose="020F0502020204030204" pitchFamily="34" charset="0"/>
                <a:cs typeface="Calibri" panose="020F0502020204030204" pitchFamily="34" charset="0"/>
              </a:rPr>
              <a:t>eVolution</a:t>
            </a:r>
            <a:r>
              <a:rPr lang="en-US" altLang="zh-CN" sz="3200" b="1" dirty="0">
                <a:solidFill>
                  <a:srgbClr val="8064A2"/>
                </a:solidFill>
                <a:latin typeface="Calibri" panose="020F0502020204030204" pitchFamily="34" charset="0"/>
                <a:cs typeface="Calibri" panose="020F0502020204030204" pitchFamily="34" charset="0"/>
              </a:rPr>
              <a:t> towards </a:t>
            </a:r>
            <a:r>
              <a:rPr lang="en-US" altLang="zh-CN" sz="3200" b="1" dirty="0" err="1">
                <a:solidFill>
                  <a:srgbClr val="8064A2"/>
                </a:solidFill>
                <a:latin typeface="Calibri" panose="020F0502020204030204" pitchFamily="34" charset="0"/>
                <a:cs typeface="Calibri" panose="020F0502020204030204" pitchFamily="34" charset="0"/>
              </a:rPr>
              <a:t>opEn</a:t>
            </a:r>
            <a:r>
              <a:rPr lang="en-US" altLang="zh-CN" sz="3200" b="1" dirty="0">
                <a:solidFill>
                  <a:srgbClr val="8064A2"/>
                </a:solidFill>
                <a:latin typeface="Calibri" panose="020F0502020204030204" pitchFamily="34" charset="0"/>
                <a:cs typeface="Calibri" panose="020F0502020204030204" pitchFamily="34" charset="0"/>
              </a:rPr>
              <a:t> and </a:t>
            </a:r>
            <a:r>
              <a:rPr lang="en-US" altLang="zh-CN" sz="3200" b="1" dirty="0" err="1">
                <a:solidFill>
                  <a:srgbClr val="8064A2"/>
                </a:solidFill>
                <a:latin typeface="Calibri" panose="020F0502020204030204" pitchFamily="34" charset="0"/>
                <a:cs typeface="Calibri" panose="020F0502020204030204" pitchFamily="34" charset="0"/>
              </a:rPr>
              <a:t>secuRe</a:t>
            </a:r>
            <a:r>
              <a:rPr lang="en-US" altLang="zh-CN" sz="3200" b="1" dirty="0">
                <a:solidFill>
                  <a:srgbClr val="8064A2"/>
                </a:solidFill>
                <a:latin typeface="Calibri" panose="020F0502020204030204" pitchFamily="34" charset="0"/>
                <a:cs typeface="Calibri" panose="020F0502020204030204" pitchFamily="34" charset="0"/>
              </a:rPr>
              <a:t> </a:t>
            </a:r>
            <a:r>
              <a:rPr lang="en-US" altLang="zh-CN" sz="3200" b="1" dirty="0" err="1">
                <a:solidFill>
                  <a:srgbClr val="8064A2"/>
                </a:solidFill>
                <a:latin typeface="Calibri" panose="020F0502020204030204" pitchFamily="34" charset="0"/>
                <a:cs typeface="Calibri" panose="020F0502020204030204" pitchFamily="34" charset="0"/>
              </a:rPr>
              <a:t>edGe</a:t>
            </a:r>
            <a:r>
              <a:rPr lang="en-US" altLang="zh-CN" sz="3200" b="1" dirty="0">
                <a:solidFill>
                  <a:srgbClr val="8064A2"/>
                </a:solidFill>
                <a:latin typeface="Calibri" panose="020F0502020204030204" pitchFamily="34" charset="0"/>
                <a:cs typeface="Calibri" panose="020F0502020204030204" pitchFamily="34" charset="0"/>
              </a:rPr>
              <a:t> </a:t>
            </a:r>
            <a:r>
              <a:rPr lang="en-US" altLang="zh-CN" sz="3200" b="1" dirty="0" err="1">
                <a:solidFill>
                  <a:srgbClr val="8064A2"/>
                </a:solidFill>
                <a:latin typeface="Calibri" panose="020F0502020204030204" pitchFamily="34" charset="0"/>
                <a:cs typeface="Calibri" panose="020F0502020204030204" pitchFamily="34" charset="0"/>
              </a:rPr>
              <a:t>architEctures</a:t>
            </a:r>
            <a:endParaRPr lang="en-US" altLang="zh-CN" sz="3200" b="1" dirty="0">
              <a:solidFill>
                <a:srgbClr val="8064A2"/>
              </a:solidFill>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zh-CN" sz="2400" b="1" dirty="0">
              <a:solidFill>
                <a:srgbClr val="8064A2"/>
              </a:solidFill>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zh-CN" sz="2400" b="1" dirty="0">
                <a:solidFill>
                  <a:srgbClr val="8064A2"/>
                </a:solidFill>
                <a:latin typeface="Calibri" panose="020F0502020204030204" pitchFamily="34" charset="0"/>
                <a:cs typeface="Calibri" panose="020F0502020204030204" pitchFamily="34" charset="0"/>
              </a:rPr>
              <a:t>Grant Agreement 101096034</a:t>
            </a: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zh-CN" sz="4000" b="1" dirty="0">
              <a:solidFill>
                <a:srgbClr val="8064A2"/>
              </a:solidFill>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zh-CN" sz="3200" b="1" dirty="0">
                <a:solidFill>
                  <a:srgbClr val="8064A2"/>
                </a:solidFill>
                <a:latin typeface="Calibri" panose="020F0502020204030204" pitchFamily="34" charset="0"/>
                <a:cs typeface="Calibri" panose="020F0502020204030204" pitchFamily="34" charset="0"/>
              </a:rPr>
              <a:t>WP5 Demonstration 2.3:</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zh-CN" sz="3200" b="1" dirty="0">
                <a:solidFill>
                  <a:srgbClr val="8064A2"/>
                </a:solidFill>
                <a:latin typeface="Calibri" panose="020F0502020204030204" pitchFamily="34" charset="0"/>
                <a:cs typeface="Calibri" panose="020F0502020204030204" pitchFamily="34" charset="0"/>
              </a:rPr>
              <a:t>“Smart micro-orchestration in disaggregated </a:t>
            </a:r>
            <a:r>
              <a:rPr lang="en-US" altLang="zh-CN" sz="3200" b="1" dirty="0" err="1">
                <a:solidFill>
                  <a:srgbClr val="8064A2"/>
                </a:solidFill>
                <a:latin typeface="Calibri" panose="020F0502020204030204" pitchFamily="34" charset="0"/>
                <a:cs typeface="Calibri" panose="020F0502020204030204" pitchFamily="34" charset="0"/>
              </a:rPr>
              <a:t>softwarized</a:t>
            </a:r>
            <a:r>
              <a:rPr lang="en-US" altLang="zh-CN" sz="3200" b="1" dirty="0">
                <a:solidFill>
                  <a:srgbClr val="8064A2"/>
                </a:solidFill>
                <a:latin typeface="Calibri" panose="020F0502020204030204" pitchFamily="34" charset="0"/>
                <a:cs typeface="Calibri" panose="020F0502020204030204" pitchFamily="34" charset="0"/>
              </a:rPr>
              <a:t> RAN elements”</a:t>
            </a:r>
            <a:endParaRPr lang="en-GB" altLang="zh-CN" sz="3200" b="1" dirty="0">
              <a:solidFill>
                <a:srgbClr val="8064A2"/>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8000" y="379097"/>
            <a:ext cx="3456000" cy="2200694"/>
          </a:xfrm>
          <a:prstGeom prst="rect">
            <a:avLst/>
          </a:prstGeom>
        </p:spPr>
      </p:pic>
    </p:spTree>
    <p:extLst>
      <p:ext uri="{BB962C8B-B14F-4D97-AF65-F5344CB8AC3E}">
        <p14:creationId xmlns:p14="http://schemas.microsoft.com/office/powerpoint/2010/main" val="32541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Título 4">
            <a:extLst>
              <a:ext uri="{FF2B5EF4-FFF2-40B4-BE49-F238E27FC236}">
                <a16:creationId xmlns:a16="http://schemas.microsoft.com/office/drawing/2014/main" id="{009A24AE-D79E-4495-A31E-9F3CD4035972}"/>
              </a:ext>
            </a:extLst>
          </p:cNvPr>
          <p:cNvSpPr txBox="1">
            <a:spLocks/>
          </p:cNvSpPr>
          <p:nvPr/>
        </p:nvSpPr>
        <p:spPr>
          <a:xfrm>
            <a:off x="431371" y="152235"/>
            <a:ext cx="11381688" cy="4177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err="1">
                <a:solidFill>
                  <a:srgbClr val="8064A2"/>
                </a:solidFill>
                <a:latin typeface="Calibri" panose="020F0502020204030204" pitchFamily="34" charset="0"/>
                <a:ea typeface="+mn-ea"/>
                <a:cs typeface="Calibri" panose="020F0502020204030204" pitchFamily="34" charset="0"/>
              </a:rPr>
              <a:t>Acknowledgement</a:t>
            </a:r>
            <a:endParaRPr lang="es-ES" sz="3200" b="1" dirty="0">
              <a:solidFill>
                <a:srgbClr val="8064A2"/>
              </a:solidFill>
              <a:latin typeface="Calibri" panose="020F0502020204030204" pitchFamily="34" charset="0"/>
              <a:ea typeface="+mn-ea"/>
              <a:cs typeface="Calibri" panose="020F0502020204030204" pitchFamily="34" charset="0"/>
            </a:endParaRPr>
          </a:p>
        </p:txBody>
      </p:sp>
      <p:sp>
        <p:nvSpPr>
          <p:cNvPr id="7" name="CuadroTexto 6">
            <a:extLst>
              <a:ext uri="{FF2B5EF4-FFF2-40B4-BE49-F238E27FC236}">
                <a16:creationId xmlns:a16="http://schemas.microsoft.com/office/drawing/2014/main" id="{DE762302-3946-44D2-984A-E25E4254B5D5}"/>
              </a:ext>
            </a:extLst>
          </p:cNvPr>
          <p:cNvSpPr txBox="1"/>
          <p:nvPr/>
        </p:nvSpPr>
        <p:spPr>
          <a:xfrm>
            <a:off x="284751" y="783494"/>
            <a:ext cx="11189368" cy="2230739"/>
          </a:xfrm>
          <a:prstGeom prst="rect">
            <a:avLst/>
          </a:prstGeom>
          <a:noFill/>
        </p:spPr>
        <p:txBody>
          <a:bodyPr wrap="square" rtlCol="0">
            <a:spAutoFit/>
          </a:bodyPr>
          <a:lstStyle/>
          <a:p>
            <a:pPr algn="ctr">
              <a:lnSpc>
                <a:spcPct val="150000"/>
              </a:lnSpc>
            </a:pPr>
            <a:r>
              <a:rPr lang="en-US" dirty="0">
                <a:latin typeface="Calibri" panose="020F0502020204030204" pitchFamily="34" charset="0"/>
                <a:cs typeface="Calibri" panose="020F0502020204030204" pitchFamily="34" charset="0"/>
              </a:rPr>
              <a:t>This video is based on the work conducted by the </a:t>
            </a:r>
            <a:r>
              <a:rPr lang="en-US" b="1" dirty="0">
                <a:latin typeface="Calibri" panose="020F0502020204030204" pitchFamily="34" charset="0"/>
                <a:cs typeface="Calibri" panose="020F0502020204030204" pitchFamily="34" charset="0"/>
              </a:rPr>
              <a:t>VERGE project</a:t>
            </a:r>
            <a:r>
              <a:rPr lang="en-US" dirty="0">
                <a:latin typeface="Calibri" panose="020F0502020204030204" pitchFamily="34" charset="0"/>
                <a:cs typeface="Calibri" panose="020F0502020204030204" pitchFamily="34" charset="0"/>
              </a:rPr>
              <a:t>, which has received funding from the Smart Networks and Services Joint Undertaking (SNS JU) under the European Union’s Horizon Europe research and innovation </a:t>
            </a:r>
            <a:r>
              <a:rPr lang="en-US" dirty="0" err="1">
                <a:latin typeface="Calibri" panose="020F0502020204030204" pitchFamily="34" charset="0"/>
                <a:cs typeface="Calibri" panose="020F0502020204030204" pitchFamily="34" charset="0"/>
              </a:rPr>
              <a:t>programme</a:t>
            </a:r>
            <a:r>
              <a:rPr lang="en-US" dirty="0">
                <a:latin typeface="Calibri" panose="020F0502020204030204" pitchFamily="34" charset="0"/>
                <a:cs typeface="Calibri" panose="020F0502020204030204" pitchFamily="34" charset="0"/>
              </a:rPr>
              <a:t> under Grant Agreement No 101096034. </a:t>
            </a:r>
          </a:p>
          <a:p>
            <a:pPr algn="ctr">
              <a:lnSpc>
                <a:spcPct val="150000"/>
              </a:lnSpc>
            </a:pPr>
            <a:r>
              <a:rPr lang="en-US" dirty="0">
                <a:latin typeface="Calibri" panose="020F0502020204030204" pitchFamily="34" charset="0"/>
                <a:cs typeface="Calibri" panose="020F0502020204030204" pitchFamily="34" charset="0"/>
                <a:hlinkClick r:id="rId2"/>
              </a:rPr>
              <a:t>https://www.verge-project.eu/</a:t>
            </a:r>
            <a:r>
              <a:rPr lang="en-US" dirty="0">
                <a:latin typeface="Calibri" panose="020F0502020204030204" pitchFamily="34" charset="0"/>
                <a:cs typeface="Calibri" panose="020F0502020204030204" pitchFamily="34" charset="0"/>
              </a:rPr>
              <a:t> </a:t>
            </a:r>
          </a:p>
          <a:p>
            <a:pPr algn="ctr">
              <a:lnSpc>
                <a:spcPct val="200000"/>
              </a:lnSpc>
            </a:pPr>
            <a:endParaRPr lang="en-US" dirty="0">
              <a:latin typeface="Calibri" panose="020F0502020204030204" pitchFamily="34" charset="0"/>
              <a:cs typeface="Calibri" panose="020F0502020204030204" pitchFamily="34" charset="0"/>
            </a:endParaRPr>
          </a:p>
        </p:txBody>
      </p:sp>
      <p:pic>
        <p:nvPicPr>
          <p:cNvPr id="9" name="Imagen 8">
            <a:extLst>
              <a:ext uri="{FF2B5EF4-FFF2-40B4-BE49-F238E27FC236}">
                <a16:creationId xmlns:a16="http://schemas.microsoft.com/office/drawing/2014/main" id="{7F727D5B-D5FA-4572-8C5F-4CF48539B036}"/>
              </a:ext>
            </a:extLst>
          </p:cNvPr>
          <p:cNvPicPr>
            <a:picLocks noChangeAspect="1"/>
          </p:cNvPicPr>
          <p:nvPr/>
        </p:nvPicPr>
        <p:blipFill rotWithShape="1">
          <a:blip r:embed="rId3"/>
          <a:srcRect l="25892" t="18572" r="27679" b="65019"/>
          <a:stretch/>
        </p:blipFill>
        <p:spPr>
          <a:xfrm>
            <a:off x="2446501" y="2746530"/>
            <a:ext cx="6865868" cy="1364939"/>
          </a:xfrm>
          <a:prstGeom prst="rect">
            <a:avLst/>
          </a:prstGeom>
        </p:spPr>
      </p:pic>
      <p:sp>
        <p:nvSpPr>
          <p:cNvPr id="10" name="CuadroTexto 9">
            <a:extLst>
              <a:ext uri="{FF2B5EF4-FFF2-40B4-BE49-F238E27FC236}">
                <a16:creationId xmlns:a16="http://schemas.microsoft.com/office/drawing/2014/main" id="{DBDEB641-8207-4953-8EAC-E52779FCA983}"/>
              </a:ext>
            </a:extLst>
          </p:cNvPr>
          <p:cNvSpPr txBox="1"/>
          <p:nvPr/>
        </p:nvSpPr>
        <p:spPr>
          <a:xfrm>
            <a:off x="379240" y="4190717"/>
            <a:ext cx="11189368" cy="2865528"/>
          </a:xfrm>
          <a:prstGeom prst="rect">
            <a:avLst/>
          </a:prstGeom>
          <a:noFill/>
        </p:spPr>
        <p:txBody>
          <a:bodyPr wrap="square" rtlCol="0">
            <a:spAutoFit/>
          </a:bodyPr>
          <a:lstStyle/>
          <a:p>
            <a:pPr algn="ctr">
              <a:lnSpc>
                <a:spcPct val="150000"/>
              </a:lnSpc>
            </a:pPr>
            <a:r>
              <a:rPr lang="en-US" dirty="0">
                <a:latin typeface="Calibri" panose="020F0502020204030204" pitchFamily="34" charset="0"/>
                <a:cs typeface="Calibri" panose="020F0502020204030204" pitchFamily="34" charset="0"/>
              </a:rPr>
              <a:t>Views and opinions expressed are however those of the author only and do not necessarily reflect those of the European Union. Neither the European Union nor the granting authority can be held responsible for them.</a:t>
            </a:r>
          </a:p>
          <a:p>
            <a:pPr algn="ctr">
              <a:lnSpc>
                <a:spcPct val="150000"/>
              </a:lnSpc>
            </a:pPr>
            <a:endParaRPr lang="en-US" sz="1400" dirty="0">
              <a:latin typeface="Calibri" panose="020F0502020204030204" pitchFamily="34" charset="0"/>
              <a:cs typeface="Calibri" panose="020F0502020204030204" pitchFamily="34" charset="0"/>
            </a:endParaRPr>
          </a:p>
          <a:p>
            <a:pPr algn="ctr">
              <a:lnSpc>
                <a:spcPct val="150000"/>
              </a:lnSpc>
            </a:pPr>
            <a:r>
              <a:rPr lang="en-US" dirty="0">
                <a:latin typeface="Calibri" panose="020F0502020204030204" pitchFamily="34" charset="0"/>
                <a:cs typeface="Calibri" panose="020F0502020204030204" pitchFamily="34" charset="0"/>
              </a:rPr>
              <a:t>UK participants in VERGE are supported by UKRI grant numbers 10071211 (Samsung Electronics (UK) Limited) and 10061781 (King’s College London).</a:t>
            </a:r>
          </a:p>
          <a:p>
            <a:pPr algn="ctr">
              <a:lnSpc>
                <a:spcPct val="150000"/>
              </a:lnSpc>
            </a:pPr>
            <a:endParaRPr lang="en-US" dirty="0">
              <a:latin typeface="Calibri" panose="020F0502020204030204" pitchFamily="34" charset="0"/>
              <a:cs typeface="Calibri" panose="020F0502020204030204" pitchFamily="34" charset="0"/>
            </a:endParaRPr>
          </a:p>
          <a:p>
            <a:pPr algn="ctr">
              <a:lnSpc>
                <a:spcPct val="150000"/>
              </a:lnSpc>
            </a:pP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370920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92E9F14CB6C0448E38AE4E0FE492D8" ma:contentTypeVersion="15" ma:contentTypeDescription="Crea un document nou" ma:contentTypeScope="" ma:versionID="4434e95f8c5cb393ddc6056af01319ff">
  <xsd:schema xmlns:xsd="http://www.w3.org/2001/XMLSchema" xmlns:xs="http://www.w3.org/2001/XMLSchema" xmlns:p="http://schemas.microsoft.com/office/2006/metadata/properties" xmlns:ns2="1bfcba79-d443-45bf-b014-09fff2be58f3" xmlns:ns3="94f751b9-4261-4688-b649-65449679d052" targetNamespace="http://schemas.microsoft.com/office/2006/metadata/properties" ma:root="true" ma:fieldsID="1fb6aebc8159afe9c62b84cbb2aec6a4" ns2:_="" ns3:_="">
    <xsd:import namespace="1bfcba79-d443-45bf-b014-09fff2be58f3"/>
    <xsd:import namespace="94f751b9-4261-4688-b649-65449679d05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fcba79-d443-45bf-b014-09fff2be58f3" elementFormDefault="qualified">
    <xsd:import namespace="http://schemas.microsoft.com/office/2006/documentManagement/types"/>
    <xsd:import namespace="http://schemas.microsoft.com/office/infopath/2007/PartnerControls"/>
    <xsd:element name="SharedWithUsers" ma:index="8" nillable="true" ma:displayName="Compartit amb"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 compartit amb detalls" ma:internalName="SharedWithDetails" ma:readOnly="true">
      <xsd:simpleType>
        <xsd:restriction base="dms:Note">
          <xsd:maxLength value="255"/>
        </xsd:restriction>
      </xsd:simpleType>
    </xsd:element>
    <xsd:element name="TaxCatchAll" ma:index="15" nillable="true" ma:displayName="Taxonomy Catch All Column" ma:hidden="true" ma:list="{ed239ac9-2501-4523-85a5-d567e4f92fff}" ma:internalName="TaxCatchAll" ma:showField="CatchAllData" ma:web="1bfcba79-d443-45bf-b014-09fff2be58f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4f751b9-4261-4688-b649-65449679d05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Etiquetes de la imatge" ma:readOnly="false" ma:fieldId="{5cf76f15-5ced-4ddc-b409-7134ff3c332f}" ma:taxonomyMulti="true" ma:sspId="858adfae-93de-4598-9e96-31f7886c9149"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bfcba79-d443-45bf-b014-09fff2be58f3" xsi:nil="true"/>
    <lcf76f155ced4ddcb4097134ff3c332f xmlns="94f751b9-4261-4688-b649-65449679d05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2F6A97-506B-42D0-B55C-ED09038C9E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fcba79-d443-45bf-b014-09fff2be58f3"/>
    <ds:schemaRef ds:uri="94f751b9-4261-4688-b649-65449679d0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343C9A-D0C7-478C-8317-4133FEE8AD76}">
  <ds:schemaRefs>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94f751b9-4261-4688-b649-65449679d052"/>
    <ds:schemaRef ds:uri="1bfcba79-d443-45bf-b014-09fff2be58f3"/>
    <ds:schemaRef ds:uri="http://purl.org/dc/terms/"/>
  </ds:schemaRefs>
</ds:datastoreItem>
</file>

<file path=customXml/itemProps3.xml><?xml version="1.0" encoding="utf-8"?>
<ds:datastoreItem xmlns:ds="http://schemas.openxmlformats.org/officeDocument/2006/customXml" ds:itemID="{3DAF8F6E-2994-447C-890E-34E43788F1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10664</TotalTime>
  <Words>144</Words>
  <Application>Microsoft Office PowerPoint</Application>
  <PresentationFormat>Panorámica</PresentationFormat>
  <Paragraphs>14</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等线</vt:lpstr>
      <vt:lpstr>Aptos</vt:lpstr>
      <vt:lpstr>Aptos Display</vt:lpstr>
      <vt:lpstr>Arial</vt:lpstr>
      <vt:lpstr>Calibri</vt:lpstr>
      <vt:lpstr>Custom Design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Oriol Sallent</dc:creator>
  <cp:lastModifiedBy>oriol</cp:lastModifiedBy>
  <cp:revision>323</cp:revision>
  <dcterms:created xsi:type="dcterms:W3CDTF">2022-09-15T06:52:23Z</dcterms:created>
  <dcterms:modified xsi:type="dcterms:W3CDTF">2025-05-20T13:52:15Z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0x010100EF92E9F14CB6C0448E38AE4E0FE492D8</vt:lpwstr>
  </property>
  <property fmtid="{D5CDD505-2E9C-101B-9397-08002B2CF9AE}" pid="3" name="MediaServiceImageTags">
    <vt:lpwstr/>
  </property>
</Properties>
</file>