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re et sous-ti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 photo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Saisissez une citation ici.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Gilles Alain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utre citation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Saisissez une citation ici.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Gilles Alain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ierg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ierge - Au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utres 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- Centré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 - Au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13089"/>
            </a:lvl1pPr>
          </a:lstStyle>
          <a:p>
            <a:pPr/>
            <a:r>
              <a:t>Analyse d’un qr code</a:t>
            </a:r>
          </a:p>
        </p:txBody>
      </p:sp>
      <p:sp>
        <p:nvSpPr>
          <p:cNvPr id="167" name="Shape 16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Traitement de signal</a:t>
            </a:r>
          </a:p>
        </p:txBody>
      </p:sp>
      <p:pic>
        <p:nvPicPr>
          <p:cNvPr id="168" name="qrcod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0701" y="686035"/>
            <a:ext cx="3225566" cy="32255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analyse du qr code</a:t>
            </a:r>
          </a:p>
        </p:txBody>
      </p:sp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Remise en place selon orientation</a:t>
            </a:r>
          </a:p>
        </p:txBody>
      </p:sp>
      <p:sp>
        <p:nvSpPr>
          <p:cNvPr id="208" name="Shape 2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Détermination de l’orientation du côté joignant TOP &amp; RIGHT</a:t>
            </a:r>
          </a:p>
        </p:txBody>
      </p:sp>
      <p:pic>
        <p:nvPicPr>
          <p:cNvPr id="209" name="orei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3696" y="3435998"/>
            <a:ext cx="8144934" cy="610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analyse du qr code</a:t>
            </a:r>
          </a:p>
        </p:txBody>
      </p:sp>
      <p:sp>
        <p:nvSpPr>
          <p:cNvPr id="212" name="Shape 2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Traitement de l’image obtenue</a:t>
            </a:r>
          </a:p>
        </p:txBody>
      </p:sp>
      <p:sp>
        <p:nvSpPr>
          <p:cNvPr id="213" name="Shape 2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Ouverture</a:t>
            </a:r>
          </a:p>
          <a:p>
            <a:pPr/>
            <a:r>
              <a:t>Transformation en image binaire : </a:t>
            </a:r>
            <a:r>
              <a:rPr>
                <a:solidFill>
                  <a:schemeClr val="accent1"/>
                </a:solidFill>
              </a:rPr>
              <a:t>im2bw()</a:t>
            </a:r>
            <a:endParaRPr>
              <a:solidFill>
                <a:schemeClr val="accent1"/>
              </a:solidFill>
            </a:endParaRPr>
          </a:p>
          <a:p>
            <a:pPr/>
            <a:r>
              <a:t>Réduction du bruit : </a:t>
            </a:r>
            <a:r>
              <a:rPr>
                <a:solidFill>
                  <a:schemeClr val="accent1"/>
                </a:solidFill>
              </a:rPr>
              <a:t>medfilt2() </a:t>
            </a:r>
          </a:p>
          <a:p>
            <a:pPr/>
            <a:r>
              <a:t>Resize selon un vecteur 21x21 : </a:t>
            </a:r>
            <a:r>
              <a:rPr>
                <a:solidFill>
                  <a:schemeClr val="accent1"/>
                </a:solidFill>
              </a:rPr>
              <a:t>imresize(img, vector)</a:t>
            </a:r>
          </a:p>
          <a:p>
            <a:pPr/>
            <a:r>
              <a:t>Matrice de travail disponible pour décodage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analyse du qr code</a:t>
            </a:r>
          </a:p>
        </p:txBody>
      </p:sp>
      <p:sp>
        <p:nvSpPr>
          <p:cNvPr id="216" name="Shape 2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Décodage de la matrice</a:t>
            </a:r>
          </a:p>
        </p:txBody>
      </p:sp>
      <p:sp>
        <p:nvSpPr>
          <p:cNvPr id="217" name="Shape 2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844550" indent="-422275" defTabSz="554990">
              <a:spcBef>
                <a:spcPts val="2600"/>
              </a:spcBef>
              <a:defRPr sz="3230"/>
            </a:pPr>
            <a:r>
              <a:t>Application du masque sur la matrice</a:t>
            </a:r>
          </a:p>
          <a:p>
            <a:pPr lvl="1" marL="844550" indent="-422275" defTabSz="554990">
              <a:spcBef>
                <a:spcPts val="2600"/>
              </a:spcBef>
              <a:defRPr sz="3230"/>
            </a:pPr>
            <a:r>
              <a:t>Récupération des données </a:t>
            </a:r>
          </a:p>
          <a:p>
            <a:pPr lvl="1" marL="844550" indent="-422275" defTabSz="554990">
              <a:spcBef>
                <a:spcPts val="2600"/>
              </a:spcBef>
              <a:defRPr sz="3230"/>
            </a:pPr>
            <a:r>
              <a:t>Découpe des données en blocs utiles</a:t>
            </a:r>
          </a:p>
          <a:p>
            <a:pPr lvl="1" marL="844550" indent="-422275" defTabSz="554990">
              <a:spcBef>
                <a:spcPts val="2600"/>
              </a:spcBef>
              <a:defRPr sz="3230"/>
            </a:pPr>
            <a:r>
              <a:t>Données converties en ASCII</a:t>
            </a:r>
          </a:p>
          <a:p>
            <a:pPr lvl="1" marL="844550" indent="-422275" defTabSz="554990">
              <a:spcBef>
                <a:spcPts val="2600"/>
              </a:spcBef>
              <a:defRPr sz="3230"/>
            </a:pPr>
            <a:r>
              <a:t>Reed-Solomon</a:t>
            </a:r>
          </a:p>
          <a:p>
            <a:pPr lvl="1" marL="844550" indent="-422275" defTabSz="554990">
              <a:spcBef>
                <a:spcPts val="2600"/>
              </a:spcBef>
              <a:defRPr sz="3230"/>
            </a:pPr>
            <a:r>
              <a:t>Application de la correction d’erreur</a:t>
            </a:r>
          </a:p>
          <a:p>
            <a:pPr lvl="1" marL="844550" indent="-422275" defTabSz="554990">
              <a:spcBef>
                <a:spcPts val="2600"/>
              </a:spcBef>
              <a:defRPr sz="3230"/>
            </a:pPr>
            <a:r>
              <a:t>Récupération du message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matrix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4817" t="0" r="24817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20" name="Shape 2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50520">
              <a:defRPr sz="10200"/>
            </a:lvl1pPr>
          </a:lstStyle>
          <a:p>
            <a:pPr/>
            <a:r>
              <a:t>encodage d’un qr code</a:t>
            </a:r>
          </a:p>
        </p:txBody>
      </p:sp>
      <p:sp>
        <p:nvSpPr>
          <p:cNvPr id="221" name="Shape 2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qr code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analyse du qr code</a:t>
            </a:r>
          </a:p>
        </p:txBody>
      </p:sp>
      <p:sp>
        <p:nvSpPr>
          <p:cNvPr id="224" name="Shape 2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encodage des données</a:t>
            </a:r>
          </a:p>
        </p:txBody>
      </p:sp>
      <p:sp>
        <p:nvSpPr>
          <p:cNvPr id="225" name="Shape 2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Insertion du mode</a:t>
            </a:r>
          </a:p>
          <a:p>
            <a:pPr/>
            <a:r>
              <a:t>Nombre de caractères</a:t>
            </a:r>
          </a:p>
          <a:p>
            <a:pPr/>
            <a:r>
              <a:t>Message, découpe en couple ASCII</a:t>
            </a:r>
          </a:p>
          <a:p>
            <a:pPr/>
            <a:r>
              <a:t>Terminateur</a:t>
            </a:r>
          </a:p>
          <a:p>
            <a:pPr/>
            <a:r>
              <a:t>Padding si nécéssaire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analyse du qr code</a:t>
            </a:r>
          </a:p>
        </p:txBody>
      </p:sp>
      <p:sp>
        <p:nvSpPr>
          <p:cNvPr id="228" name="Shape 2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encodage des corrections d’erreur</a:t>
            </a:r>
          </a:p>
        </p:txBody>
      </p:sp>
      <p:sp>
        <p:nvSpPr>
          <p:cNvPr id="229" name="Shape 2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Division polynomiale</a:t>
            </a:r>
          </a:p>
          <a:p>
            <a:pPr/>
            <a:r>
              <a:t>Champs de Galois</a:t>
            </a:r>
          </a:p>
          <a:p>
            <a:pPr/>
            <a:r>
              <a:t>Reed-Solomon</a:t>
            </a:r>
          </a:p>
          <a:p>
            <a:pPr/>
            <a:r>
              <a:t>17 Blocs de corrections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analyse du qr code</a:t>
            </a:r>
          </a:p>
        </p:txBody>
      </p:sp>
      <p:sp>
        <p:nvSpPr>
          <p:cNvPr id="232" name="Shape 2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Encodage du format string</a:t>
            </a:r>
          </a:p>
        </p:txBody>
      </p:sp>
      <p:sp>
        <p:nvSpPr>
          <p:cNvPr id="233" name="Shape 2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Détermine niveau d’erreur</a:t>
            </a:r>
          </a:p>
          <a:p>
            <a:pPr/>
            <a:r>
              <a:t>Détermine également la version</a:t>
            </a:r>
          </a:p>
          <a:p>
            <a:pPr/>
            <a:r>
              <a:t>Redondance dans l’information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Analyse du qr code</a:t>
            </a:r>
          </a:p>
        </p:txBody>
      </p:sp>
      <p:sp>
        <p:nvSpPr>
          <p:cNvPr id="236" name="Shape 2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Placement dans la matrice</a:t>
            </a:r>
          </a:p>
        </p:txBody>
      </p:sp>
      <p:sp>
        <p:nvSpPr>
          <p:cNvPr id="237" name="Shape 237"/>
          <p:cNvSpPr/>
          <p:nvPr>
            <p:ph type="body" sz="quarter" idx="1"/>
          </p:nvPr>
        </p:nvSpPr>
        <p:spPr>
          <a:xfrm>
            <a:off x="406400" y="2743200"/>
            <a:ext cx="3914856" cy="6342009"/>
          </a:xfrm>
          <a:prstGeom prst="rect">
            <a:avLst/>
          </a:prstGeom>
        </p:spPr>
        <p:txBody>
          <a:bodyPr/>
          <a:lstStyle/>
          <a:p>
            <a:pPr/>
            <a:r>
              <a:t>Placement des éléments dans un ordre précis</a:t>
            </a:r>
          </a:p>
        </p:txBody>
      </p:sp>
      <p:pic>
        <p:nvPicPr>
          <p:cNvPr id="238" name="bytes_disposi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43804" y="2261248"/>
            <a:ext cx="8117678" cy="73059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analyse du qr code</a:t>
            </a:r>
          </a:p>
        </p:txBody>
      </p:sp>
      <p:sp>
        <p:nvSpPr>
          <p:cNvPr id="241" name="Shape 2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generation du qr à partir de la matrice</a:t>
            </a:r>
          </a:p>
        </p:txBody>
      </p:sp>
      <p:sp>
        <p:nvSpPr>
          <p:cNvPr id="242" name="Shape 2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Matrice binaire de 21x21 créée</a:t>
            </a:r>
          </a:p>
          <a:p>
            <a:pPr/>
            <a:r>
              <a:t>Utilisation immédiate du QR Code en l’enregistrant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186445883_1467x1619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1466" t="129" r="26616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45" name="Shape 2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9522">
              <a:defRPr sz="6969"/>
            </a:lvl1pPr>
          </a:lstStyle>
          <a:p>
            <a:pPr/>
            <a:r>
              <a:t>pistes d’amélioration et conclusion</a:t>
            </a:r>
          </a:p>
        </p:txBody>
      </p:sp>
      <p:sp>
        <p:nvSpPr>
          <p:cNvPr id="246" name="Shape 2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qr code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analyse du qr code</a:t>
            </a:r>
          </a:p>
        </p:txBody>
      </p:sp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Généralités 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 bar en 2D</a:t>
            </a:r>
          </a:p>
          <a:p>
            <a:pPr/>
            <a:r>
              <a:t>Matrice de carrés noirs ou blancs</a:t>
            </a:r>
          </a:p>
          <a:p>
            <a:pPr/>
            <a:r>
              <a:t>Denso-Wave, Japon, codage des Kanjis</a:t>
            </a:r>
          </a:p>
          <a:p>
            <a:pPr/>
            <a:r>
              <a:t>Correction d’erreurs via information redondante </a:t>
            </a:r>
          </a:p>
          <a:p>
            <a:pPr/>
            <a:r>
              <a:t>Marqueurs d’alignements, positionnement</a:t>
            </a:r>
          </a:p>
        </p:txBody>
      </p:sp>
      <p:pic>
        <p:nvPicPr>
          <p:cNvPr id="173" name="qrcod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36769" y="1287369"/>
            <a:ext cx="2615167" cy="2615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analyse du qr code</a:t>
            </a:r>
          </a:p>
        </p:txBody>
      </p:sp>
      <p:sp>
        <p:nvSpPr>
          <p:cNvPr id="249" name="Shape 2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pistes d’amélioration</a:t>
            </a:r>
          </a:p>
        </p:txBody>
      </p:sp>
      <p:sp>
        <p:nvSpPr>
          <p:cNvPr id="250" name="Shape 2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Prise en charges d’autres versions</a:t>
            </a:r>
          </a:p>
          <a:p>
            <a:pPr/>
            <a:r>
              <a:t>Prise en charge de multiples options</a:t>
            </a:r>
          </a:p>
          <a:p>
            <a:pPr/>
            <a:r>
              <a:t>Implémentation personnelle de la capture du QR Code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analyse du qr code</a:t>
            </a:r>
          </a:p>
        </p:txBody>
      </p:sp>
      <p:sp>
        <p:nvSpPr>
          <p:cNvPr id="253" name="Shape 2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conclusion</a:t>
            </a:r>
          </a:p>
        </p:txBody>
      </p:sp>
      <p:sp>
        <p:nvSpPr>
          <p:cNvPr id="254" name="Shape 2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Projet intéressant</a:t>
            </a:r>
          </a:p>
          <a:p>
            <a:pPr/>
            <a:r>
              <a:t>Progression dans le cadre du cours</a:t>
            </a:r>
          </a:p>
          <a:p>
            <a:pPr/>
            <a:r>
              <a:t>Travail satisfaisant dans l’analyse du QR Code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analyse du qr code</a:t>
            </a:r>
          </a:p>
        </p:txBody>
      </p:sp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Version de travail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Version 1 </a:t>
            </a:r>
          </a:p>
          <a:p>
            <a:pPr/>
            <a:r>
              <a:t>Matrice 21x21</a:t>
            </a:r>
          </a:p>
          <a:p>
            <a:pPr/>
            <a:r>
              <a:t>Niveau erreur H : 30%</a:t>
            </a:r>
          </a:p>
          <a:p>
            <a:pPr/>
            <a:r>
              <a:t>Mode Byte</a:t>
            </a:r>
          </a:p>
          <a:p>
            <a:pPr/>
            <a:r>
              <a:t>Simplicité de travail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qr-code-iphone-icon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1875" t="0" r="21875" b="0"/>
          <a:stretch>
            <a:fillRect/>
          </a:stretch>
        </p:blipFill>
        <p:spPr>
          <a:xfrm flipH="1">
            <a:off x="1128473" y="2298303"/>
            <a:ext cx="3229414" cy="5741178"/>
          </a:xfrm>
          <a:prstGeom prst="rect">
            <a:avLst/>
          </a:prstGeom>
        </p:spPr>
      </p:pic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50520">
              <a:defRPr sz="10200"/>
            </a:lvl1pPr>
          </a:lstStyle>
          <a:p>
            <a:pPr/>
            <a:r>
              <a:t>acquisition et décodage</a:t>
            </a:r>
          </a:p>
        </p:txBody>
      </p:sp>
      <p:sp>
        <p:nvSpPr>
          <p:cNvPr id="181" name="Shape 1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qr code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Analyse du qr code</a:t>
            </a:r>
          </a:p>
        </p:txBody>
      </p:sp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Acquisition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Programme c++</a:t>
            </a:r>
          </a:p>
          <a:p>
            <a:pPr/>
            <a:r>
              <a:t>Detection live du QR via caméra</a:t>
            </a:r>
          </a:p>
          <a:p>
            <a:pPr/>
            <a:r>
              <a:t>Utilisation OpenCV pour opération sur image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Analyse du qr code</a:t>
            </a:r>
          </a:p>
        </p:txBody>
      </p:sp>
      <p:pic>
        <p:nvPicPr>
          <p:cNvPr id="188" name="markers.pn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489932" y="2123197"/>
            <a:ext cx="6299090" cy="4724319"/>
          </a:xfrm>
          <a:prstGeom prst="rect">
            <a:avLst/>
          </a:prstGeom>
        </p:spPr>
      </p:pic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Detection des marqueurs</a:t>
            </a:r>
          </a:p>
        </p:txBody>
      </p:sp>
      <p:sp>
        <p:nvSpPr>
          <p:cNvPr id="190" name="Shape 190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Detection de contour OpenCV</a:t>
            </a:r>
          </a:p>
          <a:p>
            <a:pPr/>
            <a:r>
              <a:t>Detection hiérarchique</a:t>
            </a:r>
          </a:p>
          <a:p>
            <a:pPr/>
            <a:r>
              <a:t>Isolation des trois marqueurs de positionnement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analyse du qr code</a:t>
            </a:r>
          </a:p>
        </p:txBody>
      </p:sp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Identification des marqueurs</a:t>
            </a:r>
          </a:p>
        </p:txBody>
      </p:sp>
      <p:sp>
        <p:nvSpPr>
          <p:cNvPr id="194" name="Shape 194"/>
          <p:cNvSpPr/>
          <p:nvPr>
            <p:ph type="body" sz="half" idx="1"/>
          </p:nvPr>
        </p:nvSpPr>
        <p:spPr>
          <a:xfrm>
            <a:off x="406400" y="2743200"/>
            <a:ext cx="5626131" cy="6108700"/>
          </a:xfrm>
          <a:prstGeom prst="rect">
            <a:avLst/>
          </a:prstGeom>
        </p:spPr>
        <p:txBody>
          <a:bodyPr/>
          <a:lstStyle/>
          <a:p>
            <a:pPr marL="408940" indent="-408940" defTabSz="537463">
              <a:spcBef>
                <a:spcPts val="2500"/>
              </a:spcBef>
              <a:defRPr sz="3128"/>
            </a:pPr>
            <a:r>
              <a:t>Triangle rectangle via points de masse des contours 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Hypoténuse relie BOTTOM &amp; RIGHT</a:t>
            </a:r>
          </a:p>
          <a:p>
            <a:pPr marL="408940" indent="-408940" defTabSz="537463">
              <a:spcBef>
                <a:spcPts val="2500"/>
              </a:spcBef>
              <a:defRPr sz="3128"/>
            </a:pPr>
            <a:r>
              <a:t>Calcul sur hypoténuse et perpendiculaire à hypoténuse et passant par TOP pour identifier qui est BOTTOM et qui est RIGHT</a:t>
            </a:r>
          </a:p>
        </p:txBody>
      </p:sp>
      <p:pic>
        <p:nvPicPr>
          <p:cNvPr id="195" name="alig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53870" y="3655750"/>
            <a:ext cx="6733067" cy="5049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analyse du qr code</a:t>
            </a:r>
          </a:p>
        </p:txBody>
      </p:sp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Identification des coins des marqueurs</a:t>
            </a:r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Librairie OpenAR</a:t>
            </a:r>
          </a:p>
          <a:p>
            <a:pPr/>
            <a:r>
              <a:t>Utilisation d’une fonction sur le contour</a:t>
            </a:r>
          </a:p>
          <a:p>
            <a:pPr/>
            <a:r>
              <a:t>Détermine les points les plus éloignés du centre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analyse du qr code</a:t>
            </a:r>
          </a:p>
        </p:txBody>
      </p:sp>
      <p:sp>
        <p:nvSpPr>
          <p:cNvPr id="202" name="Shape 2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identification 4 coins du qr code</a:t>
            </a:r>
          </a:p>
        </p:txBody>
      </p:sp>
      <p:sp>
        <p:nvSpPr>
          <p:cNvPr id="203" name="Shape 203"/>
          <p:cNvSpPr/>
          <p:nvPr>
            <p:ph type="body" sz="half" idx="1"/>
          </p:nvPr>
        </p:nvSpPr>
        <p:spPr>
          <a:xfrm>
            <a:off x="406400" y="2743200"/>
            <a:ext cx="5385997" cy="6108700"/>
          </a:xfrm>
          <a:prstGeom prst="rect">
            <a:avLst/>
          </a:prstGeom>
        </p:spPr>
        <p:txBody>
          <a:bodyPr/>
          <a:lstStyle/>
          <a:p>
            <a:pPr/>
            <a:r>
              <a:t>Utilisation des 4 coins des marqueurs</a:t>
            </a:r>
          </a:p>
          <a:p>
            <a:pPr/>
            <a:r>
              <a:t>Extension des lignes certains côtés des marqueurs</a:t>
            </a:r>
          </a:p>
        </p:txBody>
      </p:sp>
      <p:pic>
        <p:nvPicPr>
          <p:cNvPr id="204" name="nam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82072" y="3138878"/>
            <a:ext cx="7089791" cy="53173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