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93" r:id="rId4"/>
    <p:sldId id="257" r:id="rId5"/>
    <p:sldId id="267" r:id="rId6"/>
    <p:sldId id="258" r:id="rId7"/>
    <p:sldId id="259" r:id="rId8"/>
    <p:sldId id="260" r:id="rId9"/>
    <p:sldId id="262" r:id="rId10"/>
    <p:sldId id="300" r:id="rId11"/>
    <p:sldId id="263" r:id="rId12"/>
    <p:sldId id="265" r:id="rId13"/>
    <p:sldId id="303" r:id="rId14"/>
    <p:sldId id="299" r:id="rId15"/>
    <p:sldId id="305" r:id="rId16"/>
    <p:sldId id="306" r:id="rId17"/>
    <p:sldId id="268" r:id="rId18"/>
    <p:sldId id="269" r:id="rId19"/>
    <p:sldId id="270" r:id="rId20"/>
    <p:sldId id="271" r:id="rId21"/>
    <p:sldId id="272" r:id="rId22"/>
    <p:sldId id="273" r:id="rId23"/>
    <p:sldId id="276" r:id="rId24"/>
    <p:sldId id="277" r:id="rId25"/>
    <p:sldId id="278" r:id="rId26"/>
    <p:sldId id="280" r:id="rId27"/>
    <p:sldId id="279" r:id="rId28"/>
    <p:sldId id="281" r:id="rId29"/>
    <p:sldId id="295" r:id="rId30"/>
    <p:sldId id="294" r:id="rId31"/>
    <p:sldId id="301" r:id="rId32"/>
    <p:sldId id="274" r:id="rId33"/>
    <p:sldId id="275" r:id="rId34"/>
    <p:sldId id="282" r:id="rId35"/>
    <p:sldId id="283" r:id="rId36"/>
    <p:sldId id="284" r:id="rId37"/>
    <p:sldId id="302" r:id="rId38"/>
    <p:sldId id="285" r:id="rId39"/>
    <p:sldId id="292" r:id="rId40"/>
    <p:sldId id="286" r:id="rId41"/>
    <p:sldId id="288" r:id="rId42"/>
    <p:sldId id="289" r:id="rId43"/>
    <p:sldId id="287" r:id="rId44"/>
    <p:sldId id="304" r:id="rId45"/>
    <p:sldId id="296" r:id="rId46"/>
    <p:sldId id="290"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48505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1710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97394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75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99629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6063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3916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742953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5478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2564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77123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105676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590549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32712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781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37230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17855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914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18085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209098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F98A8D-D34B-4C71-B75C-469DF44AB35E}" type="datetimeFigureOut">
              <a:rPr kumimoji="1" lang="ja-JP" altLang="en-US" smtClean="0"/>
              <a:t>2021/12/3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0442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44684D-59C8-43B2-A1D3-6F8EDFC30898}" type="slidenum">
              <a:rPr kumimoji="1" lang="ja-JP" altLang="en-US" smtClean="0"/>
              <a:t>‹#›</a:t>
            </a:fld>
            <a:endParaRPr kumimoji="1" lang="ja-JP" altLang="en-US"/>
          </a:p>
        </p:txBody>
      </p:sp>
    </p:spTree>
    <p:extLst>
      <p:ext uri="{BB962C8B-B14F-4D97-AF65-F5344CB8AC3E}">
        <p14:creationId xmlns:p14="http://schemas.microsoft.com/office/powerpoint/2010/main" val="429187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F98A8D-D34B-4C71-B75C-469DF44AB35E}" type="datetimeFigureOut">
              <a:rPr kumimoji="1" lang="ja-JP" altLang="en-US" smtClean="0"/>
              <a:t>2021/12/3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44684D-59C8-43B2-A1D3-6F8EDFC3089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55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chart.googleapis.com/chart?cht=qr&amp;chs=300x300&amp;chl=https://developers.google.com/chart/infographics/docs/qr_codes?authuser=0&amp;choe=UTF-8" TargetMode="External"/><Relationship Id="rId2" Type="http://schemas.openxmlformats.org/officeDocument/2006/relationships/hyperlink" Target="https://qr.quel.jp/url.php"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console.soracom.io/#/sam_login?o=OP0099631751&amp;coverage_type=jp"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tera-net.com/library/tpad.html" TargetMode="External"/><Relationship Id="rId2" Type="http://schemas.openxmlformats.org/officeDocument/2006/relationships/hyperlink" Target="https://azure.microsoft.com/ja-jp/products/visual-studio-code/" TargetMode="External"/><Relationship Id="rId1" Type="http://schemas.openxmlformats.org/officeDocument/2006/relationships/slideLayout" Target="../slideLayouts/slideLayout13.xml"/><Relationship Id="rId5" Type="http://schemas.openxmlformats.org/officeDocument/2006/relationships/hyperlink" Target="https://hide.maruo.co.jp/software/hidemaru.html" TargetMode="External"/><Relationship Id="rId4" Type="http://schemas.openxmlformats.org/officeDocument/2006/relationships/hyperlink" Target="https://sakura-editor.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ja-JP" altLang="en-US" sz="6000" dirty="0"/>
              <a:t>スマートものづくり</a:t>
            </a:r>
            <a:r>
              <a:rPr kumimoji="1" lang="en-US" altLang="ja-JP" sz="6000" dirty="0"/>
              <a:t>IoT</a:t>
            </a:r>
            <a:r>
              <a:rPr kumimoji="1" lang="ja-JP" altLang="en-US" sz="6000" dirty="0"/>
              <a:t>体験講座</a:t>
            </a: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r>
              <a:rPr kumimoji="1" lang="ja-JP" altLang="en-US" dirty="0"/>
              <a:t>～自社工場内でできる！</a:t>
            </a:r>
            <a:r>
              <a:rPr kumimoji="1" lang="en-US" altLang="ja-JP" dirty="0"/>
              <a:t>IoT</a:t>
            </a:r>
            <a:r>
              <a:rPr kumimoji="1" lang="ja-JP" altLang="en-US" dirty="0"/>
              <a:t>お試し講座～</a:t>
            </a:r>
          </a:p>
        </p:txBody>
      </p:sp>
    </p:spTree>
    <p:extLst>
      <p:ext uri="{BB962C8B-B14F-4D97-AF65-F5344CB8AC3E}">
        <p14:creationId xmlns:p14="http://schemas.microsoft.com/office/powerpoint/2010/main" val="293688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3600" dirty="0"/>
              <a:t>コードを実装します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3894592" cy="738664"/>
          </a:xfrm>
          <a:prstGeom prst="rect">
            <a:avLst/>
          </a:prstGeom>
          <a:noFill/>
        </p:spPr>
        <p:txBody>
          <a:bodyPr wrap="none" rtlCol="0">
            <a:spAutoFit/>
          </a:bodyPr>
          <a:lstStyle/>
          <a:p>
            <a:r>
              <a:rPr kumimoji="1" lang="en-US" altLang="ja-JP" sz="4200" dirty="0"/>
              <a:t>python3 main.py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r>
              <a:rPr lang="ja-JP" altLang="en-US" dirty="0"/>
              <a:t>カメラウィンドウ上で「</a:t>
            </a:r>
            <a:r>
              <a:rPr lang="en-US" altLang="ja-JP" dirty="0"/>
              <a:t>Q</a:t>
            </a:r>
            <a:r>
              <a:rPr lang="ja-JP" altLang="en-US" dirty="0"/>
              <a:t>」ボタンを押す</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305716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en-US" altLang="ja-JP" sz="3600" dirty="0"/>
              <a:t>QR</a:t>
            </a:r>
            <a:r>
              <a:rPr kumimoji="1" lang="ja-JP" altLang="en-US" sz="3600" dirty="0"/>
              <a:t>コードを用意します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79" y="1845733"/>
            <a:ext cx="9859889" cy="3953934"/>
          </a:xfrm>
        </p:spPr>
        <p:txBody>
          <a:bodyPr>
            <a:normAutofit fontScale="92500" lnSpcReduction="20000"/>
          </a:bodyPr>
          <a:lstStyle/>
          <a:p>
            <a:pPr lvl="1"/>
            <a:r>
              <a:rPr lang="ja-JP" altLang="en-US" dirty="0"/>
              <a:t>手元に実際に読み取るための</a:t>
            </a:r>
            <a:r>
              <a:rPr lang="en-US" altLang="ja-JP" dirty="0"/>
              <a:t>QR</a:t>
            </a:r>
            <a:r>
              <a:rPr lang="ja-JP" altLang="en-US" dirty="0"/>
              <a:t>コードを用意します</a:t>
            </a:r>
            <a:endParaRPr lang="en-US" altLang="ja-JP" dirty="0"/>
          </a:p>
          <a:p>
            <a:pPr lvl="2"/>
            <a:r>
              <a:rPr kumimoji="1" lang="ja-JP" altLang="en-US" dirty="0"/>
              <a:t>（任意のコードを作りたい場合，下記のような</a:t>
            </a:r>
            <a:r>
              <a:rPr kumimoji="1" lang="en-US" altLang="ja-JP" dirty="0"/>
              <a:t>Web</a:t>
            </a:r>
            <a:r>
              <a:rPr kumimoji="1" lang="ja-JP" altLang="en-US" dirty="0"/>
              <a:t>サービスを利用すると便利です）</a:t>
            </a:r>
            <a:endParaRPr kumimoji="1" lang="en-US" altLang="ja-JP" dirty="0"/>
          </a:p>
          <a:p>
            <a:pPr lvl="2"/>
            <a:r>
              <a:rPr kumimoji="1" lang="en-US" altLang="ja-JP" dirty="0">
                <a:hlinkClick r:id="rId2"/>
              </a:rPr>
              <a:t>https://qr.quel.jp/url.php</a:t>
            </a:r>
            <a:endParaRPr kumimoji="1" lang="en-US" altLang="ja-JP" dirty="0"/>
          </a:p>
          <a:p>
            <a:pPr lvl="2"/>
            <a:r>
              <a:rPr lang="en-US" altLang="ja-JP" b="0" i="0" dirty="0">
                <a:solidFill>
                  <a:srgbClr val="4AAC00"/>
                </a:solidFill>
                <a:effectLst/>
                <a:latin typeface="-apple-system"/>
                <a:hlinkClick r:id="rId3"/>
              </a:rPr>
              <a:t>https://chart.googleapis.com/chart?cht=qr&amp;chs=300x300&amp;chl=https://developers.google.com/chart/infographics/docs/qr_codes?authuser=0&amp;choe=UTF-8</a:t>
            </a:r>
            <a:endParaRPr kumimoji="1" lang="en-US" altLang="ja-JP" dirty="0"/>
          </a:p>
          <a:p>
            <a:pPr lvl="2"/>
            <a:endParaRPr kumimoji="1" lang="en-US" altLang="ja-JP" dirty="0"/>
          </a:p>
          <a:p>
            <a:pPr lvl="1"/>
            <a:r>
              <a:rPr lang="ja-JP" altLang="en-US" dirty="0"/>
              <a:t>任意の文字列や</a:t>
            </a:r>
            <a:r>
              <a:rPr lang="en-US" altLang="ja-JP" dirty="0"/>
              <a:t>URL</a:t>
            </a:r>
            <a:r>
              <a:rPr lang="ja-JP" altLang="en-US" dirty="0"/>
              <a:t>などを</a:t>
            </a:r>
            <a:r>
              <a:rPr lang="en-US" altLang="ja-JP" dirty="0"/>
              <a:t>QR</a:t>
            </a:r>
            <a:r>
              <a:rPr lang="ja-JP" altLang="en-US" dirty="0"/>
              <a:t>コードにエンコードして用意します</a:t>
            </a:r>
            <a:endParaRPr lang="en-US" altLang="ja-JP" dirty="0"/>
          </a:p>
          <a:p>
            <a:pPr lvl="2"/>
            <a:r>
              <a:rPr kumimoji="1" lang="ja-JP" altLang="en-US" dirty="0"/>
              <a:t>作成したアプリケーションを起動して実際に読み込みを行い，検証を行います</a:t>
            </a:r>
            <a:endParaRPr kumimoji="1" lang="en-US" altLang="ja-JP" dirty="0"/>
          </a:p>
          <a:p>
            <a:pPr lvl="2"/>
            <a:r>
              <a:rPr lang="en-US" altLang="ja-JP" dirty="0"/>
              <a:t>`python3 main.py` </a:t>
            </a:r>
            <a:r>
              <a:rPr lang="ja-JP" altLang="en-US" dirty="0"/>
              <a:t>でカメラキャプチャウィンドウが立ち上がります</a:t>
            </a:r>
            <a:endParaRPr lang="en-US" altLang="ja-JP" dirty="0"/>
          </a:p>
          <a:p>
            <a:pPr lvl="2"/>
            <a:endParaRPr kumimoji="1" lang="en-US" altLang="ja-JP" dirty="0"/>
          </a:p>
          <a:p>
            <a:pPr lvl="1"/>
            <a:r>
              <a:rPr kumimoji="1" lang="ja-JP" altLang="en-US" dirty="0"/>
              <a:t>読み出しを行った</a:t>
            </a:r>
            <a:r>
              <a:rPr kumimoji="1" lang="en-US" altLang="ja-JP" dirty="0"/>
              <a:t>QR</a:t>
            </a:r>
            <a:r>
              <a:rPr kumimoji="1" lang="ja-JP" altLang="en-US" dirty="0"/>
              <a:t>コードを処理する方法を考えてみる</a:t>
            </a:r>
            <a:endParaRPr kumimoji="1" lang="en-US" altLang="ja-JP" dirty="0"/>
          </a:p>
          <a:p>
            <a:pPr lvl="2"/>
            <a:r>
              <a:rPr kumimoji="1" lang="en-US" altLang="ja-JP" dirty="0"/>
              <a:t>URL</a:t>
            </a:r>
            <a:r>
              <a:rPr kumimoji="1" lang="ja-JP" altLang="en-US" dirty="0"/>
              <a:t>にアクセスする</a:t>
            </a:r>
            <a:endParaRPr kumimoji="1" lang="en-US" altLang="ja-JP" dirty="0"/>
          </a:p>
          <a:p>
            <a:pPr lvl="2"/>
            <a:r>
              <a:rPr kumimoji="1" lang="ja-JP" altLang="en-US" dirty="0"/>
              <a:t>別の機器やデバイス，サーバなどに送る</a:t>
            </a:r>
            <a:endParaRPr kumimoji="1" lang="en-US" altLang="ja-JP" dirty="0"/>
          </a:p>
          <a:p>
            <a:pPr lvl="2"/>
            <a:endParaRPr lang="en-US" altLang="ja-JP" dirty="0"/>
          </a:p>
          <a:p>
            <a:pPr lvl="1"/>
            <a:r>
              <a:rPr kumimoji="1" lang="ja-JP" altLang="en-US" sz="2400" dirty="0"/>
              <a:t>このあとの実習で活用するために改修する</a:t>
            </a:r>
            <a:endParaRPr kumimoji="1" lang="en-US" altLang="ja-JP" sz="2400" dirty="0"/>
          </a:p>
          <a:p>
            <a:pPr lvl="2"/>
            <a:r>
              <a:rPr lang="en-US" altLang="ja-JP" dirty="0"/>
              <a:t>QR</a:t>
            </a:r>
            <a:r>
              <a:rPr lang="ja-JP" altLang="en-US" dirty="0"/>
              <a:t>コードを用いた製品の受け入れ・実績入力</a:t>
            </a:r>
            <a:endParaRPr lang="en-US" altLang="ja-JP" dirty="0"/>
          </a:p>
          <a:p>
            <a:pPr lvl="2"/>
            <a:r>
              <a:rPr lang="en-US" altLang="ja-JP" dirty="0"/>
              <a:t>QR</a:t>
            </a:r>
            <a:r>
              <a:rPr lang="ja-JP" altLang="en-US" dirty="0"/>
              <a:t>コードを読めたら一度だけ</a:t>
            </a:r>
            <a:r>
              <a:rPr lang="en-US" altLang="ja-JP" dirty="0"/>
              <a:t>QR</a:t>
            </a:r>
            <a:r>
              <a:rPr lang="ja-JP" altLang="en-US" dirty="0"/>
              <a:t>コード内の</a:t>
            </a:r>
            <a:r>
              <a:rPr lang="en-US" altLang="ja-JP" dirty="0"/>
              <a:t>URL</a:t>
            </a:r>
            <a:r>
              <a:rPr lang="ja-JP" altLang="en-US" dirty="0"/>
              <a:t>にアクセスするように改修する</a:t>
            </a:r>
            <a:endParaRPr lang="en-US" altLang="ja-JP" dirty="0"/>
          </a:p>
          <a:p>
            <a:pPr lvl="2"/>
            <a:endParaRPr kumimoji="1" lang="en-US" altLang="ja-JP" dirty="0"/>
          </a:p>
          <a:p>
            <a:pPr lvl="2"/>
            <a:endParaRPr kumimoji="1" lang="ja-JP" altLang="en-US" dirty="0"/>
          </a:p>
        </p:txBody>
      </p:sp>
    </p:spTree>
    <p:extLst>
      <p:ext uri="{BB962C8B-B14F-4D97-AF65-F5344CB8AC3E}">
        <p14:creationId xmlns:p14="http://schemas.microsoft.com/office/powerpoint/2010/main" val="300554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sz="3600" dirty="0"/>
              <a:t>QR</a:t>
            </a:r>
            <a:r>
              <a:rPr lang="ja-JP" altLang="en-US" sz="3600" dirty="0"/>
              <a:t>コードの生成も試す</a:t>
            </a:r>
            <a:endParaRPr kumimoji="1" lang="ja-JP" altLang="en-US" sz="3600"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8554720" cy="738664"/>
          </a:xfrm>
        </p:spPr>
        <p:txBody>
          <a:bodyPr>
            <a:normAutofit/>
          </a:bodyPr>
          <a:lstStyle/>
          <a:p>
            <a:pPr lvl="1"/>
            <a:r>
              <a:rPr kumimoji="1" lang="ja-JP" altLang="en-US" dirty="0"/>
              <a:t>実習を行うディレクトリにファイルを作成します</a:t>
            </a:r>
            <a:endParaRPr kumimoji="1" lang="en-US" altLang="ja-JP" dirty="0"/>
          </a:p>
          <a:p>
            <a:pPr lvl="1"/>
            <a:r>
              <a:rPr lang="ja-JP" altLang="en-US" dirty="0"/>
              <a:t>（実習ファイル群にサンプルコードが添付されているので設置します）</a:t>
            </a:r>
            <a:endParaRPr lang="en-US" altLang="ja-JP" dirty="0"/>
          </a:p>
        </p:txBody>
      </p:sp>
      <p:sp>
        <p:nvSpPr>
          <p:cNvPr id="4" name="テキスト ボックス 3">
            <a:extLst>
              <a:ext uri="{FF2B5EF4-FFF2-40B4-BE49-F238E27FC236}">
                <a16:creationId xmlns:a16="http://schemas.microsoft.com/office/drawing/2014/main" id="{22757ADC-A29E-470F-A953-A0EF5A87EB33}"/>
              </a:ext>
            </a:extLst>
          </p:cNvPr>
          <p:cNvSpPr txBox="1"/>
          <p:nvPr/>
        </p:nvSpPr>
        <p:spPr>
          <a:xfrm>
            <a:off x="2095708" y="3423555"/>
            <a:ext cx="4063869" cy="738664"/>
          </a:xfrm>
          <a:prstGeom prst="rect">
            <a:avLst/>
          </a:prstGeom>
          <a:noFill/>
        </p:spPr>
        <p:txBody>
          <a:bodyPr wrap="none" rtlCol="0">
            <a:spAutoFit/>
          </a:bodyPr>
          <a:lstStyle/>
          <a:p>
            <a:r>
              <a:rPr kumimoji="1" lang="en-US" altLang="ja-JP" sz="4200" dirty="0"/>
              <a:t>python3 qrgen.py</a:t>
            </a:r>
            <a:endParaRPr kumimoji="1" lang="ja-JP" altLang="en-US" sz="4200" dirty="0"/>
          </a:p>
        </p:txBody>
      </p:sp>
      <p:sp>
        <p:nvSpPr>
          <p:cNvPr id="7" name="コンテンツ プレースホルダー 2">
            <a:extLst>
              <a:ext uri="{FF2B5EF4-FFF2-40B4-BE49-F238E27FC236}">
                <a16:creationId xmlns:a16="http://schemas.microsoft.com/office/drawing/2014/main" id="{1582982C-1795-4BF2-A408-189B7E599881}"/>
              </a:ext>
            </a:extLst>
          </p:cNvPr>
          <p:cNvSpPr txBox="1">
            <a:spLocks/>
          </p:cNvSpPr>
          <p:nvPr/>
        </p:nvSpPr>
        <p:spPr>
          <a:xfrm>
            <a:off x="628946" y="4681415"/>
            <a:ext cx="10722708" cy="16256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終了する場合は</a:t>
            </a:r>
            <a:endParaRPr lang="en-US" altLang="ja-JP" dirty="0"/>
          </a:p>
          <a:p>
            <a:pPr lvl="2"/>
            <a:r>
              <a:rPr lang="ja-JP" altLang="en-US" dirty="0"/>
              <a:t>コマンドプロンプト（</a:t>
            </a:r>
            <a:r>
              <a:rPr lang="en-US" altLang="ja-JP" dirty="0"/>
              <a:t>PowerShell</a:t>
            </a:r>
            <a:r>
              <a:rPr lang="ja-JP" altLang="en-US" dirty="0"/>
              <a:t>）上で「</a:t>
            </a:r>
            <a:r>
              <a:rPr lang="en-US" altLang="ja-JP" dirty="0" err="1"/>
              <a:t>Ctrl+C</a:t>
            </a:r>
            <a:r>
              <a:rPr lang="ja-JP" altLang="en-US" dirty="0"/>
              <a:t>」を連打</a:t>
            </a:r>
            <a:endParaRPr lang="en-US" altLang="ja-JP" dirty="0"/>
          </a:p>
          <a:p>
            <a:pPr lvl="2"/>
            <a:endParaRPr lang="en-US" altLang="ja-JP" dirty="0"/>
          </a:p>
          <a:p>
            <a:pPr lvl="1"/>
            <a:r>
              <a:rPr lang="ja-JP" altLang="en-US" dirty="0"/>
              <a:t>ソース編集後，変更内容を適用するためには一度アプリケーションを終了して再立上げする必要があります</a:t>
            </a:r>
            <a:endParaRPr lang="en-US" altLang="ja-JP" dirty="0"/>
          </a:p>
        </p:txBody>
      </p:sp>
      <p:sp>
        <p:nvSpPr>
          <p:cNvPr id="6" name="コンテンツ プレースホルダー 2">
            <a:extLst>
              <a:ext uri="{FF2B5EF4-FFF2-40B4-BE49-F238E27FC236}">
                <a16:creationId xmlns:a16="http://schemas.microsoft.com/office/drawing/2014/main" id="{C6817ECA-5CE1-4EE3-9667-D037946F7B26}"/>
              </a:ext>
            </a:extLst>
          </p:cNvPr>
          <p:cNvSpPr txBox="1">
            <a:spLocks/>
          </p:cNvSpPr>
          <p:nvPr/>
        </p:nvSpPr>
        <p:spPr>
          <a:xfrm>
            <a:off x="1097280" y="2904360"/>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Tree>
    <p:extLst>
      <p:ext uri="{BB962C8B-B14F-4D97-AF65-F5344CB8AC3E}">
        <p14:creationId xmlns:p14="http://schemas.microsoft.com/office/powerpoint/2010/main" val="9564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ja-JP" altLang="en-US" sz="2800" dirty="0"/>
              <a:t>読み取った</a:t>
            </a:r>
            <a:r>
              <a:rPr lang="en-US" altLang="ja-JP" sz="2800" dirty="0"/>
              <a:t>QR</a:t>
            </a:r>
            <a:r>
              <a:rPr lang="ja-JP" altLang="en-US" sz="2800" dirty="0"/>
              <a:t>コードを</a:t>
            </a:r>
            <a:r>
              <a:rPr lang="en-US" altLang="ja-JP" sz="2800" dirty="0"/>
              <a:t>CSV</a:t>
            </a:r>
            <a:r>
              <a:rPr lang="ja-JP" altLang="en-US" sz="2800" dirty="0"/>
              <a:t>ファイルに書き出して</a:t>
            </a:r>
            <a:r>
              <a:rPr lang="en-US" altLang="ja-JP" sz="2800" dirty="0"/>
              <a:t>Excel</a:t>
            </a:r>
            <a:r>
              <a:rPr lang="ja-JP" altLang="en-US" sz="2800" dirty="0"/>
              <a:t>で開いてみる</a:t>
            </a:r>
          </a:p>
        </p:txBody>
      </p:sp>
      <p:sp>
        <p:nvSpPr>
          <p:cNvPr id="6" name="コンテンツ プレースホルダー 5">
            <a:extLst>
              <a:ext uri="{FF2B5EF4-FFF2-40B4-BE49-F238E27FC236}">
                <a16:creationId xmlns:a16="http://schemas.microsoft.com/office/drawing/2014/main" id="{03E0D86B-EAA3-4C06-B1A9-7B0A0495DDC2}"/>
              </a:ext>
            </a:extLst>
          </p:cNvPr>
          <p:cNvSpPr>
            <a:spLocks noGrp="1"/>
          </p:cNvSpPr>
          <p:nvPr>
            <p:ph idx="1"/>
          </p:nvPr>
        </p:nvSpPr>
        <p:spPr>
          <a:xfrm>
            <a:off x="1097280" y="1845734"/>
            <a:ext cx="10058400" cy="923330"/>
          </a:xfrm>
        </p:spPr>
        <p:txBody>
          <a:bodyPr/>
          <a:lstStyle/>
          <a:p>
            <a:pPr lvl="1"/>
            <a:r>
              <a:rPr lang="ja-JP" altLang="en-US" dirty="0"/>
              <a:t>下記のコードを追加する</a:t>
            </a:r>
            <a:endParaRPr lang="en-US" altLang="ja-JP" dirty="0"/>
          </a:p>
          <a:p>
            <a:pPr lvl="2"/>
            <a:r>
              <a:rPr lang="en-US" altLang="ja-JP" dirty="0"/>
              <a:t>L.85 </a:t>
            </a:r>
            <a:endParaRPr lang="ja-JP" altLang="en-US" dirty="0"/>
          </a:p>
        </p:txBody>
      </p:sp>
      <p:sp>
        <p:nvSpPr>
          <p:cNvPr id="9" name="テキスト ボックス 8">
            <a:extLst>
              <a:ext uri="{FF2B5EF4-FFF2-40B4-BE49-F238E27FC236}">
                <a16:creationId xmlns:a16="http://schemas.microsoft.com/office/drawing/2014/main" id="{BBBC646A-2E64-4F0E-A2E3-325D93B4659B}"/>
              </a:ext>
            </a:extLst>
          </p:cNvPr>
          <p:cNvSpPr txBox="1"/>
          <p:nvPr/>
        </p:nvSpPr>
        <p:spPr>
          <a:xfrm>
            <a:off x="2263140" y="2274838"/>
            <a:ext cx="5250180" cy="923330"/>
          </a:xfrm>
          <a:prstGeom prst="rect">
            <a:avLst/>
          </a:prstGeom>
          <a:solidFill>
            <a:schemeClr val="tx1">
              <a:lumMod val="85000"/>
              <a:lumOff val="15000"/>
            </a:schemeClr>
          </a:solidFill>
        </p:spPr>
        <p:txBody>
          <a:bodyPr wrap="square">
            <a:spAutoFit/>
          </a:bodyPr>
          <a:lstStyle/>
          <a:p>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a:t>
            </a:r>
            <a:r>
              <a:rPr lang="en-US" altLang="ja-JP" b="0" dirty="0" err="1">
                <a:solidFill>
                  <a:srgbClr val="DCDCAA"/>
                </a:solidFill>
                <a:effectLst/>
                <a:latin typeface="Consolas" panose="020B0609020204030204" pitchFamily="49" charset="0"/>
              </a:rPr>
              <a:t>len</a:t>
            </a:r>
            <a:r>
              <a:rPr lang="en-US" altLang="ja-JP" b="0" dirty="0">
                <a:solidFill>
                  <a:srgbClr val="D4D4D4"/>
                </a:solidFill>
                <a:effectLst/>
                <a:latin typeface="Consolas" panose="020B0609020204030204" pitchFamily="49" charset="0"/>
              </a:rPr>
              <a:t>(ret) &gt; </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b="0" dirty="0">
                <a:solidFill>
                  <a:srgbClr val="C586C0"/>
                </a:solidFill>
                <a:effectLst/>
                <a:latin typeface="Consolas" panose="020B0609020204030204" pitchFamily="49" charset="0"/>
              </a:rPr>
              <a:t>    with</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open</a:t>
            </a:r>
            <a:r>
              <a:rPr lang="en-US" altLang="ja-JP" b="0" dirty="0">
                <a:solidFill>
                  <a:srgbClr val="D4D4D4"/>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"qr.csv"</a:t>
            </a:r>
            <a:r>
              <a:rPr lang="en-US" altLang="ja-JP" b="0" dirty="0">
                <a:solidFill>
                  <a:srgbClr val="D4D4D4"/>
                </a:solidFill>
                <a:effectLst/>
                <a:latin typeface="Consolas" panose="020B0609020204030204" pitchFamily="49" charset="0"/>
              </a:rPr>
              <a:t>, </a:t>
            </a:r>
            <a:r>
              <a:rPr lang="en-US" altLang="ja-JP" b="0" dirty="0">
                <a:solidFill>
                  <a:srgbClr val="CE9178"/>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as</a:t>
            </a:r>
            <a:r>
              <a:rPr lang="en-US" altLang="ja-JP" b="0" dirty="0">
                <a:solidFill>
                  <a:srgbClr val="D4D4D4"/>
                </a:solidFill>
                <a:effectLst/>
                <a:latin typeface="Consolas" panose="020B0609020204030204" pitchFamily="49" charset="0"/>
              </a:rPr>
              <a:t> f:</a:t>
            </a:r>
          </a:p>
          <a:p>
            <a:r>
              <a:rPr lang="en-US" altLang="ja-JP" b="0" dirty="0">
                <a:solidFill>
                  <a:srgbClr val="D4D4D4"/>
                </a:solidFill>
                <a:effectLst/>
                <a:latin typeface="Consolas" panose="020B0609020204030204" pitchFamily="49" charset="0"/>
              </a:rPr>
              <a:t>        </a:t>
            </a:r>
            <a:r>
              <a:rPr lang="en-US" altLang="ja-JP" b="0" dirty="0" err="1">
                <a:solidFill>
                  <a:srgbClr val="D4D4D4"/>
                </a:solidFill>
                <a:effectLst/>
                <a:latin typeface="Consolas" panose="020B0609020204030204" pitchFamily="49" charset="0"/>
              </a:rPr>
              <a:t>f.write</a:t>
            </a:r>
            <a:r>
              <a:rPr lang="en-US" altLang="ja-JP" b="0" dirty="0">
                <a:solidFill>
                  <a:srgbClr val="D4D4D4"/>
                </a:solidFill>
                <a:effectLst/>
                <a:latin typeface="Consolas" panose="020B0609020204030204" pitchFamily="49" charset="0"/>
              </a:rPr>
              <a:t>(ret[</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 + </a:t>
            </a:r>
            <a:r>
              <a:rPr lang="en-US" altLang="ja-JP" b="0" dirty="0">
                <a:solidFill>
                  <a:srgbClr val="CE9178"/>
                </a:solidFill>
                <a:effectLst/>
                <a:latin typeface="Consolas" panose="020B0609020204030204" pitchFamily="49" charset="0"/>
              </a:rPr>
              <a:t>"</a:t>
            </a:r>
            <a:r>
              <a:rPr lang="en-US" altLang="ja-JP" b="0" dirty="0">
                <a:solidFill>
                  <a:srgbClr val="D7BA7D"/>
                </a:solidFill>
                <a:effectLst/>
                <a:latin typeface="Consolas" panose="020B0609020204030204" pitchFamily="49" charset="0"/>
              </a:rPr>
              <a:t>\n</a:t>
            </a:r>
            <a:r>
              <a:rPr lang="en-US" altLang="ja-JP" b="0" dirty="0">
                <a:solidFill>
                  <a:srgbClr val="CE9178"/>
                </a:solidFill>
                <a:effectLst/>
                <a:latin typeface="Consolas" panose="020B0609020204030204" pitchFamily="49" charset="0"/>
              </a:rPr>
              <a:t>"</a:t>
            </a:r>
            <a:r>
              <a:rPr lang="en-US" altLang="ja-JP" b="0" dirty="0">
                <a:solidFill>
                  <a:srgbClr val="D4D4D4"/>
                </a:solidFill>
                <a:effectLst/>
                <a:latin typeface="Consolas" panose="020B0609020204030204" pitchFamily="49" charset="0"/>
              </a:rPr>
              <a:t>)</a:t>
            </a:r>
          </a:p>
        </p:txBody>
      </p:sp>
      <p:sp>
        <p:nvSpPr>
          <p:cNvPr id="12" name="コンテンツ プレースホルダー 5">
            <a:extLst>
              <a:ext uri="{FF2B5EF4-FFF2-40B4-BE49-F238E27FC236}">
                <a16:creationId xmlns:a16="http://schemas.microsoft.com/office/drawing/2014/main" id="{46C52B9F-2505-4F09-8BF3-75A4D459E2DF}"/>
              </a:ext>
            </a:extLst>
          </p:cNvPr>
          <p:cNvSpPr txBox="1">
            <a:spLocks/>
          </p:cNvSpPr>
          <p:nvPr/>
        </p:nvSpPr>
        <p:spPr>
          <a:xfrm>
            <a:off x="1120140" y="3413912"/>
            <a:ext cx="10058400" cy="9233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読み取り時に</a:t>
            </a:r>
            <a:r>
              <a:rPr lang="en-US" altLang="ja-JP" dirty="0"/>
              <a:t>CSV</a:t>
            </a:r>
            <a:r>
              <a:rPr lang="ja-JP" altLang="en-US" dirty="0"/>
              <a:t>ファイルが出力されるので</a:t>
            </a:r>
            <a:r>
              <a:rPr lang="en-US" altLang="ja-JP" dirty="0"/>
              <a:t>Excel</a:t>
            </a:r>
            <a:r>
              <a:rPr lang="ja-JP" altLang="en-US" dirty="0"/>
              <a:t>で開くと</a:t>
            </a:r>
            <a:r>
              <a:rPr lang="en-US" altLang="ja-JP" dirty="0"/>
              <a:t>QR</a:t>
            </a:r>
            <a:r>
              <a:rPr lang="ja-JP" altLang="en-US" dirty="0"/>
              <a:t>の読み取り結果を取得できる</a:t>
            </a:r>
          </a:p>
        </p:txBody>
      </p:sp>
      <p:pic>
        <p:nvPicPr>
          <p:cNvPr id="11" name="図 10">
            <a:extLst>
              <a:ext uri="{FF2B5EF4-FFF2-40B4-BE49-F238E27FC236}">
                <a16:creationId xmlns:a16="http://schemas.microsoft.com/office/drawing/2014/main" id="{06BEFE22-3787-46B7-9442-BFB96EE890E0}"/>
              </a:ext>
            </a:extLst>
          </p:cNvPr>
          <p:cNvPicPr>
            <a:picLocks noChangeAspect="1"/>
          </p:cNvPicPr>
          <p:nvPr/>
        </p:nvPicPr>
        <p:blipFill>
          <a:blip r:embed="rId2"/>
          <a:stretch>
            <a:fillRect/>
          </a:stretch>
        </p:blipFill>
        <p:spPr>
          <a:xfrm>
            <a:off x="2474020" y="3817320"/>
            <a:ext cx="3782000" cy="2397156"/>
          </a:xfrm>
          <a:prstGeom prst="rect">
            <a:avLst/>
          </a:prstGeom>
        </p:spPr>
      </p:pic>
    </p:spTree>
    <p:extLst>
      <p:ext uri="{BB962C8B-B14F-4D97-AF65-F5344CB8AC3E}">
        <p14:creationId xmlns:p14="http://schemas.microsoft.com/office/powerpoint/2010/main" val="197348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FE6F6-0A67-4ACD-B0FC-FFB51D54B823}"/>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コマンドラインからの実行</a:t>
            </a:r>
          </a:p>
        </p:txBody>
      </p:sp>
      <p:sp>
        <p:nvSpPr>
          <p:cNvPr id="4" name="テキスト ボックス 3">
            <a:extLst>
              <a:ext uri="{FF2B5EF4-FFF2-40B4-BE49-F238E27FC236}">
                <a16:creationId xmlns:a16="http://schemas.microsoft.com/office/drawing/2014/main" id="{651242A5-DAE8-4BE6-8BDF-294275FC3F23}"/>
              </a:ext>
            </a:extLst>
          </p:cNvPr>
          <p:cNvSpPr txBox="1"/>
          <p:nvPr/>
        </p:nvSpPr>
        <p:spPr>
          <a:xfrm>
            <a:off x="1384508" y="2255217"/>
            <a:ext cx="10654327" cy="738664"/>
          </a:xfrm>
          <a:prstGeom prst="rect">
            <a:avLst/>
          </a:prstGeom>
          <a:noFill/>
        </p:spPr>
        <p:txBody>
          <a:bodyPr wrap="none" rtlCol="0">
            <a:spAutoFit/>
          </a:bodyPr>
          <a:lstStyle/>
          <a:p>
            <a:r>
              <a:rPr kumimoji="1" lang="en-US" altLang="ja-JP" sz="4200" dirty="0"/>
              <a:t>python3 qrgen_arg.py</a:t>
            </a:r>
            <a:r>
              <a:rPr kumimoji="1" lang="ja-JP" altLang="en-US" sz="4200" dirty="0"/>
              <a:t> </a:t>
            </a:r>
            <a:r>
              <a:rPr kumimoji="1" lang="en-US" altLang="ja-JP" sz="4200" dirty="0"/>
              <a:t>[</a:t>
            </a:r>
            <a:r>
              <a:rPr kumimoji="1" lang="en-US" altLang="ja-JP" sz="4200" dirty="0" err="1"/>
              <a:t>target_string</a:t>
            </a:r>
            <a:r>
              <a:rPr kumimoji="1" lang="en-US" altLang="ja-JP" sz="4200" dirty="0"/>
              <a:t>] [filename]</a:t>
            </a:r>
            <a:endParaRPr kumimoji="1" lang="ja-JP" altLang="en-US" sz="4200" dirty="0"/>
          </a:p>
        </p:txBody>
      </p:sp>
      <p:sp>
        <p:nvSpPr>
          <p:cNvPr id="5" name="コンテンツ プレースホルダー 2">
            <a:extLst>
              <a:ext uri="{FF2B5EF4-FFF2-40B4-BE49-F238E27FC236}">
                <a16:creationId xmlns:a16="http://schemas.microsoft.com/office/drawing/2014/main" id="{1A84E2DE-1F88-451E-91DE-8580E9D0D064}"/>
              </a:ext>
            </a:extLst>
          </p:cNvPr>
          <p:cNvSpPr txBox="1">
            <a:spLocks/>
          </p:cNvSpPr>
          <p:nvPr/>
        </p:nvSpPr>
        <p:spPr>
          <a:xfrm>
            <a:off x="1097280" y="1905293"/>
            <a:ext cx="8554720" cy="7386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実行時はコマンドプロンプト（</a:t>
            </a:r>
            <a:r>
              <a:rPr lang="en-US" altLang="ja-JP" dirty="0"/>
              <a:t>PowerShell</a:t>
            </a:r>
            <a:r>
              <a:rPr lang="ja-JP" altLang="en-US" dirty="0"/>
              <a:t>）で下記コマンドを実行</a:t>
            </a:r>
            <a:endParaRPr lang="en-US" altLang="ja-JP" dirty="0"/>
          </a:p>
        </p:txBody>
      </p:sp>
      <p:sp>
        <p:nvSpPr>
          <p:cNvPr id="6" name="コンテンツ プレースホルダー 2">
            <a:extLst>
              <a:ext uri="{FF2B5EF4-FFF2-40B4-BE49-F238E27FC236}">
                <a16:creationId xmlns:a16="http://schemas.microsoft.com/office/drawing/2014/main" id="{0CFD2B66-8E22-452D-8789-2F34D1A3811A}"/>
              </a:ext>
            </a:extLst>
          </p:cNvPr>
          <p:cNvSpPr txBox="1">
            <a:spLocks/>
          </p:cNvSpPr>
          <p:nvPr/>
        </p:nvSpPr>
        <p:spPr>
          <a:xfrm>
            <a:off x="1097280" y="4474440"/>
            <a:ext cx="10654327" cy="95269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（大量に作成する場合やリストとの照合を行いながら生成する場合）バッチファイルを用いて連続実行するのに向いている実装</a:t>
            </a:r>
            <a:endParaRPr lang="en-US" altLang="ja-JP" dirty="0"/>
          </a:p>
          <a:p>
            <a:pPr lvl="1"/>
            <a:r>
              <a:rPr lang="ja-JP" altLang="en-US" dirty="0"/>
              <a:t>バッチファイルを作成して連続実行してみる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0777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381EC-9D17-4E62-A6DF-92806DC4E7BC}"/>
              </a:ext>
            </a:extLst>
          </p:cNvPr>
          <p:cNvSpPr>
            <a:spLocks noGrp="1"/>
          </p:cNvSpPr>
          <p:nvPr>
            <p:ph type="title"/>
          </p:nvPr>
        </p:nvSpPr>
        <p:spPr/>
        <p:txBody>
          <a:bodyPr/>
          <a:lstStyle/>
          <a:p>
            <a:r>
              <a:rPr kumimoji="1" lang="ja-JP" altLang="en-US" dirty="0"/>
              <a:t>バッチファイルを用いた連続実行</a:t>
            </a:r>
          </a:p>
        </p:txBody>
      </p:sp>
      <p:sp>
        <p:nvSpPr>
          <p:cNvPr id="5" name="コンテンツ プレースホルダー 2">
            <a:extLst>
              <a:ext uri="{FF2B5EF4-FFF2-40B4-BE49-F238E27FC236}">
                <a16:creationId xmlns:a16="http://schemas.microsoft.com/office/drawing/2014/main" id="{FC2759F2-A04B-4A5D-AB1F-4365D3B3A83D}"/>
              </a:ext>
            </a:extLst>
          </p:cNvPr>
          <p:cNvSpPr>
            <a:spLocks noGrp="1"/>
          </p:cNvSpPr>
          <p:nvPr>
            <p:ph idx="1"/>
          </p:nvPr>
        </p:nvSpPr>
        <p:spPr>
          <a:xfrm>
            <a:off x="1097279" y="1845733"/>
            <a:ext cx="10058399" cy="3668801"/>
          </a:xfrm>
        </p:spPr>
        <p:txBody>
          <a:bodyPr>
            <a:normAutofit/>
          </a:bodyPr>
          <a:lstStyle/>
          <a:p>
            <a:pPr lvl="1"/>
            <a:r>
              <a:rPr lang="ja-JP" altLang="en-US" dirty="0"/>
              <a:t>テキストファイルを作成する</a:t>
            </a:r>
            <a:endParaRPr lang="en-US" altLang="ja-JP" dirty="0"/>
          </a:p>
          <a:p>
            <a:pPr lvl="2"/>
            <a:r>
              <a:rPr lang="ja-JP" altLang="en-US" dirty="0"/>
              <a:t>中身には実行したいコマンドを改行を用いて列挙する</a:t>
            </a:r>
            <a:endParaRPr lang="en-US" altLang="ja-JP" dirty="0"/>
          </a:p>
          <a:p>
            <a:pPr lvl="1"/>
            <a:endParaRPr lang="en-US" altLang="ja-JP" dirty="0"/>
          </a:p>
          <a:p>
            <a:pPr lvl="1"/>
            <a:r>
              <a:rPr lang="ja-JP" altLang="en-US" dirty="0"/>
              <a:t>テキストファイルの拡張子を「～～～</a:t>
            </a:r>
            <a:r>
              <a:rPr lang="en-US" altLang="ja-JP" dirty="0"/>
              <a:t>.bat</a:t>
            </a:r>
            <a:r>
              <a:rPr lang="ja-JP" altLang="en-US" dirty="0"/>
              <a:t>」に変更する</a:t>
            </a:r>
            <a:endParaRPr lang="en-US" altLang="ja-JP" dirty="0"/>
          </a:p>
          <a:p>
            <a:pPr lvl="2"/>
            <a:r>
              <a:rPr lang="ja-JP" altLang="en-US" dirty="0"/>
              <a:t>拡張子（ファイル名末尾に付与された「</a:t>
            </a:r>
            <a:r>
              <a:rPr lang="en-US" altLang="ja-JP" dirty="0"/>
              <a:t>.(</a:t>
            </a:r>
            <a:r>
              <a:rPr lang="ja-JP" altLang="en-US" dirty="0"/>
              <a:t>ドット</a:t>
            </a:r>
            <a:r>
              <a:rPr lang="en-US" altLang="ja-JP" dirty="0"/>
              <a:t>)</a:t>
            </a:r>
            <a:r>
              <a:rPr lang="ja-JP" altLang="en-US" dirty="0"/>
              <a:t>」以降の文字）が表示されていない場合は事前に「フォルダオプション」から拡張子を表示しておくこと</a:t>
            </a:r>
            <a:endParaRPr lang="en-US" altLang="ja-JP" dirty="0"/>
          </a:p>
          <a:p>
            <a:pPr lvl="2"/>
            <a:endParaRPr lang="en-US" altLang="ja-JP" dirty="0"/>
          </a:p>
          <a:p>
            <a:pPr lvl="1"/>
            <a:r>
              <a:rPr lang="ja-JP" altLang="en-US" dirty="0"/>
              <a:t>コマンドプロンプト（または</a:t>
            </a:r>
            <a:r>
              <a:rPr lang="en-US" altLang="ja-JP" dirty="0"/>
              <a:t>PowerShell</a:t>
            </a:r>
            <a:r>
              <a:rPr lang="ja-JP" altLang="en-US" dirty="0"/>
              <a:t>）で実行する</a:t>
            </a:r>
            <a:endParaRPr lang="en-US" altLang="ja-JP" dirty="0"/>
          </a:p>
        </p:txBody>
      </p:sp>
    </p:spTree>
    <p:extLst>
      <p:ext uri="{BB962C8B-B14F-4D97-AF65-F5344CB8AC3E}">
        <p14:creationId xmlns:p14="http://schemas.microsoft.com/office/powerpoint/2010/main" val="385213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4000" dirty="0">
                <a:latin typeface="Calibri Light 見出し"/>
              </a:rPr>
              <a:t>2.</a:t>
            </a:r>
            <a:r>
              <a:rPr kumimoji="1" lang="ja-JP" altLang="en-US" sz="4000" dirty="0">
                <a:latin typeface="Calibri Light 見出し"/>
              </a:rPr>
              <a:t>生産管理システムを利用した</a:t>
            </a:r>
            <a:br>
              <a:rPr kumimoji="1" lang="en-US" altLang="ja-JP" sz="4000" dirty="0">
                <a:latin typeface="Calibri Light 見出し"/>
              </a:rPr>
            </a:br>
            <a:r>
              <a:rPr kumimoji="1" lang="en-US" altLang="ja-JP" sz="4000" dirty="0">
                <a:latin typeface="Calibri Light 見出し"/>
              </a:rPr>
              <a:t>QR</a:t>
            </a:r>
            <a:r>
              <a:rPr kumimoji="1" lang="ja-JP" altLang="en-US" sz="4000" dirty="0">
                <a:latin typeface="Calibri Light 見出し"/>
              </a:rPr>
              <a:t>コードによる通材シミュレーションと</a:t>
            </a:r>
            <a:br>
              <a:rPr kumimoji="1" lang="en-US" altLang="ja-JP" sz="4000" dirty="0">
                <a:latin typeface="Calibri Light 見出し"/>
              </a:rPr>
            </a:br>
            <a:r>
              <a:rPr kumimoji="1" lang="ja-JP" altLang="en-US" sz="4000" dirty="0">
                <a:latin typeface="Calibri Light 見出し"/>
              </a:rPr>
              <a:t>製品のロス率を算定</a:t>
            </a:r>
            <a:endParaRPr kumimoji="1" lang="en-US" altLang="ja-JP" sz="4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44358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生産管理システムを利用して製品のロス率を計算する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p:txBody>
          <a:bodyPr/>
          <a:lstStyle/>
          <a:p>
            <a:pPr lvl="1"/>
            <a:r>
              <a:rPr lang="ja-JP" altLang="en-US" dirty="0"/>
              <a:t>先程構築した</a:t>
            </a:r>
            <a:r>
              <a:rPr lang="en-US" altLang="ja-JP" dirty="0"/>
              <a:t>PC</a:t>
            </a:r>
            <a:r>
              <a:rPr lang="ja-JP" altLang="en-US" dirty="0"/>
              <a:t>による</a:t>
            </a:r>
            <a:r>
              <a:rPr lang="en-US" altLang="ja-JP" dirty="0"/>
              <a:t>QR</a:t>
            </a:r>
            <a:r>
              <a:rPr lang="ja-JP" altLang="en-US" dirty="0"/>
              <a:t>コードリーダーを用いて製品の通材シミュレーションを行い，製造実績からロス率の計算を行います</a:t>
            </a:r>
            <a:endParaRPr lang="en-US" altLang="ja-JP" dirty="0"/>
          </a:p>
          <a:p>
            <a:pPr lvl="1"/>
            <a:endParaRPr lang="en-US" altLang="ja-JP" dirty="0"/>
          </a:p>
          <a:p>
            <a:pPr marL="726948" lvl="2" indent="-342900">
              <a:buFont typeface="+mj-lt"/>
              <a:buAutoNum type="arabicPeriod"/>
            </a:pPr>
            <a:r>
              <a:rPr lang="ja-JP" altLang="en-US" sz="2000" dirty="0"/>
              <a:t>前提とする工程とプロセスの課題感に関する整理</a:t>
            </a:r>
            <a:endParaRPr lang="en-US" altLang="ja-JP" sz="2000" dirty="0"/>
          </a:p>
          <a:p>
            <a:pPr marL="726948" lvl="2" indent="-342900">
              <a:buFont typeface="+mj-lt"/>
              <a:buAutoNum type="arabicPeriod"/>
            </a:pPr>
            <a:r>
              <a:rPr kumimoji="1" lang="en-US" altLang="ja-JP" sz="2000" dirty="0"/>
              <a:t>IT/IoT</a:t>
            </a:r>
            <a:r>
              <a:rPr kumimoji="1" lang="ja-JP" altLang="en-US" sz="2000" dirty="0"/>
              <a:t>による課題の解決策に関する議論</a:t>
            </a:r>
            <a:endParaRPr kumimoji="1" lang="en-US" altLang="ja-JP" sz="2000" dirty="0"/>
          </a:p>
          <a:p>
            <a:pPr marL="726948" lvl="2" indent="-342900">
              <a:buFont typeface="+mj-lt"/>
              <a:buAutoNum type="arabicPeriod"/>
            </a:pPr>
            <a:r>
              <a:rPr lang="ja-JP" altLang="en-US" sz="2000" dirty="0"/>
              <a:t>ロス率の見える化と算出</a:t>
            </a:r>
            <a:endParaRPr lang="en-US" altLang="ja-JP" sz="2000" dirty="0"/>
          </a:p>
          <a:p>
            <a:pPr marL="726948" lvl="2" indent="-342900">
              <a:buFont typeface="+mj-lt"/>
              <a:buAutoNum type="arabicPeriod"/>
            </a:pPr>
            <a:endParaRPr kumimoji="1" lang="ja-JP" altLang="en-US" dirty="0"/>
          </a:p>
        </p:txBody>
      </p:sp>
    </p:spTree>
    <p:extLst>
      <p:ext uri="{BB962C8B-B14F-4D97-AF65-F5344CB8AC3E}">
        <p14:creationId xmlns:p14="http://schemas.microsoft.com/office/powerpoint/2010/main" val="136878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1006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194100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2C210-FDDC-452D-A0BB-D08CFF83ED12}"/>
              </a:ext>
            </a:extLst>
          </p:cNvPr>
          <p:cNvSpPr>
            <a:spLocks noGrp="1"/>
          </p:cNvSpPr>
          <p:nvPr>
            <p:ph type="title"/>
          </p:nvPr>
        </p:nvSpPr>
        <p:spPr/>
        <p:txBody>
          <a:bodyPr/>
          <a:lstStyle/>
          <a:p>
            <a:r>
              <a:rPr kumimoji="1" lang="ja-JP" altLang="en-US" dirty="0"/>
              <a:t>セミナーの目的</a:t>
            </a:r>
          </a:p>
        </p:txBody>
      </p:sp>
      <p:sp>
        <p:nvSpPr>
          <p:cNvPr id="3" name="コンテンツ プレースホルダー 2">
            <a:extLst>
              <a:ext uri="{FF2B5EF4-FFF2-40B4-BE49-F238E27FC236}">
                <a16:creationId xmlns:a16="http://schemas.microsoft.com/office/drawing/2014/main" id="{8FE296EF-B314-4527-B08E-05022F0553CB}"/>
              </a:ext>
            </a:extLst>
          </p:cNvPr>
          <p:cNvSpPr>
            <a:spLocks noGrp="1"/>
          </p:cNvSpPr>
          <p:nvPr>
            <p:ph idx="1"/>
          </p:nvPr>
        </p:nvSpPr>
        <p:spPr/>
        <p:txBody>
          <a:bodyPr/>
          <a:lstStyle/>
          <a:p>
            <a:pPr marL="457200" indent="-457200">
              <a:buFont typeface="+mj-lt"/>
              <a:buAutoNum type="arabicPeriod"/>
            </a:pPr>
            <a:r>
              <a:rPr lang="ja-JP" altLang="en-US" dirty="0"/>
              <a:t>ソリューションの内製化を見据え，</a:t>
            </a:r>
            <a:r>
              <a:rPr kumimoji="1" lang="en-US" altLang="ja-JP" dirty="0"/>
              <a:t>PC</a:t>
            </a:r>
            <a:r>
              <a:rPr kumimoji="1" lang="ja-JP" altLang="en-US" dirty="0"/>
              <a:t>を活用してプロトタイピングを行う足がかりを学ぶ</a:t>
            </a:r>
            <a:endParaRPr kumimoji="1" lang="en-US" altLang="ja-JP" dirty="0"/>
          </a:p>
          <a:p>
            <a:pPr marL="749808" lvl="1" indent="-457200"/>
            <a:r>
              <a:rPr lang="en-US" altLang="ja-JP" dirty="0"/>
              <a:t>Windows10</a:t>
            </a:r>
            <a:r>
              <a:rPr lang="ja-JP" altLang="en-US" dirty="0"/>
              <a:t>と</a:t>
            </a:r>
            <a:r>
              <a:rPr lang="en-US" altLang="ja-JP" dirty="0"/>
              <a:t>python</a:t>
            </a:r>
            <a:r>
              <a:rPr lang="ja-JP" altLang="en-US" dirty="0"/>
              <a:t>の利用</a:t>
            </a:r>
            <a:endParaRPr lang="en-US" altLang="ja-JP" dirty="0"/>
          </a:p>
          <a:p>
            <a:pPr marL="749808" lvl="1" indent="-457200"/>
            <a:r>
              <a:rPr kumimoji="1" lang="en-US" altLang="ja-JP" dirty="0"/>
              <a:t>Web</a:t>
            </a:r>
            <a:r>
              <a:rPr kumimoji="1" lang="ja-JP" altLang="en-US" dirty="0"/>
              <a:t>カメラの活用</a:t>
            </a:r>
            <a:endParaRPr kumimoji="1" lang="en-US" altLang="ja-JP" dirty="0"/>
          </a:p>
          <a:p>
            <a:pPr marL="749808" lvl="1" indent="-457200"/>
            <a:endParaRPr kumimoji="1" lang="en-US" altLang="ja-JP" dirty="0"/>
          </a:p>
          <a:p>
            <a:pPr marL="457200" indent="-457200">
              <a:buFont typeface="+mj-lt"/>
              <a:buAutoNum type="arabicPeriod"/>
            </a:pPr>
            <a:r>
              <a:rPr lang="en-US" altLang="ja-JP" dirty="0"/>
              <a:t>QR</a:t>
            </a:r>
            <a:r>
              <a:rPr lang="ja-JP" altLang="en-US" dirty="0"/>
              <a:t>コードを利用したソリューションのイメージを掴む</a:t>
            </a:r>
            <a:endParaRPr lang="en-US" altLang="ja-JP" dirty="0"/>
          </a:p>
          <a:p>
            <a:pPr marL="749808" lvl="1" indent="-457200"/>
            <a:r>
              <a:rPr lang="en-US" altLang="ja-JP" dirty="0"/>
              <a:t>QR</a:t>
            </a:r>
            <a:r>
              <a:rPr lang="ja-JP" altLang="en-US" dirty="0"/>
              <a:t>コードやバーコードをどのように活用する（できるのか）検討する足がかりにする</a:t>
            </a:r>
            <a:endParaRPr lang="en-US" altLang="ja-JP" dirty="0"/>
          </a:p>
          <a:p>
            <a:pPr marL="749808" lvl="1" indent="-457200"/>
            <a:r>
              <a:rPr lang="ja-JP" altLang="en-US" dirty="0"/>
              <a:t>生産管理に活用してみるケースを実習する</a:t>
            </a:r>
            <a:endParaRPr lang="en-US" altLang="ja-JP" dirty="0"/>
          </a:p>
          <a:p>
            <a:pPr marL="749808" lvl="1" indent="-457200"/>
            <a:endParaRPr lang="en-US" altLang="ja-JP" dirty="0"/>
          </a:p>
          <a:p>
            <a:pPr marL="457200" indent="-457200">
              <a:buFont typeface="+mj-lt"/>
              <a:buAutoNum type="arabicPeriod"/>
            </a:pPr>
            <a:r>
              <a:rPr kumimoji="1" lang="ja-JP" altLang="en-US" dirty="0"/>
              <a:t>レガシーなデバイスをインターネットに接続するためのデバイスの活用イメージを掴む</a:t>
            </a:r>
            <a:endParaRPr kumimoji="1" lang="en-US" altLang="ja-JP" dirty="0"/>
          </a:p>
          <a:p>
            <a:pPr marL="749808" lvl="1" indent="-457200"/>
            <a:r>
              <a:rPr lang="ja-JP" altLang="en-US" dirty="0"/>
              <a:t>電気信号がデータになる仕組みを掴む</a:t>
            </a:r>
            <a:endParaRPr lang="en-US" altLang="ja-JP" dirty="0"/>
          </a:p>
          <a:p>
            <a:pPr marL="749808" lvl="1" indent="-457200"/>
            <a:r>
              <a:rPr kumimoji="1" lang="ja-JP" altLang="en-US" dirty="0"/>
              <a:t>どうやってユーザーに通知するか，活用方法を考えてみる</a:t>
            </a:r>
            <a:endParaRPr kumimoji="1" lang="en-US" altLang="ja-JP" dirty="0"/>
          </a:p>
        </p:txBody>
      </p:sp>
    </p:spTree>
    <p:extLst>
      <p:ext uri="{BB962C8B-B14F-4D97-AF65-F5344CB8AC3E}">
        <p14:creationId xmlns:p14="http://schemas.microsoft.com/office/powerpoint/2010/main" val="344629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C1A8-6984-4349-AEF3-266288F7186A}"/>
              </a:ext>
            </a:extLst>
          </p:cNvPr>
          <p:cNvSpPr>
            <a:spLocks noGrp="1"/>
          </p:cNvSpPr>
          <p:nvPr>
            <p:ph type="title"/>
          </p:nvPr>
        </p:nvSpPr>
        <p:spPr/>
        <p:txBody>
          <a:bodyPr/>
          <a:lstStyle/>
          <a:p>
            <a:r>
              <a:rPr kumimoji="1" lang="ja-JP" altLang="en-US" dirty="0"/>
              <a:t>生産管理システムを利用してみる</a:t>
            </a:r>
          </a:p>
        </p:txBody>
      </p:sp>
      <p:sp>
        <p:nvSpPr>
          <p:cNvPr id="3" name="コンテンツ プレースホルダー 2">
            <a:extLst>
              <a:ext uri="{FF2B5EF4-FFF2-40B4-BE49-F238E27FC236}">
                <a16:creationId xmlns:a16="http://schemas.microsoft.com/office/drawing/2014/main" id="{B7CAAF7A-C951-4685-AD43-6F697729300D}"/>
              </a:ext>
            </a:extLst>
          </p:cNvPr>
          <p:cNvSpPr>
            <a:spLocks noGrp="1"/>
          </p:cNvSpPr>
          <p:nvPr>
            <p:ph idx="1"/>
          </p:nvPr>
        </p:nvSpPr>
        <p:spPr/>
        <p:txBody>
          <a:bodyPr/>
          <a:lstStyle/>
          <a:p>
            <a:pPr lvl="1"/>
            <a:r>
              <a:rPr lang="ja-JP" altLang="en-US" dirty="0"/>
              <a:t>ブラウザから</a:t>
            </a:r>
            <a:r>
              <a:rPr kumimoji="1" lang="ja-JP" altLang="en-US" dirty="0"/>
              <a:t>アクセスして利用してみます</a:t>
            </a:r>
            <a:endParaRPr kumimoji="1" lang="en-US" altLang="ja-JP" dirty="0"/>
          </a:p>
          <a:p>
            <a:pPr lvl="1"/>
            <a:endParaRPr kumimoji="1" lang="en-US" altLang="ja-JP" dirty="0"/>
          </a:p>
          <a:p>
            <a:pPr lvl="1"/>
            <a:r>
              <a:rPr kumimoji="1" lang="ja-JP" altLang="en-US" dirty="0"/>
              <a:t>アクセスすると各種メニューが表示されます</a:t>
            </a:r>
          </a:p>
        </p:txBody>
      </p:sp>
      <p:pic>
        <p:nvPicPr>
          <p:cNvPr id="5" name="図 4">
            <a:extLst>
              <a:ext uri="{FF2B5EF4-FFF2-40B4-BE49-F238E27FC236}">
                <a16:creationId xmlns:a16="http://schemas.microsoft.com/office/drawing/2014/main" id="{495C001F-0A52-462A-AE9C-41637C481BDA}"/>
              </a:ext>
            </a:extLst>
          </p:cNvPr>
          <p:cNvPicPr>
            <a:picLocks noChangeAspect="1"/>
          </p:cNvPicPr>
          <p:nvPr/>
        </p:nvPicPr>
        <p:blipFill>
          <a:blip r:embed="rId2"/>
          <a:stretch>
            <a:fillRect/>
          </a:stretch>
        </p:blipFill>
        <p:spPr>
          <a:xfrm>
            <a:off x="2154510" y="3241964"/>
            <a:ext cx="7405125" cy="2987185"/>
          </a:xfrm>
          <a:prstGeom prst="rect">
            <a:avLst/>
          </a:prstGeom>
        </p:spPr>
      </p:pic>
    </p:spTree>
    <p:extLst>
      <p:ext uri="{BB962C8B-B14F-4D97-AF65-F5344CB8AC3E}">
        <p14:creationId xmlns:p14="http://schemas.microsoft.com/office/powerpoint/2010/main" val="338147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生産計画を確認する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「生産計画入力」ボタンを押下すると，当日予定されている製品の製造計画が表示されます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pic>
        <p:nvPicPr>
          <p:cNvPr id="5" name="図 4">
            <a:extLst>
              <a:ext uri="{FF2B5EF4-FFF2-40B4-BE49-F238E27FC236}">
                <a16:creationId xmlns:a16="http://schemas.microsoft.com/office/drawing/2014/main" id="{BB0DA76C-11E0-4BCC-967A-465F79966E05}"/>
              </a:ext>
            </a:extLst>
          </p:cNvPr>
          <p:cNvPicPr>
            <a:picLocks noChangeAspect="1"/>
          </p:cNvPicPr>
          <p:nvPr/>
        </p:nvPicPr>
        <p:blipFill>
          <a:blip r:embed="rId2"/>
          <a:stretch>
            <a:fillRect/>
          </a:stretch>
        </p:blipFill>
        <p:spPr>
          <a:xfrm>
            <a:off x="1651000" y="2975026"/>
            <a:ext cx="9137428" cy="3002441"/>
          </a:xfrm>
          <a:prstGeom prst="rect">
            <a:avLst/>
          </a:prstGeom>
        </p:spPr>
      </p:pic>
      <p:sp>
        <p:nvSpPr>
          <p:cNvPr id="6" name="正方形/長方形 5">
            <a:extLst>
              <a:ext uri="{FF2B5EF4-FFF2-40B4-BE49-F238E27FC236}">
                <a16:creationId xmlns:a16="http://schemas.microsoft.com/office/drawing/2014/main" id="{6A720986-23CA-41CF-AF1E-F3B1CF8B47BD}"/>
              </a:ext>
            </a:extLst>
          </p:cNvPr>
          <p:cNvSpPr/>
          <p:nvPr/>
        </p:nvSpPr>
        <p:spPr>
          <a:xfrm>
            <a:off x="9680478" y="3285067"/>
            <a:ext cx="1236134" cy="2819400"/>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130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通材シミュレーションを行ってみる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a:xfrm>
            <a:off x="1097280" y="1845734"/>
            <a:ext cx="10058400" cy="1583266"/>
          </a:xfrm>
        </p:spPr>
        <p:txBody>
          <a:bodyPr/>
          <a:lstStyle/>
          <a:p>
            <a:pPr lvl="1"/>
            <a:r>
              <a:rPr kumimoji="1" lang="ja-JP" altLang="en-US" dirty="0"/>
              <a:t>本デモでは擬似的に通材する方法としてシミュレーション機能を用意しています</a:t>
            </a:r>
            <a:endParaRPr kumimoji="1" lang="en-US" altLang="ja-JP" dirty="0"/>
          </a:p>
          <a:p>
            <a:pPr lvl="2"/>
            <a:r>
              <a:rPr lang="ja-JP" altLang="en-US" dirty="0"/>
              <a:t>トップ画面から「製品実績入力用</a:t>
            </a:r>
            <a:r>
              <a:rPr lang="en-US" altLang="ja-JP" dirty="0"/>
              <a:t>QR</a:t>
            </a:r>
            <a:r>
              <a:rPr lang="ja-JP" altLang="en-US" dirty="0"/>
              <a:t>一覧」をクリックします</a:t>
            </a:r>
            <a:endParaRPr lang="en-US" altLang="ja-JP" dirty="0"/>
          </a:p>
          <a:p>
            <a:pPr lvl="2"/>
            <a:r>
              <a:rPr kumimoji="1" lang="ja-JP" altLang="en-US" dirty="0"/>
              <a:t>製造計画で確認したパッケージに貼り付けされた</a:t>
            </a:r>
            <a:r>
              <a:rPr kumimoji="1" lang="en-US" altLang="ja-JP" dirty="0"/>
              <a:t>QR</a:t>
            </a:r>
            <a:r>
              <a:rPr kumimoji="1" lang="ja-JP" altLang="en-US" dirty="0"/>
              <a:t>コードが表示されるのでこれを読み取ります</a:t>
            </a:r>
            <a:endParaRPr kumimoji="1" lang="en-US" altLang="ja-JP" dirty="0"/>
          </a:p>
          <a:p>
            <a:pPr lvl="2"/>
            <a:r>
              <a:rPr lang="ja-JP" altLang="en-US" dirty="0"/>
              <a:t>読み取り結果として</a:t>
            </a:r>
            <a:r>
              <a:rPr lang="en-US" altLang="ja-JP" dirty="0"/>
              <a:t>URL</a:t>
            </a:r>
            <a:r>
              <a:rPr lang="ja-JP" altLang="en-US" dirty="0"/>
              <a:t>が指定されているのでアクセスすると通材が行われます</a:t>
            </a:r>
            <a:endParaRPr lang="en-US" altLang="ja-JP" dirty="0"/>
          </a:p>
          <a:p>
            <a:pPr lvl="2"/>
            <a:r>
              <a:rPr kumimoji="1" lang="ja-JP" altLang="en-US" dirty="0"/>
              <a:t>（右端の「リンク」絡むに表示された■をクリックすると直接ブラウザアクセスを行うことで通材ができます）</a:t>
            </a:r>
            <a:endParaRPr kumimoji="1" lang="en-US" altLang="ja-JP" dirty="0"/>
          </a:p>
          <a:p>
            <a:pPr lvl="2"/>
            <a:endParaRPr kumimoji="1" lang="ja-JP" altLang="en-US" dirty="0"/>
          </a:p>
        </p:txBody>
      </p:sp>
      <p:pic>
        <p:nvPicPr>
          <p:cNvPr id="6" name="図 5">
            <a:extLst>
              <a:ext uri="{FF2B5EF4-FFF2-40B4-BE49-F238E27FC236}">
                <a16:creationId xmlns:a16="http://schemas.microsoft.com/office/drawing/2014/main" id="{92437294-6EA8-4A5F-BDC6-A416B649ED01}"/>
              </a:ext>
            </a:extLst>
          </p:cNvPr>
          <p:cNvPicPr>
            <a:picLocks noChangeAspect="1"/>
          </p:cNvPicPr>
          <p:nvPr/>
        </p:nvPicPr>
        <p:blipFill>
          <a:blip r:embed="rId2"/>
          <a:stretch>
            <a:fillRect/>
          </a:stretch>
        </p:blipFill>
        <p:spPr>
          <a:xfrm>
            <a:off x="9458757" y="1845734"/>
            <a:ext cx="2085975" cy="1295400"/>
          </a:xfrm>
          <a:prstGeom prst="rect">
            <a:avLst/>
          </a:prstGeom>
        </p:spPr>
      </p:pic>
      <p:pic>
        <p:nvPicPr>
          <p:cNvPr id="8" name="図 7">
            <a:extLst>
              <a:ext uri="{FF2B5EF4-FFF2-40B4-BE49-F238E27FC236}">
                <a16:creationId xmlns:a16="http://schemas.microsoft.com/office/drawing/2014/main" id="{D5E07E0F-CC0E-440D-BBB0-C5D47DC4D443}"/>
              </a:ext>
            </a:extLst>
          </p:cNvPr>
          <p:cNvPicPr>
            <a:picLocks noChangeAspect="1"/>
          </p:cNvPicPr>
          <p:nvPr/>
        </p:nvPicPr>
        <p:blipFill>
          <a:blip r:embed="rId3"/>
          <a:stretch>
            <a:fillRect/>
          </a:stretch>
        </p:blipFill>
        <p:spPr>
          <a:xfrm>
            <a:off x="3471862" y="3429000"/>
            <a:ext cx="4638675" cy="2495550"/>
          </a:xfrm>
          <a:prstGeom prst="rect">
            <a:avLst/>
          </a:prstGeom>
        </p:spPr>
      </p:pic>
      <p:sp>
        <p:nvSpPr>
          <p:cNvPr id="11" name="吹き出し: 四角形 10">
            <a:extLst>
              <a:ext uri="{FF2B5EF4-FFF2-40B4-BE49-F238E27FC236}">
                <a16:creationId xmlns:a16="http://schemas.microsoft.com/office/drawing/2014/main" id="{94E86B79-36A9-4AEB-9B2E-05B5FBBEECC8}"/>
              </a:ext>
            </a:extLst>
          </p:cNvPr>
          <p:cNvSpPr/>
          <p:nvPr/>
        </p:nvSpPr>
        <p:spPr>
          <a:xfrm>
            <a:off x="775856" y="4676775"/>
            <a:ext cx="3001818" cy="689552"/>
          </a:xfrm>
          <a:prstGeom prst="wedgeRectCallout">
            <a:avLst>
              <a:gd name="adj1" fmla="val 77475"/>
              <a:gd name="adj2" fmla="val -111631"/>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読み取ってブラウザアクセス</a:t>
            </a:r>
          </a:p>
        </p:txBody>
      </p:sp>
      <p:sp>
        <p:nvSpPr>
          <p:cNvPr id="12" name="吹き出し: 四角形 11">
            <a:extLst>
              <a:ext uri="{FF2B5EF4-FFF2-40B4-BE49-F238E27FC236}">
                <a16:creationId xmlns:a16="http://schemas.microsoft.com/office/drawing/2014/main" id="{E2864170-5867-41C5-BEB5-F3F99C0EF947}"/>
              </a:ext>
            </a:extLst>
          </p:cNvPr>
          <p:cNvSpPr/>
          <p:nvPr/>
        </p:nvSpPr>
        <p:spPr>
          <a:xfrm>
            <a:off x="8283171" y="5021551"/>
            <a:ext cx="3001818" cy="689552"/>
          </a:xfrm>
          <a:prstGeom prst="wedgeRectCallout">
            <a:avLst>
              <a:gd name="adj1" fmla="val -66217"/>
              <a:gd name="adj2" fmla="val -157173"/>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（または）</a:t>
            </a:r>
            <a:endParaRPr kumimoji="1" lang="en-US" altLang="ja-JP" dirty="0">
              <a:solidFill>
                <a:srgbClr val="FF0000"/>
              </a:solidFill>
            </a:endParaRPr>
          </a:p>
          <a:p>
            <a:pPr algn="ctr"/>
            <a:r>
              <a:rPr kumimoji="1" lang="ja-JP" altLang="en-US" dirty="0">
                <a:solidFill>
                  <a:srgbClr val="FF0000"/>
                </a:solidFill>
              </a:rPr>
              <a:t>リンクからブラウザアクセス</a:t>
            </a:r>
          </a:p>
        </p:txBody>
      </p:sp>
    </p:spTree>
    <p:extLst>
      <p:ext uri="{BB962C8B-B14F-4D97-AF65-F5344CB8AC3E}">
        <p14:creationId xmlns:p14="http://schemas.microsoft.com/office/powerpoint/2010/main" val="171338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通材シミュレーションを行う</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通材シミュレーションを行うことによって</a:t>
            </a:r>
            <a:r>
              <a:rPr lang="ja-JP" altLang="en-US" dirty="0"/>
              <a:t>製品が製造され，実績データに通材日時が入力されるとともに</a:t>
            </a:r>
            <a:r>
              <a:rPr kumimoji="1" lang="ja-JP" altLang="en-US" dirty="0"/>
              <a:t>原材料が消費されます</a:t>
            </a:r>
            <a:endParaRPr lang="en-US" altLang="ja-JP" dirty="0"/>
          </a:p>
          <a:p>
            <a:pPr lvl="1"/>
            <a:r>
              <a:rPr kumimoji="1" lang="ja-JP" altLang="en-US" dirty="0"/>
              <a:t>通材シミュレーションを複数回実行後，消費した原材料（原材料残）について「原料残一覧」から確認できます．</a:t>
            </a:r>
            <a:endParaRPr kumimoji="1" lang="en-US" altLang="ja-JP" dirty="0"/>
          </a:p>
          <a:p>
            <a:pPr lvl="2"/>
            <a:r>
              <a:rPr lang="ja-JP" altLang="en-US" dirty="0"/>
              <a:t>原料</a:t>
            </a:r>
            <a:r>
              <a:rPr lang="en-US" altLang="ja-JP" dirty="0"/>
              <a:t>ID</a:t>
            </a:r>
            <a:r>
              <a:rPr lang="ja-JP" altLang="en-US" dirty="0"/>
              <a:t>と原料の名称は「原料受入」から確認できます</a:t>
            </a:r>
            <a:endParaRPr kumimoji="1" lang="ja-JP" altLang="en-US" dirty="0"/>
          </a:p>
        </p:txBody>
      </p:sp>
      <p:pic>
        <p:nvPicPr>
          <p:cNvPr id="5" name="図 4">
            <a:extLst>
              <a:ext uri="{FF2B5EF4-FFF2-40B4-BE49-F238E27FC236}">
                <a16:creationId xmlns:a16="http://schemas.microsoft.com/office/drawing/2014/main" id="{765ADB5E-17C9-4F26-832F-6EEE0EEB99F7}"/>
              </a:ext>
            </a:extLst>
          </p:cNvPr>
          <p:cNvPicPr>
            <a:picLocks noChangeAspect="1"/>
          </p:cNvPicPr>
          <p:nvPr/>
        </p:nvPicPr>
        <p:blipFill>
          <a:blip r:embed="rId2"/>
          <a:stretch>
            <a:fillRect/>
          </a:stretch>
        </p:blipFill>
        <p:spPr>
          <a:xfrm>
            <a:off x="9562080" y="3429000"/>
            <a:ext cx="2450966" cy="1084854"/>
          </a:xfrm>
          <a:prstGeom prst="rect">
            <a:avLst/>
          </a:prstGeom>
        </p:spPr>
      </p:pic>
      <p:pic>
        <p:nvPicPr>
          <p:cNvPr id="7" name="図 6">
            <a:extLst>
              <a:ext uri="{FF2B5EF4-FFF2-40B4-BE49-F238E27FC236}">
                <a16:creationId xmlns:a16="http://schemas.microsoft.com/office/drawing/2014/main" id="{0E771476-F7B3-469F-8907-19339E5926D8}"/>
              </a:ext>
            </a:extLst>
          </p:cNvPr>
          <p:cNvPicPr>
            <a:picLocks noChangeAspect="1"/>
          </p:cNvPicPr>
          <p:nvPr/>
        </p:nvPicPr>
        <p:blipFill>
          <a:blip r:embed="rId3"/>
          <a:stretch>
            <a:fillRect/>
          </a:stretch>
        </p:blipFill>
        <p:spPr>
          <a:xfrm>
            <a:off x="1828799" y="3670719"/>
            <a:ext cx="6819335" cy="2488206"/>
          </a:xfrm>
          <a:prstGeom prst="rect">
            <a:avLst/>
          </a:prstGeom>
        </p:spPr>
      </p:pic>
    </p:spTree>
    <p:extLst>
      <p:ext uri="{BB962C8B-B14F-4D97-AF65-F5344CB8AC3E}">
        <p14:creationId xmlns:p14="http://schemas.microsoft.com/office/powerpoint/2010/main" val="39226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EE0498-CDC1-465A-A151-DFC981CA35B9}"/>
              </a:ext>
            </a:extLst>
          </p:cNvPr>
          <p:cNvPicPr>
            <a:picLocks noChangeAspect="1"/>
          </p:cNvPicPr>
          <p:nvPr/>
        </p:nvPicPr>
        <p:blipFill>
          <a:blip r:embed="rId2"/>
          <a:stretch>
            <a:fillRect/>
          </a:stretch>
        </p:blipFill>
        <p:spPr>
          <a:xfrm>
            <a:off x="1741055" y="3021935"/>
            <a:ext cx="9097818" cy="2847159"/>
          </a:xfrm>
          <a:prstGeom prst="rect">
            <a:avLst/>
          </a:prstGeom>
        </p:spPr>
      </p:pic>
      <p:sp>
        <p:nvSpPr>
          <p:cNvPr id="2" name="タイトル 1">
            <a:extLst>
              <a:ext uri="{FF2B5EF4-FFF2-40B4-BE49-F238E27FC236}">
                <a16:creationId xmlns:a16="http://schemas.microsoft.com/office/drawing/2014/main" id="{A47B7FD1-7065-4480-94C4-E0F5D47F932F}"/>
              </a:ext>
            </a:extLst>
          </p:cNvPr>
          <p:cNvSpPr>
            <a:spLocks noGrp="1"/>
          </p:cNvSpPr>
          <p:nvPr>
            <p:ph type="title"/>
          </p:nvPr>
        </p:nvSpPr>
        <p:spPr/>
        <p:txBody>
          <a:bodyPr/>
          <a:lstStyle/>
          <a:p>
            <a:r>
              <a:rPr kumimoji="1" lang="ja-JP" altLang="en-US" dirty="0"/>
              <a:t>生産実績を確認する</a:t>
            </a:r>
          </a:p>
        </p:txBody>
      </p:sp>
      <p:sp>
        <p:nvSpPr>
          <p:cNvPr id="3" name="コンテンツ プレースホルダー 2">
            <a:extLst>
              <a:ext uri="{FF2B5EF4-FFF2-40B4-BE49-F238E27FC236}">
                <a16:creationId xmlns:a16="http://schemas.microsoft.com/office/drawing/2014/main" id="{4C8F5338-F83D-40C4-92BC-34A4532208A1}"/>
              </a:ext>
            </a:extLst>
          </p:cNvPr>
          <p:cNvSpPr>
            <a:spLocks noGrp="1"/>
          </p:cNvSpPr>
          <p:nvPr>
            <p:ph idx="1"/>
          </p:nvPr>
        </p:nvSpPr>
        <p:spPr/>
        <p:txBody>
          <a:bodyPr/>
          <a:lstStyle/>
          <a:p>
            <a:pPr lvl="1"/>
            <a:r>
              <a:rPr kumimoji="1" lang="ja-JP" altLang="en-US" dirty="0"/>
              <a:t>「生産実績閲覧」ボタンを押下すると，当日予定されている製品の製造計画が表示されます</a:t>
            </a:r>
            <a:endParaRPr kumimoji="1" lang="en-US" altLang="ja-JP" dirty="0"/>
          </a:p>
          <a:p>
            <a:pPr lvl="2"/>
            <a:r>
              <a:rPr lang="ja-JP" altLang="en-US" dirty="0"/>
              <a:t>通材が確認されていないものは「通材日時」が「</a:t>
            </a:r>
            <a:r>
              <a:rPr lang="en-US" altLang="ja-JP" b="0" i="0" dirty="0">
                <a:solidFill>
                  <a:srgbClr val="212529"/>
                </a:solidFill>
                <a:effectLst/>
                <a:latin typeface="-apple-system"/>
              </a:rPr>
              <a:t>0000-00-00 00:00:00</a:t>
            </a:r>
            <a:r>
              <a:rPr lang="ja-JP" altLang="en-US" dirty="0"/>
              <a:t>」となっています</a:t>
            </a:r>
            <a:endParaRPr lang="en-US" altLang="ja-JP" dirty="0"/>
          </a:p>
          <a:p>
            <a:pPr lvl="2"/>
            <a:r>
              <a:rPr kumimoji="1" lang="ja-JP" altLang="en-US" dirty="0"/>
              <a:t>通材確認後に通材日時が入力されます．</a:t>
            </a:r>
          </a:p>
        </p:txBody>
      </p:sp>
      <p:sp>
        <p:nvSpPr>
          <p:cNvPr id="6" name="正方形/長方形 5">
            <a:extLst>
              <a:ext uri="{FF2B5EF4-FFF2-40B4-BE49-F238E27FC236}">
                <a16:creationId xmlns:a16="http://schemas.microsoft.com/office/drawing/2014/main" id="{6A720986-23CA-41CF-AF1E-F3B1CF8B47BD}"/>
              </a:ext>
            </a:extLst>
          </p:cNvPr>
          <p:cNvSpPr/>
          <p:nvPr/>
        </p:nvSpPr>
        <p:spPr>
          <a:xfrm>
            <a:off x="9680478" y="3537527"/>
            <a:ext cx="1236134" cy="2439941"/>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5800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19B2A-FA7B-42B8-AC4D-3524D75A0FB3}"/>
              </a:ext>
            </a:extLst>
          </p:cNvPr>
          <p:cNvSpPr>
            <a:spLocks noGrp="1"/>
          </p:cNvSpPr>
          <p:nvPr>
            <p:ph type="title"/>
          </p:nvPr>
        </p:nvSpPr>
        <p:spPr/>
        <p:txBody>
          <a:bodyPr>
            <a:normAutofit/>
          </a:bodyPr>
          <a:lstStyle/>
          <a:p>
            <a:r>
              <a:rPr kumimoji="1" lang="ja-JP" altLang="en-US" sz="2400" dirty="0"/>
              <a:t>（改めて）</a:t>
            </a:r>
            <a:br>
              <a:rPr kumimoji="1" lang="en-US" altLang="ja-JP" dirty="0"/>
            </a:br>
            <a:r>
              <a:rPr kumimoji="1" lang="ja-JP" altLang="en-US" dirty="0"/>
              <a:t>前提とする工程</a:t>
            </a:r>
          </a:p>
        </p:txBody>
      </p:sp>
      <p:sp>
        <p:nvSpPr>
          <p:cNvPr id="3" name="コンテンツ プレースホルダー 2">
            <a:extLst>
              <a:ext uri="{FF2B5EF4-FFF2-40B4-BE49-F238E27FC236}">
                <a16:creationId xmlns:a16="http://schemas.microsoft.com/office/drawing/2014/main" id="{E00C2D5B-1B1C-4B9E-8A50-89A458662889}"/>
              </a:ext>
            </a:extLst>
          </p:cNvPr>
          <p:cNvSpPr>
            <a:spLocks noGrp="1"/>
          </p:cNvSpPr>
          <p:nvPr>
            <p:ph idx="1"/>
          </p:nvPr>
        </p:nvSpPr>
        <p:spPr>
          <a:xfrm>
            <a:off x="1097280" y="1845734"/>
            <a:ext cx="10058400" cy="336749"/>
          </a:xfrm>
        </p:spPr>
        <p:txBody>
          <a:bodyPr/>
          <a:lstStyle/>
          <a:p>
            <a:pPr lvl="2"/>
            <a:r>
              <a:rPr lang="ja-JP" altLang="en-US" dirty="0"/>
              <a:t>焼きとりの串打ち＆パッケージング工程</a:t>
            </a:r>
            <a:endParaRPr kumimoji="1" lang="ja-JP" altLang="en-US" dirty="0"/>
          </a:p>
        </p:txBody>
      </p:sp>
      <p:pic>
        <p:nvPicPr>
          <p:cNvPr id="1030" name="Picture 6" descr="OPP袋のイラスト（ジップ付き）">
            <a:extLst>
              <a:ext uri="{FF2B5EF4-FFF2-40B4-BE49-F238E27FC236}">
                <a16:creationId xmlns:a16="http://schemas.microsoft.com/office/drawing/2014/main" id="{89D14249-1009-4E26-BD92-4425EE563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42" y="4100520"/>
            <a:ext cx="930042" cy="1334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ニワトリのイラスト（酉年）">
            <a:extLst>
              <a:ext uri="{FF2B5EF4-FFF2-40B4-BE49-F238E27FC236}">
                <a16:creationId xmlns:a16="http://schemas.microsoft.com/office/drawing/2014/main" id="{39DCB73F-5E7A-428D-83B8-CFCC2459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59" y="3161371"/>
            <a:ext cx="1063925" cy="10639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長ねぎのイラスト">
            <a:extLst>
              <a:ext uri="{FF2B5EF4-FFF2-40B4-BE49-F238E27FC236}">
                <a16:creationId xmlns:a16="http://schemas.microsoft.com/office/drawing/2014/main" id="{E4549E08-68F9-4348-8866-827662181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559" y="4505653"/>
            <a:ext cx="1079381" cy="1107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2D0550C-FA78-4291-B8F2-85F6CF574E3E}"/>
              </a:ext>
            </a:extLst>
          </p:cNvPr>
          <p:cNvSpPr txBox="1"/>
          <p:nvPr/>
        </p:nvSpPr>
        <p:spPr>
          <a:xfrm>
            <a:off x="1226559" y="2363330"/>
            <a:ext cx="1107996" cy="369332"/>
          </a:xfrm>
          <a:prstGeom prst="rect">
            <a:avLst/>
          </a:prstGeom>
          <a:noFill/>
        </p:spPr>
        <p:txBody>
          <a:bodyPr wrap="none" rtlCol="0">
            <a:spAutoFit/>
          </a:bodyPr>
          <a:lstStyle/>
          <a:p>
            <a:r>
              <a:rPr kumimoji="1" lang="ja-JP" altLang="en-US" dirty="0"/>
              <a:t>原料受入</a:t>
            </a:r>
          </a:p>
        </p:txBody>
      </p:sp>
      <p:sp>
        <p:nvSpPr>
          <p:cNvPr id="5" name="矢印: 右 4">
            <a:extLst>
              <a:ext uri="{FF2B5EF4-FFF2-40B4-BE49-F238E27FC236}">
                <a16:creationId xmlns:a16="http://schemas.microsoft.com/office/drawing/2014/main" id="{D9BF54F4-7119-424D-A88A-5082B4E5EDAA}"/>
              </a:ext>
            </a:extLst>
          </p:cNvPr>
          <p:cNvSpPr/>
          <p:nvPr/>
        </p:nvSpPr>
        <p:spPr>
          <a:xfrm>
            <a:off x="2662571" y="379811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3EF2013-FF64-4531-B7D8-A04C6171FF5C}"/>
              </a:ext>
            </a:extLst>
          </p:cNvPr>
          <p:cNvSpPr txBox="1"/>
          <p:nvPr/>
        </p:nvSpPr>
        <p:spPr>
          <a:xfrm>
            <a:off x="3802161" y="2305519"/>
            <a:ext cx="1569660" cy="646331"/>
          </a:xfrm>
          <a:prstGeom prst="rect">
            <a:avLst/>
          </a:prstGeom>
          <a:noFill/>
        </p:spPr>
        <p:txBody>
          <a:bodyPr wrap="none" rtlCol="0">
            <a:spAutoFit/>
          </a:bodyPr>
          <a:lstStyle/>
          <a:p>
            <a:pPr algn="ctr"/>
            <a:r>
              <a:rPr kumimoji="1" lang="ja-JP" altLang="en-US" dirty="0"/>
              <a:t>材料切り出し</a:t>
            </a:r>
            <a:endParaRPr kumimoji="1" lang="en-US" altLang="ja-JP" dirty="0"/>
          </a:p>
          <a:p>
            <a:pPr algn="ctr"/>
            <a:r>
              <a:rPr kumimoji="1" lang="ja-JP" altLang="en-US" dirty="0"/>
              <a:t>半製品の製造</a:t>
            </a:r>
          </a:p>
        </p:txBody>
      </p:sp>
      <p:sp>
        <p:nvSpPr>
          <p:cNvPr id="26" name="矢印: 右 25">
            <a:extLst>
              <a:ext uri="{FF2B5EF4-FFF2-40B4-BE49-F238E27FC236}">
                <a16:creationId xmlns:a16="http://schemas.microsoft.com/office/drawing/2014/main" id="{5FB2E539-2C7F-4A4D-89DD-D84DBF1767A1}"/>
              </a:ext>
            </a:extLst>
          </p:cNvPr>
          <p:cNvSpPr/>
          <p:nvPr/>
        </p:nvSpPr>
        <p:spPr>
          <a:xfrm>
            <a:off x="5929372" y="3798116"/>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61FB70C-0E39-4EA8-82AC-9486C35BBDFA}"/>
              </a:ext>
            </a:extLst>
          </p:cNvPr>
          <p:cNvSpPr txBox="1"/>
          <p:nvPr/>
        </p:nvSpPr>
        <p:spPr>
          <a:xfrm>
            <a:off x="8103404" y="2290857"/>
            <a:ext cx="646331" cy="369332"/>
          </a:xfrm>
          <a:prstGeom prst="rect">
            <a:avLst/>
          </a:prstGeom>
          <a:noFill/>
        </p:spPr>
        <p:txBody>
          <a:bodyPr wrap="none" rtlCol="0">
            <a:spAutoFit/>
          </a:bodyPr>
          <a:lstStyle/>
          <a:p>
            <a:r>
              <a:rPr kumimoji="1" lang="ja-JP" altLang="en-US" dirty="0"/>
              <a:t>梱包</a:t>
            </a:r>
          </a:p>
        </p:txBody>
      </p:sp>
      <p:grpSp>
        <p:nvGrpSpPr>
          <p:cNvPr id="7" name="グループ化 6">
            <a:extLst>
              <a:ext uri="{FF2B5EF4-FFF2-40B4-BE49-F238E27FC236}">
                <a16:creationId xmlns:a16="http://schemas.microsoft.com/office/drawing/2014/main" id="{2AB0E7FF-5576-499B-9564-83B6700D5671}"/>
              </a:ext>
            </a:extLst>
          </p:cNvPr>
          <p:cNvGrpSpPr/>
          <p:nvPr/>
        </p:nvGrpSpPr>
        <p:grpSpPr>
          <a:xfrm>
            <a:off x="3849472" y="3161371"/>
            <a:ext cx="1567565" cy="636745"/>
            <a:chOff x="4717866" y="3454879"/>
            <a:chExt cx="1567565" cy="636745"/>
          </a:xfrm>
        </p:grpSpPr>
        <p:pic>
          <p:nvPicPr>
            <p:cNvPr id="1026" name="Picture 2" descr="焼き鳥のイラスト「ねぎま」">
              <a:extLst>
                <a:ext uri="{FF2B5EF4-FFF2-40B4-BE49-F238E27FC236}">
                  <a16:creationId xmlns:a16="http://schemas.microsoft.com/office/drawing/2014/main" id="{65EC1485-A58C-4471-9883-5B9CDA6A9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焼き鳥のイラスト「ねぎま」">
              <a:extLst>
                <a:ext uri="{FF2B5EF4-FFF2-40B4-BE49-F238E27FC236}">
                  <a16:creationId xmlns:a16="http://schemas.microsoft.com/office/drawing/2014/main" id="{D5CFCC12-2C8B-4DD2-B8E8-399041E5A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焼き鳥のイラスト「ねぎま」">
              <a:extLst>
                <a:ext uri="{FF2B5EF4-FFF2-40B4-BE49-F238E27FC236}">
                  <a16:creationId xmlns:a16="http://schemas.microsoft.com/office/drawing/2014/main" id="{A63F7AD8-8601-4560-A4E0-AD9DE69A4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焼き鳥のイラスト「ねぎま」">
              <a:extLst>
                <a:ext uri="{FF2B5EF4-FFF2-40B4-BE49-F238E27FC236}">
                  <a16:creationId xmlns:a16="http://schemas.microsoft.com/office/drawing/2014/main" id="{CC6DA011-188E-4D4E-8478-06FD16984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焼き鳥のイラスト「ねぎま」">
              <a:extLst>
                <a:ext uri="{FF2B5EF4-FFF2-40B4-BE49-F238E27FC236}">
                  <a16:creationId xmlns:a16="http://schemas.microsoft.com/office/drawing/2014/main" id="{287AE649-5124-41AD-B2F6-89AA2D977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25D704CA-20F6-4621-8891-C7B57FA8F3AE}"/>
              </a:ext>
            </a:extLst>
          </p:cNvPr>
          <p:cNvGrpSpPr/>
          <p:nvPr/>
        </p:nvGrpSpPr>
        <p:grpSpPr>
          <a:xfrm>
            <a:off x="3919097" y="3906923"/>
            <a:ext cx="1567565" cy="636745"/>
            <a:chOff x="4717866" y="3454879"/>
            <a:chExt cx="1567565" cy="636745"/>
          </a:xfrm>
        </p:grpSpPr>
        <p:pic>
          <p:nvPicPr>
            <p:cNvPr id="31" name="Picture 2" descr="焼き鳥のイラスト「ねぎま」">
              <a:extLst>
                <a:ext uri="{FF2B5EF4-FFF2-40B4-BE49-F238E27FC236}">
                  <a16:creationId xmlns:a16="http://schemas.microsoft.com/office/drawing/2014/main" id="{BC6BFF30-82D9-423E-87EC-789F452C1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焼き鳥のイラスト「ねぎま」">
              <a:extLst>
                <a:ext uri="{FF2B5EF4-FFF2-40B4-BE49-F238E27FC236}">
                  <a16:creationId xmlns:a16="http://schemas.microsoft.com/office/drawing/2014/main" id="{850E0DC5-720B-4D87-B1DB-09B3A00C2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焼き鳥のイラスト「ねぎま」">
              <a:extLst>
                <a:ext uri="{FF2B5EF4-FFF2-40B4-BE49-F238E27FC236}">
                  <a16:creationId xmlns:a16="http://schemas.microsoft.com/office/drawing/2014/main" id="{18A51827-F629-4CEC-97D3-F231B9B44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焼き鳥のイラスト「ねぎま」">
              <a:extLst>
                <a:ext uri="{FF2B5EF4-FFF2-40B4-BE49-F238E27FC236}">
                  <a16:creationId xmlns:a16="http://schemas.microsoft.com/office/drawing/2014/main" id="{690BD129-FAD3-40AF-8C72-AA03EB42EF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焼き鳥のイラスト「ねぎま」">
              <a:extLst>
                <a:ext uri="{FF2B5EF4-FFF2-40B4-BE49-F238E27FC236}">
                  <a16:creationId xmlns:a16="http://schemas.microsoft.com/office/drawing/2014/main" id="{4E0C7B2D-7047-4069-AA4D-7E1DB8F675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グループ化 35">
            <a:extLst>
              <a:ext uri="{FF2B5EF4-FFF2-40B4-BE49-F238E27FC236}">
                <a16:creationId xmlns:a16="http://schemas.microsoft.com/office/drawing/2014/main" id="{8CD4822C-85AD-4976-B83A-CA4EAD9E43C5}"/>
              </a:ext>
            </a:extLst>
          </p:cNvPr>
          <p:cNvGrpSpPr/>
          <p:nvPr/>
        </p:nvGrpSpPr>
        <p:grpSpPr>
          <a:xfrm>
            <a:off x="4024711" y="4655564"/>
            <a:ext cx="1567565" cy="636745"/>
            <a:chOff x="4717866" y="3454879"/>
            <a:chExt cx="1567565" cy="636745"/>
          </a:xfrm>
        </p:grpSpPr>
        <p:pic>
          <p:nvPicPr>
            <p:cNvPr id="37" name="Picture 2" descr="焼き鳥のイラスト「ねぎま」">
              <a:extLst>
                <a:ext uri="{FF2B5EF4-FFF2-40B4-BE49-F238E27FC236}">
                  <a16:creationId xmlns:a16="http://schemas.microsoft.com/office/drawing/2014/main" id="{D046127E-65D1-45D9-8BAD-4A674F966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焼き鳥のイラスト「ねぎま」">
              <a:extLst>
                <a:ext uri="{FF2B5EF4-FFF2-40B4-BE49-F238E27FC236}">
                  <a16:creationId xmlns:a16="http://schemas.microsoft.com/office/drawing/2014/main" id="{74CA7863-3BB0-40B5-9FFA-B35ED0B8C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焼き鳥のイラスト「ねぎま」">
              <a:extLst>
                <a:ext uri="{FF2B5EF4-FFF2-40B4-BE49-F238E27FC236}">
                  <a16:creationId xmlns:a16="http://schemas.microsoft.com/office/drawing/2014/main" id="{7AFB7DEA-822B-46D0-8F47-8B5EBBBA5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焼き鳥のイラスト「ねぎま」">
              <a:extLst>
                <a:ext uri="{FF2B5EF4-FFF2-40B4-BE49-F238E27FC236}">
                  <a16:creationId xmlns:a16="http://schemas.microsoft.com/office/drawing/2014/main" id="{1F4775BE-E26B-4EE7-95C1-6E76F7946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焼き鳥のイラスト「ねぎま」">
              <a:extLst>
                <a:ext uri="{FF2B5EF4-FFF2-40B4-BE49-F238E27FC236}">
                  <a16:creationId xmlns:a16="http://schemas.microsoft.com/office/drawing/2014/main" id="{95BE44D1-A6D6-4935-A718-8F3179A000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グループ化 7">
            <a:extLst>
              <a:ext uri="{FF2B5EF4-FFF2-40B4-BE49-F238E27FC236}">
                <a16:creationId xmlns:a16="http://schemas.microsoft.com/office/drawing/2014/main" id="{9C4101DC-FECC-4C0E-B621-FF37CC7EB9CF}"/>
              </a:ext>
            </a:extLst>
          </p:cNvPr>
          <p:cNvGrpSpPr/>
          <p:nvPr/>
        </p:nvGrpSpPr>
        <p:grpSpPr>
          <a:xfrm>
            <a:off x="8038627" y="4111493"/>
            <a:ext cx="930041" cy="1334986"/>
            <a:chOff x="9019163" y="4405001"/>
            <a:chExt cx="930041" cy="1334986"/>
          </a:xfrm>
        </p:grpSpPr>
        <p:pic>
          <p:nvPicPr>
            <p:cNvPr id="1028" name="Picture 4" descr="OPP袋のイラスト">
              <a:extLst>
                <a:ext uri="{FF2B5EF4-FFF2-40B4-BE49-F238E27FC236}">
                  <a16:creationId xmlns:a16="http://schemas.microsoft.com/office/drawing/2014/main" id="{C836F0F5-8FE3-4F9D-86E9-647604BC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A14F6923-370A-44D4-A07B-3240E7F42F0D}"/>
                </a:ext>
              </a:extLst>
            </p:cNvPr>
            <p:cNvGrpSpPr/>
            <p:nvPr/>
          </p:nvGrpSpPr>
          <p:grpSpPr>
            <a:xfrm>
              <a:off x="9069671" y="4668800"/>
              <a:ext cx="829023" cy="336749"/>
              <a:chOff x="4717866" y="3454879"/>
              <a:chExt cx="1567565" cy="636745"/>
            </a:xfrm>
          </p:grpSpPr>
          <p:pic>
            <p:nvPicPr>
              <p:cNvPr id="43" name="Picture 2" descr="焼き鳥のイラスト「ねぎま」">
                <a:extLst>
                  <a:ext uri="{FF2B5EF4-FFF2-40B4-BE49-F238E27FC236}">
                    <a16:creationId xmlns:a16="http://schemas.microsoft.com/office/drawing/2014/main" id="{1147C42C-64B0-45F4-98F4-9B2641C88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焼き鳥のイラスト「ねぎま」">
                <a:extLst>
                  <a:ext uri="{FF2B5EF4-FFF2-40B4-BE49-F238E27FC236}">
                    <a16:creationId xmlns:a16="http://schemas.microsoft.com/office/drawing/2014/main" id="{E3AA676F-24A8-462C-AD3D-5E07B566C9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焼き鳥のイラスト「ねぎま」">
                <a:extLst>
                  <a:ext uri="{FF2B5EF4-FFF2-40B4-BE49-F238E27FC236}">
                    <a16:creationId xmlns:a16="http://schemas.microsoft.com/office/drawing/2014/main" id="{BADD71D3-B9F1-425F-A72F-7BC8C61D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焼き鳥のイラスト「ねぎま」">
                <a:extLst>
                  <a:ext uri="{FF2B5EF4-FFF2-40B4-BE49-F238E27FC236}">
                    <a16:creationId xmlns:a16="http://schemas.microsoft.com/office/drawing/2014/main" id="{03644FAB-608F-48F5-95DD-0DD20D5B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焼き鳥のイラスト「ねぎま」">
                <a:extLst>
                  <a:ext uri="{FF2B5EF4-FFF2-40B4-BE49-F238E27FC236}">
                    <a16:creationId xmlns:a16="http://schemas.microsoft.com/office/drawing/2014/main" id="{C99CB075-C57E-4F44-9D2E-5A6FBA94B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C489B3EA-B996-4AAC-B29B-54AAA4FF0217}"/>
                </a:ext>
              </a:extLst>
            </p:cNvPr>
            <p:cNvGrpSpPr/>
            <p:nvPr/>
          </p:nvGrpSpPr>
          <p:grpSpPr>
            <a:xfrm>
              <a:off x="9076019" y="5099069"/>
              <a:ext cx="829023" cy="336749"/>
              <a:chOff x="4717866" y="3454879"/>
              <a:chExt cx="1567565" cy="636745"/>
            </a:xfrm>
          </p:grpSpPr>
          <p:pic>
            <p:nvPicPr>
              <p:cNvPr id="49" name="Picture 2" descr="焼き鳥のイラスト「ねぎま」">
                <a:extLst>
                  <a:ext uri="{FF2B5EF4-FFF2-40B4-BE49-F238E27FC236}">
                    <a16:creationId xmlns:a16="http://schemas.microsoft.com/office/drawing/2014/main" id="{80E9D52B-34DF-49B1-8906-229D2B910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焼き鳥のイラスト「ねぎま」">
                <a:extLst>
                  <a:ext uri="{FF2B5EF4-FFF2-40B4-BE49-F238E27FC236}">
                    <a16:creationId xmlns:a16="http://schemas.microsoft.com/office/drawing/2014/main" id="{78F44D51-B2C4-45AE-A39A-0A315362B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焼き鳥のイラスト「ねぎま」">
                <a:extLst>
                  <a:ext uri="{FF2B5EF4-FFF2-40B4-BE49-F238E27FC236}">
                    <a16:creationId xmlns:a16="http://schemas.microsoft.com/office/drawing/2014/main" id="{631A8585-E192-4D41-BB64-51458049C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焼き鳥のイラスト「ねぎま」">
                <a:extLst>
                  <a:ext uri="{FF2B5EF4-FFF2-40B4-BE49-F238E27FC236}">
                    <a16:creationId xmlns:a16="http://schemas.microsoft.com/office/drawing/2014/main" id="{4D1B117C-1E18-4BCD-9908-7F5D76282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焼き鳥のイラスト「ねぎま」">
                <a:extLst>
                  <a:ext uri="{FF2B5EF4-FFF2-40B4-BE49-F238E27FC236}">
                    <a16:creationId xmlns:a16="http://schemas.microsoft.com/office/drawing/2014/main" id="{D24649D3-1BE5-4000-BA2C-E2FD43D66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5" name="グループ化 54">
            <a:extLst>
              <a:ext uri="{FF2B5EF4-FFF2-40B4-BE49-F238E27FC236}">
                <a16:creationId xmlns:a16="http://schemas.microsoft.com/office/drawing/2014/main" id="{2F33CACB-18A8-422C-9749-8DA82DCF2BB4}"/>
              </a:ext>
            </a:extLst>
          </p:cNvPr>
          <p:cNvGrpSpPr/>
          <p:nvPr/>
        </p:nvGrpSpPr>
        <p:grpSpPr>
          <a:xfrm>
            <a:off x="8976303" y="4138068"/>
            <a:ext cx="930041" cy="1334986"/>
            <a:chOff x="9019163" y="4405001"/>
            <a:chExt cx="930041" cy="1334986"/>
          </a:xfrm>
        </p:grpSpPr>
        <p:pic>
          <p:nvPicPr>
            <p:cNvPr id="56" name="Picture 4" descr="OPP袋のイラスト">
              <a:extLst>
                <a:ext uri="{FF2B5EF4-FFF2-40B4-BE49-F238E27FC236}">
                  <a16:creationId xmlns:a16="http://schemas.microsoft.com/office/drawing/2014/main" id="{8B996265-F2FB-4B7F-B3B0-D43AA1FF5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CCAC3F9C-F68B-484F-A6C2-A37D326CF332}"/>
                </a:ext>
              </a:extLst>
            </p:cNvPr>
            <p:cNvGrpSpPr/>
            <p:nvPr/>
          </p:nvGrpSpPr>
          <p:grpSpPr>
            <a:xfrm>
              <a:off x="9069671" y="4668800"/>
              <a:ext cx="829023" cy="336749"/>
              <a:chOff x="4717866" y="3454879"/>
              <a:chExt cx="1567565" cy="636745"/>
            </a:xfrm>
          </p:grpSpPr>
          <p:pic>
            <p:nvPicPr>
              <p:cNvPr id="64" name="Picture 2" descr="焼き鳥のイラスト「ねぎま」">
                <a:extLst>
                  <a:ext uri="{FF2B5EF4-FFF2-40B4-BE49-F238E27FC236}">
                    <a16:creationId xmlns:a16="http://schemas.microsoft.com/office/drawing/2014/main" id="{2880DB5A-0D96-46E2-9A54-0242CCF85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焼き鳥のイラスト「ねぎま」">
                <a:extLst>
                  <a:ext uri="{FF2B5EF4-FFF2-40B4-BE49-F238E27FC236}">
                    <a16:creationId xmlns:a16="http://schemas.microsoft.com/office/drawing/2014/main" id="{58EA3664-E2AB-46F6-9DC5-95B6AF4B9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焼き鳥のイラスト「ねぎま」">
                <a:extLst>
                  <a:ext uri="{FF2B5EF4-FFF2-40B4-BE49-F238E27FC236}">
                    <a16:creationId xmlns:a16="http://schemas.microsoft.com/office/drawing/2014/main" id="{35D7A1A1-ABE1-43BC-8E2A-328FF185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焼き鳥のイラスト「ねぎま」">
                <a:extLst>
                  <a:ext uri="{FF2B5EF4-FFF2-40B4-BE49-F238E27FC236}">
                    <a16:creationId xmlns:a16="http://schemas.microsoft.com/office/drawing/2014/main" id="{0A83FC0A-7588-4987-A79C-20EC6B7B3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焼き鳥のイラスト「ねぎま」">
                <a:extLst>
                  <a:ext uri="{FF2B5EF4-FFF2-40B4-BE49-F238E27FC236}">
                    <a16:creationId xmlns:a16="http://schemas.microsoft.com/office/drawing/2014/main" id="{9BB4AA20-F769-4A2C-84B3-3BBCF0E2C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グループ化 57">
              <a:extLst>
                <a:ext uri="{FF2B5EF4-FFF2-40B4-BE49-F238E27FC236}">
                  <a16:creationId xmlns:a16="http://schemas.microsoft.com/office/drawing/2014/main" id="{AD3E1D23-5678-40AD-9322-633589964352}"/>
                </a:ext>
              </a:extLst>
            </p:cNvPr>
            <p:cNvGrpSpPr/>
            <p:nvPr/>
          </p:nvGrpSpPr>
          <p:grpSpPr>
            <a:xfrm>
              <a:off x="9076019" y="5099069"/>
              <a:ext cx="829023" cy="336749"/>
              <a:chOff x="4717866" y="3454879"/>
              <a:chExt cx="1567565" cy="636745"/>
            </a:xfrm>
          </p:grpSpPr>
          <p:pic>
            <p:nvPicPr>
              <p:cNvPr id="59" name="Picture 2" descr="焼き鳥のイラスト「ねぎま」">
                <a:extLst>
                  <a:ext uri="{FF2B5EF4-FFF2-40B4-BE49-F238E27FC236}">
                    <a16:creationId xmlns:a16="http://schemas.microsoft.com/office/drawing/2014/main" id="{FD69C1B5-D207-4D7C-9D91-98897E236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焼き鳥のイラスト「ねぎま」">
                <a:extLst>
                  <a:ext uri="{FF2B5EF4-FFF2-40B4-BE49-F238E27FC236}">
                    <a16:creationId xmlns:a16="http://schemas.microsoft.com/office/drawing/2014/main" id="{6ED01F67-2397-4DD4-9244-4E0905265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焼き鳥のイラスト「ねぎま」">
                <a:extLst>
                  <a:ext uri="{FF2B5EF4-FFF2-40B4-BE49-F238E27FC236}">
                    <a16:creationId xmlns:a16="http://schemas.microsoft.com/office/drawing/2014/main" id="{29538426-90EA-4BD4-BEAC-CC941F12B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焼き鳥のイラスト「ねぎま」">
                <a:extLst>
                  <a:ext uri="{FF2B5EF4-FFF2-40B4-BE49-F238E27FC236}">
                    <a16:creationId xmlns:a16="http://schemas.microsoft.com/office/drawing/2014/main" id="{2DA5117F-1050-4183-9AD7-903DB6837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焼き鳥のイラスト「ねぎま」">
                <a:extLst>
                  <a:ext uri="{FF2B5EF4-FFF2-40B4-BE49-F238E27FC236}">
                    <a16:creationId xmlns:a16="http://schemas.microsoft.com/office/drawing/2014/main" id="{9621B5B7-93D9-4C3B-A6B5-AF3FD4E09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9" name="グループ化 68">
            <a:extLst>
              <a:ext uri="{FF2B5EF4-FFF2-40B4-BE49-F238E27FC236}">
                <a16:creationId xmlns:a16="http://schemas.microsoft.com/office/drawing/2014/main" id="{7A1CB7B8-9F4A-440F-B054-CBBF929AB5B6}"/>
              </a:ext>
            </a:extLst>
          </p:cNvPr>
          <p:cNvGrpSpPr/>
          <p:nvPr/>
        </p:nvGrpSpPr>
        <p:grpSpPr>
          <a:xfrm>
            <a:off x="8023171" y="2837340"/>
            <a:ext cx="930041" cy="1334986"/>
            <a:chOff x="9019163" y="4405001"/>
            <a:chExt cx="930041" cy="1334986"/>
          </a:xfrm>
        </p:grpSpPr>
        <p:pic>
          <p:nvPicPr>
            <p:cNvPr id="70" name="Picture 4" descr="OPP袋のイラスト">
              <a:extLst>
                <a:ext uri="{FF2B5EF4-FFF2-40B4-BE49-F238E27FC236}">
                  <a16:creationId xmlns:a16="http://schemas.microsoft.com/office/drawing/2014/main" id="{14040F38-020F-4191-BBC6-DF48BD065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グループ化 70">
              <a:extLst>
                <a:ext uri="{FF2B5EF4-FFF2-40B4-BE49-F238E27FC236}">
                  <a16:creationId xmlns:a16="http://schemas.microsoft.com/office/drawing/2014/main" id="{9616ADB0-3203-4778-9268-7F256B8ED9FB}"/>
                </a:ext>
              </a:extLst>
            </p:cNvPr>
            <p:cNvGrpSpPr/>
            <p:nvPr/>
          </p:nvGrpSpPr>
          <p:grpSpPr>
            <a:xfrm>
              <a:off x="9069671" y="4668800"/>
              <a:ext cx="829023" cy="336749"/>
              <a:chOff x="4717866" y="3454879"/>
              <a:chExt cx="1567565" cy="636745"/>
            </a:xfrm>
          </p:grpSpPr>
          <p:pic>
            <p:nvPicPr>
              <p:cNvPr id="78" name="Picture 2" descr="焼き鳥のイラスト「ねぎま」">
                <a:extLst>
                  <a:ext uri="{FF2B5EF4-FFF2-40B4-BE49-F238E27FC236}">
                    <a16:creationId xmlns:a16="http://schemas.microsoft.com/office/drawing/2014/main" id="{15E95519-51A7-4D93-8439-C965F834D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焼き鳥のイラスト「ねぎま」">
                <a:extLst>
                  <a:ext uri="{FF2B5EF4-FFF2-40B4-BE49-F238E27FC236}">
                    <a16:creationId xmlns:a16="http://schemas.microsoft.com/office/drawing/2014/main" id="{98D36ED8-0CF0-43E2-BF36-107ED5A60A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焼き鳥のイラスト「ねぎま」">
                <a:extLst>
                  <a:ext uri="{FF2B5EF4-FFF2-40B4-BE49-F238E27FC236}">
                    <a16:creationId xmlns:a16="http://schemas.microsoft.com/office/drawing/2014/main" id="{D58E2545-6C49-45B5-A706-EA7439ECB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焼き鳥のイラスト「ねぎま」">
                <a:extLst>
                  <a:ext uri="{FF2B5EF4-FFF2-40B4-BE49-F238E27FC236}">
                    <a16:creationId xmlns:a16="http://schemas.microsoft.com/office/drawing/2014/main" id="{6A528333-D0E6-4985-8077-F5C5B61265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焼き鳥のイラスト「ねぎま」">
                <a:extLst>
                  <a:ext uri="{FF2B5EF4-FFF2-40B4-BE49-F238E27FC236}">
                    <a16:creationId xmlns:a16="http://schemas.microsoft.com/office/drawing/2014/main" id="{701FE6D2-A069-4BD9-BBD3-52FBD5C743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グループ化 71">
              <a:extLst>
                <a:ext uri="{FF2B5EF4-FFF2-40B4-BE49-F238E27FC236}">
                  <a16:creationId xmlns:a16="http://schemas.microsoft.com/office/drawing/2014/main" id="{0CA108F5-6B0E-4937-9427-53AA32C737AC}"/>
                </a:ext>
              </a:extLst>
            </p:cNvPr>
            <p:cNvGrpSpPr/>
            <p:nvPr/>
          </p:nvGrpSpPr>
          <p:grpSpPr>
            <a:xfrm>
              <a:off x="9076019" y="5099069"/>
              <a:ext cx="829023" cy="336749"/>
              <a:chOff x="4717866" y="3454879"/>
              <a:chExt cx="1567565" cy="636745"/>
            </a:xfrm>
          </p:grpSpPr>
          <p:pic>
            <p:nvPicPr>
              <p:cNvPr id="73" name="Picture 2" descr="焼き鳥のイラスト「ねぎま」">
                <a:extLst>
                  <a:ext uri="{FF2B5EF4-FFF2-40B4-BE49-F238E27FC236}">
                    <a16:creationId xmlns:a16="http://schemas.microsoft.com/office/drawing/2014/main" id="{41BE8662-9DA9-4263-B608-EF872D64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焼き鳥のイラスト「ねぎま」">
                <a:extLst>
                  <a:ext uri="{FF2B5EF4-FFF2-40B4-BE49-F238E27FC236}">
                    <a16:creationId xmlns:a16="http://schemas.microsoft.com/office/drawing/2014/main" id="{6191A596-851B-463E-9D3B-D6F3578B3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焼き鳥のイラスト「ねぎま」">
                <a:extLst>
                  <a:ext uri="{FF2B5EF4-FFF2-40B4-BE49-F238E27FC236}">
                    <a16:creationId xmlns:a16="http://schemas.microsoft.com/office/drawing/2014/main" id="{3D714F17-96F5-43B5-B284-5E2FAE4C2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焼き鳥のイラスト「ねぎま」">
                <a:extLst>
                  <a:ext uri="{FF2B5EF4-FFF2-40B4-BE49-F238E27FC236}">
                    <a16:creationId xmlns:a16="http://schemas.microsoft.com/office/drawing/2014/main" id="{E8A09188-5B88-47A9-81BE-912254A8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焼き鳥のイラスト「ねぎま」">
                <a:extLst>
                  <a:ext uri="{FF2B5EF4-FFF2-40B4-BE49-F238E27FC236}">
                    <a16:creationId xmlns:a16="http://schemas.microsoft.com/office/drawing/2014/main" id="{59F6729F-D755-4E90-A130-33823F2B7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3" name="グループ化 82">
            <a:extLst>
              <a:ext uri="{FF2B5EF4-FFF2-40B4-BE49-F238E27FC236}">
                <a16:creationId xmlns:a16="http://schemas.microsoft.com/office/drawing/2014/main" id="{40329815-0434-4D24-BE88-8E735FE8BF07}"/>
              </a:ext>
            </a:extLst>
          </p:cNvPr>
          <p:cNvGrpSpPr/>
          <p:nvPr/>
        </p:nvGrpSpPr>
        <p:grpSpPr>
          <a:xfrm>
            <a:off x="8972402" y="2803081"/>
            <a:ext cx="930041" cy="1334986"/>
            <a:chOff x="9019163" y="4405001"/>
            <a:chExt cx="930041" cy="1334986"/>
          </a:xfrm>
        </p:grpSpPr>
        <p:pic>
          <p:nvPicPr>
            <p:cNvPr id="84" name="Picture 4" descr="OPP袋のイラスト">
              <a:extLst>
                <a:ext uri="{FF2B5EF4-FFF2-40B4-BE49-F238E27FC236}">
                  <a16:creationId xmlns:a16="http://schemas.microsoft.com/office/drawing/2014/main" id="{BE12F5F7-EA69-4454-9A99-898C4EEC49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9163" y="4405001"/>
              <a:ext cx="930041" cy="133498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グループ化 84">
              <a:extLst>
                <a:ext uri="{FF2B5EF4-FFF2-40B4-BE49-F238E27FC236}">
                  <a16:creationId xmlns:a16="http://schemas.microsoft.com/office/drawing/2014/main" id="{CD8667B7-5C29-49C2-B765-A70A2BE2F6DB}"/>
                </a:ext>
              </a:extLst>
            </p:cNvPr>
            <p:cNvGrpSpPr/>
            <p:nvPr/>
          </p:nvGrpSpPr>
          <p:grpSpPr>
            <a:xfrm>
              <a:off x="9069671" y="4668800"/>
              <a:ext cx="829023" cy="336749"/>
              <a:chOff x="4717866" y="3454879"/>
              <a:chExt cx="1567565" cy="636745"/>
            </a:xfrm>
          </p:grpSpPr>
          <p:pic>
            <p:nvPicPr>
              <p:cNvPr id="92" name="Picture 2" descr="焼き鳥のイラスト「ねぎま」">
                <a:extLst>
                  <a:ext uri="{FF2B5EF4-FFF2-40B4-BE49-F238E27FC236}">
                    <a16:creationId xmlns:a16="http://schemas.microsoft.com/office/drawing/2014/main" id="{1E43D2DC-EA44-4282-9310-2AFD3FC68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 descr="焼き鳥のイラスト「ねぎま」">
                <a:extLst>
                  <a:ext uri="{FF2B5EF4-FFF2-40B4-BE49-F238E27FC236}">
                    <a16:creationId xmlns:a16="http://schemas.microsoft.com/office/drawing/2014/main" id="{0B3386D0-1584-4ED9-8785-C60A98592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焼き鳥のイラスト「ねぎま」">
                <a:extLst>
                  <a:ext uri="{FF2B5EF4-FFF2-40B4-BE49-F238E27FC236}">
                    <a16:creationId xmlns:a16="http://schemas.microsoft.com/office/drawing/2014/main" id="{EDCFA71F-B0E6-4B37-B98A-70B6FDE4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焼き鳥のイラスト「ねぎま」">
                <a:extLst>
                  <a:ext uri="{FF2B5EF4-FFF2-40B4-BE49-F238E27FC236}">
                    <a16:creationId xmlns:a16="http://schemas.microsoft.com/office/drawing/2014/main" id="{30BE34C9-C43D-4D0C-9C10-DB012BBAC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焼き鳥のイラスト「ねぎま」">
                <a:extLst>
                  <a:ext uri="{FF2B5EF4-FFF2-40B4-BE49-F238E27FC236}">
                    <a16:creationId xmlns:a16="http://schemas.microsoft.com/office/drawing/2014/main" id="{834F6A5F-41D2-425E-BB40-1D192840E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グループ化 85">
              <a:extLst>
                <a:ext uri="{FF2B5EF4-FFF2-40B4-BE49-F238E27FC236}">
                  <a16:creationId xmlns:a16="http://schemas.microsoft.com/office/drawing/2014/main" id="{A5B78F56-8575-434B-AE47-D5936944B3FA}"/>
                </a:ext>
              </a:extLst>
            </p:cNvPr>
            <p:cNvGrpSpPr/>
            <p:nvPr/>
          </p:nvGrpSpPr>
          <p:grpSpPr>
            <a:xfrm>
              <a:off x="9076019" y="5099069"/>
              <a:ext cx="829023" cy="336749"/>
              <a:chOff x="4717866" y="3454879"/>
              <a:chExt cx="1567565" cy="636745"/>
            </a:xfrm>
          </p:grpSpPr>
          <p:pic>
            <p:nvPicPr>
              <p:cNvPr id="87" name="Picture 2" descr="焼き鳥のイラスト「ねぎま」">
                <a:extLst>
                  <a:ext uri="{FF2B5EF4-FFF2-40B4-BE49-F238E27FC236}">
                    <a16:creationId xmlns:a16="http://schemas.microsoft.com/office/drawing/2014/main" id="{660097E9-F21A-463B-84D4-788CFF0B2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焼き鳥のイラスト「ねぎま」">
                <a:extLst>
                  <a:ext uri="{FF2B5EF4-FFF2-40B4-BE49-F238E27FC236}">
                    <a16:creationId xmlns:a16="http://schemas.microsoft.com/office/drawing/2014/main" id="{D41BB2BD-D4FF-4D70-92A0-EC5C4D368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焼き鳥のイラスト「ねぎま」">
                <a:extLst>
                  <a:ext uri="{FF2B5EF4-FFF2-40B4-BE49-F238E27FC236}">
                    <a16:creationId xmlns:a16="http://schemas.microsoft.com/office/drawing/2014/main" id="{D35E257B-F3D3-486B-8D12-4719A52F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焼き鳥のイラスト「ねぎま」">
                <a:extLst>
                  <a:ext uri="{FF2B5EF4-FFF2-40B4-BE49-F238E27FC236}">
                    <a16:creationId xmlns:a16="http://schemas.microsoft.com/office/drawing/2014/main" id="{116F35D6-AD1C-478D-B767-100EB630CA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焼き鳥のイラスト「ねぎま」">
                <a:extLst>
                  <a:ext uri="{FF2B5EF4-FFF2-40B4-BE49-F238E27FC236}">
                    <a16:creationId xmlns:a16="http://schemas.microsoft.com/office/drawing/2014/main" id="{A2FB234B-DF6C-41F5-99E5-7D75C4298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7" name="矢印: 右 96">
            <a:extLst>
              <a:ext uri="{FF2B5EF4-FFF2-40B4-BE49-F238E27FC236}">
                <a16:creationId xmlns:a16="http://schemas.microsoft.com/office/drawing/2014/main" id="{6158191D-F62F-4769-A239-778BA0C6A28C}"/>
              </a:ext>
            </a:extLst>
          </p:cNvPr>
          <p:cNvSpPr/>
          <p:nvPr/>
        </p:nvSpPr>
        <p:spPr>
          <a:xfrm>
            <a:off x="10023911" y="3833897"/>
            <a:ext cx="701675" cy="81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DD0FD6F4-C2EE-498F-93B6-1C1E6919EABB}"/>
              </a:ext>
            </a:extLst>
          </p:cNvPr>
          <p:cNvSpPr txBox="1"/>
          <p:nvPr/>
        </p:nvSpPr>
        <p:spPr>
          <a:xfrm>
            <a:off x="10931401" y="4054672"/>
            <a:ext cx="646331" cy="369332"/>
          </a:xfrm>
          <a:prstGeom prst="rect">
            <a:avLst/>
          </a:prstGeom>
          <a:noFill/>
        </p:spPr>
        <p:txBody>
          <a:bodyPr wrap="none" rtlCol="0">
            <a:spAutoFit/>
          </a:bodyPr>
          <a:lstStyle/>
          <a:p>
            <a:r>
              <a:rPr kumimoji="1" lang="ja-JP" altLang="en-US" dirty="0"/>
              <a:t>出荷</a:t>
            </a:r>
          </a:p>
        </p:txBody>
      </p:sp>
      <p:grpSp>
        <p:nvGrpSpPr>
          <p:cNvPr id="101" name="グループ化 100">
            <a:extLst>
              <a:ext uri="{FF2B5EF4-FFF2-40B4-BE49-F238E27FC236}">
                <a16:creationId xmlns:a16="http://schemas.microsoft.com/office/drawing/2014/main" id="{9AF44AE4-26C8-4A5C-B54D-AF03207AD1C5}"/>
              </a:ext>
            </a:extLst>
          </p:cNvPr>
          <p:cNvGrpSpPr/>
          <p:nvPr/>
        </p:nvGrpSpPr>
        <p:grpSpPr>
          <a:xfrm>
            <a:off x="6743105" y="3187251"/>
            <a:ext cx="829023" cy="336749"/>
            <a:chOff x="4717866" y="3454879"/>
            <a:chExt cx="1567565" cy="636745"/>
          </a:xfrm>
        </p:grpSpPr>
        <p:pic>
          <p:nvPicPr>
            <p:cNvPr id="108" name="Picture 2" descr="焼き鳥のイラスト「ねぎま」">
              <a:extLst>
                <a:ext uri="{FF2B5EF4-FFF2-40B4-BE49-F238E27FC236}">
                  <a16:creationId xmlns:a16="http://schemas.microsoft.com/office/drawing/2014/main" id="{8A410B0A-9572-413D-92EC-888112F1B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 descr="焼き鳥のイラスト「ねぎま」">
              <a:extLst>
                <a:ext uri="{FF2B5EF4-FFF2-40B4-BE49-F238E27FC236}">
                  <a16:creationId xmlns:a16="http://schemas.microsoft.com/office/drawing/2014/main" id="{536D0561-5471-484D-853D-0C32733DC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焼き鳥のイラスト「ねぎま」">
              <a:extLst>
                <a:ext uri="{FF2B5EF4-FFF2-40B4-BE49-F238E27FC236}">
                  <a16:creationId xmlns:a16="http://schemas.microsoft.com/office/drawing/2014/main" id="{BE400D5E-7A54-4DD5-9C4F-E05CB91FC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焼き鳥のイラスト「ねぎま」">
              <a:extLst>
                <a:ext uri="{FF2B5EF4-FFF2-40B4-BE49-F238E27FC236}">
                  <a16:creationId xmlns:a16="http://schemas.microsoft.com/office/drawing/2014/main" id="{1979FB8C-A3AA-46EF-B5B3-B21704F57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焼き鳥のイラスト「ねぎま」">
              <a:extLst>
                <a:ext uri="{FF2B5EF4-FFF2-40B4-BE49-F238E27FC236}">
                  <a16:creationId xmlns:a16="http://schemas.microsoft.com/office/drawing/2014/main" id="{85380E5D-2A29-4691-BFEC-559D169D8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 name="グループ化 101">
            <a:extLst>
              <a:ext uri="{FF2B5EF4-FFF2-40B4-BE49-F238E27FC236}">
                <a16:creationId xmlns:a16="http://schemas.microsoft.com/office/drawing/2014/main" id="{E9B0ADFF-84E3-4AE2-A6D6-C84B3F6454E1}"/>
              </a:ext>
            </a:extLst>
          </p:cNvPr>
          <p:cNvGrpSpPr/>
          <p:nvPr/>
        </p:nvGrpSpPr>
        <p:grpSpPr>
          <a:xfrm>
            <a:off x="6633937" y="3554111"/>
            <a:ext cx="829023" cy="336749"/>
            <a:chOff x="4717866" y="3454879"/>
            <a:chExt cx="1567565" cy="636745"/>
          </a:xfrm>
        </p:grpSpPr>
        <p:pic>
          <p:nvPicPr>
            <p:cNvPr id="103" name="Picture 2" descr="焼き鳥のイラスト「ねぎま」">
              <a:extLst>
                <a:ext uri="{FF2B5EF4-FFF2-40B4-BE49-F238E27FC236}">
                  <a16:creationId xmlns:a16="http://schemas.microsoft.com/office/drawing/2014/main" id="{F025E512-07D0-447E-8EC7-001515AFE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866" y="3454880"/>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焼き鳥のイラスト「ねぎま」">
              <a:extLst>
                <a:ext uri="{FF2B5EF4-FFF2-40B4-BE49-F238E27FC236}">
                  <a16:creationId xmlns:a16="http://schemas.microsoft.com/office/drawing/2014/main" id="{03C367C1-4F32-43A5-874C-7C0805ACA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94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焼き鳥のイラスト「ねぎま」">
              <a:extLst>
                <a:ext uri="{FF2B5EF4-FFF2-40B4-BE49-F238E27FC236}">
                  <a16:creationId xmlns:a16="http://schemas.microsoft.com/office/drawing/2014/main" id="{B3B84FE4-B3CA-49B5-854A-428EDDE4C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025"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焼き鳥のイラスト「ねぎま」">
              <a:extLst>
                <a:ext uri="{FF2B5EF4-FFF2-40B4-BE49-F238E27FC236}">
                  <a16:creationId xmlns:a16="http://schemas.microsoft.com/office/drawing/2014/main" id="{41CA5923-F1B9-4B5D-9542-885BF104F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104" y="3454879"/>
              <a:ext cx="378863" cy="63674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焼き鳥のイラスト「ねぎま」">
              <a:extLst>
                <a:ext uri="{FF2B5EF4-FFF2-40B4-BE49-F238E27FC236}">
                  <a16:creationId xmlns:a16="http://schemas.microsoft.com/office/drawing/2014/main" id="{178C6C81-A2DF-4465-A221-3EDC05619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568" y="3454879"/>
              <a:ext cx="378863" cy="63674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円弧 9">
            <a:extLst>
              <a:ext uri="{FF2B5EF4-FFF2-40B4-BE49-F238E27FC236}">
                <a16:creationId xmlns:a16="http://schemas.microsoft.com/office/drawing/2014/main" id="{58422BFC-A655-423E-B0A1-CD9E2FA92D1E}"/>
              </a:ext>
            </a:extLst>
          </p:cNvPr>
          <p:cNvSpPr/>
          <p:nvPr/>
        </p:nvSpPr>
        <p:spPr>
          <a:xfrm rot="870159">
            <a:off x="6167691" y="3510097"/>
            <a:ext cx="1509890" cy="1991110"/>
          </a:xfrm>
          <a:prstGeom prst="arc">
            <a:avLst>
              <a:gd name="adj1" fmla="val 17318311"/>
              <a:gd name="adj2" fmla="val 20403235"/>
            </a:avLst>
          </a:prstGeom>
          <a:ln>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6" name="Picture 12" descr="■">
            <a:extLst>
              <a:ext uri="{FF2B5EF4-FFF2-40B4-BE49-F238E27FC236}">
                <a16:creationId xmlns:a16="http://schemas.microsoft.com/office/drawing/2014/main" id="{D5FA5BD3-EC86-4AF0-84B2-1B9ACED885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871" y="5298969"/>
            <a:ext cx="904581" cy="10023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監視カメラ・防犯カメラのイラスト">
            <a:extLst>
              <a:ext uri="{FF2B5EF4-FFF2-40B4-BE49-F238E27FC236}">
                <a16:creationId xmlns:a16="http://schemas.microsoft.com/office/drawing/2014/main" id="{D60365DD-D82D-4A8D-8998-5B3DFF445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6611" y="4887822"/>
            <a:ext cx="596741" cy="59674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A87C0A13-8069-4CD3-A379-3E077F9830B0}"/>
              </a:ext>
            </a:extLst>
          </p:cNvPr>
          <p:cNvSpPr txBox="1"/>
          <p:nvPr/>
        </p:nvSpPr>
        <p:spPr>
          <a:xfrm>
            <a:off x="2619197" y="5532311"/>
            <a:ext cx="3942105" cy="646331"/>
          </a:xfrm>
          <a:prstGeom prst="rect">
            <a:avLst/>
          </a:prstGeom>
          <a:noFill/>
        </p:spPr>
        <p:txBody>
          <a:bodyPr wrap="none" rtlCol="0">
            <a:spAutoFit/>
          </a:bodyPr>
          <a:lstStyle/>
          <a:p>
            <a:r>
              <a:rPr kumimoji="1" lang="ja-JP" altLang="en-US" dirty="0">
                <a:solidFill>
                  <a:srgbClr val="FF0000"/>
                </a:solidFill>
              </a:rPr>
              <a:t>製品の残重量と</a:t>
            </a:r>
            <a:endParaRPr kumimoji="1" lang="en-US" altLang="ja-JP" dirty="0">
              <a:solidFill>
                <a:srgbClr val="FF0000"/>
              </a:solidFill>
            </a:endParaRPr>
          </a:p>
          <a:p>
            <a:r>
              <a:rPr kumimoji="1" lang="ja-JP" altLang="en-US" dirty="0">
                <a:solidFill>
                  <a:srgbClr val="FF0000"/>
                </a:solidFill>
              </a:rPr>
              <a:t>抜き取り検査した消費重量が計測可能</a:t>
            </a:r>
          </a:p>
        </p:txBody>
      </p:sp>
      <p:sp>
        <p:nvSpPr>
          <p:cNvPr id="113" name="テキスト ボックス 112">
            <a:extLst>
              <a:ext uri="{FF2B5EF4-FFF2-40B4-BE49-F238E27FC236}">
                <a16:creationId xmlns:a16="http://schemas.microsoft.com/office/drawing/2014/main" id="{AEB28ABA-E7A9-4630-823B-0D6E5650A3DE}"/>
              </a:ext>
            </a:extLst>
          </p:cNvPr>
          <p:cNvSpPr txBox="1"/>
          <p:nvPr/>
        </p:nvSpPr>
        <p:spPr>
          <a:xfrm>
            <a:off x="9333634" y="5662186"/>
            <a:ext cx="2821606" cy="646331"/>
          </a:xfrm>
          <a:prstGeom prst="rect">
            <a:avLst/>
          </a:prstGeom>
          <a:noFill/>
        </p:spPr>
        <p:txBody>
          <a:bodyPr wrap="none" rtlCol="0">
            <a:spAutoFit/>
          </a:bodyPr>
          <a:lstStyle/>
          <a:p>
            <a:r>
              <a:rPr kumimoji="1" lang="ja-JP" altLang="en-US" dirty="0">
                <a:solidFill>
                  <a:srgbClr val="FF0000"/>
                </a:solidFill>
              </a:rPr>
              <a:t>パッケージに印字した</a:t>
            </a:r>
            <a:endParaRPr kumimoji="1" lang="en-US" altLang="ja-JP" dirty="0">
              <a:solidFill>
                <a:srgbClr val="FF0000"/>
              </a:solidFill>
            </a:endParaRPr>
          </a:p>
          <a:p>
            <a:r>
              <a:rPr kumimoji="1" lang="en-US" altLang="ja-JP" dirty="0">
                <a:solidFill>
                  <a:srgbClr val="FF0000"/>
                </a:solidFill>
              </a:rPr>
              <a:t>QR</a:t>
            </a:r>
            <a:r>
              <a:rPr kumimoji="1" lang="ja-JP" altLang="en-US" dirty="0">
                <a:solidFill>
                  <a:srgbClr val="FF0000"/>
                </a:solidFill>
              </a:rPr>
              <a:t>コードの読み取りが可能</a:t>
            </a:r>
          </a:p>
        </p:txBody>
      </p:sp>
    </p:spTree>
    <p:extLst>
      <p:ext uri="{BB962C8B-B14F-4D97-AF65-F5344CB8AC3E}">
        <p14:creationId xmlns:p14="http://schemas.microsoft.com/office/powerpoint/2010/main" val="42013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12664-9FAA-4556-88BC-650E75D41DCD}"/>
              </a:ext>
            </a:extLst>
          </p:cNvPr>
          <p:cNvSpPr>
            <a:spLocks noGrp="1"/>
          </p:cNvSpPr>
          <p:nvPr>
            <p:ph type="title"/>
          </p:nvPr>
        </p:nvSpPr>
        <p:spPr/>
        <p:txBody>
          <a:bodyPr/>
          <a:lstStyle/>
          <a:p>
            <a:r>
              <a:rPr kumimoji="1" lang="ja-JP" altLang="en-US" dirty="0"/>
              <a:t>半製品の考え方</a:t>
            </a:r>
          </a:p>
        </p:txBody>
      </p:sp>
      <p:sp>
        <p:nvSpPr>
          <p:cNvPr id="3" name="コンテンツ プレースホルダー 2">
            <a:extLst>
              <a:ext uri="{FF2B5EF4-FFF2-40B4-BE49-F238E27FC236}">
                <a16:creationId xmlns:a16="http://schemas.microsoft.com/office/drawing/2014/main" id="{F378D8D8-481A-48EA-A878-A8FA0367E8FB}"/>
              </a:ext>
            </a:extLst>
          </p:cNvPr>
          <p:cNvSpPr>
            <a:spLocks noGrp="1"/>
          </p:cNvSpPr>
          <p:nvPr>
            <p:ph idx="1"/>
          </p:nvPr>
        </p:nvSpPr>
        <p:spPr>
          <a:xfrm>
            <a:off x="1097280" y="1845734"/>
            <a:ext cx="10058400" cy="2011679"/>
          </a:xfrm>
        </p:spPr>
        <p:txBody>
          <a:bodyPr>
            <a:normAutofit lnSpcReduction="10000"/>
          </a:bodyPr>
          <a:lstStyle/>
          <a:p>
            <a:pPr lvl="1"/>
            <a:r>
              <a:rPr kumimoji="1" lang="ja-JP" altLang="en-US" dirty="0"/>
              <a:t>原料は直接製品にならず，半製品を経由する仕組みになっている</a:t>
            </a:r>
            <a:endParaRPr kumimoji="1" lang="en-US" altLang="ja-JP" dirty="0"/>
          </a:p>
          <a:p>
            <a:pPr lvl="2"/>
            <a:r>
              <a:rPr kumimoji="1" lang="ja-JP" altLang="en-US" dirty="0"/>
              <a:t>製造したい製品は「ねぎま（皮付き）１０本パック」の場合：</a:t>
            </a:r>
            <a:endParaRPr kumimoji="1" lang="en-US" altLang="ja-JP" dirty="0"/>
          </a:p>
          <a:p>
            <a:pPr lvl="3"/>
            <a:r>
              <a:rPr lang="ja-JP" altLang="en-US" dirty="0"/>
              <a:t>とり肉とネギを切り出して「ねぎま（皮付き）１本」をつくる</a:t>
            </a:r>
            <a:endParaRPr lang="en-US" altLang="ja-JP" dirty="0"/>
          </a:p>
          <a:p>
            <a:pPr lvl="3"/>
            <a:r>
              <a:rPr kumimoji="1" lang="ja-JP" altLang="en-US" dirty="0"/>
              <a:t>１０本集めてパッケージにする</a:t>
            </a:r>
            <a:endParaRPr kumimoji="1" lang="en-US" altLang="ja-JP" dirty="0"/>
          </a:p>
          <a:p>
            <a:pPr lvl="1"/>
            <a:r>
              <a:rPr kumimoji="1" lang="ja-JP" altLang="en-US" dirty="0"/>
              <a:t>半製品の構成内容を確認する方法：</a:t>
            </a:r>
            <a:endParaRPr kumimoji="1" lang="en-US" altLang="ja-JP" dirty="0"/>
          </a:p>
          <a:p>
            <a:pPr lvl="2"/>
            <a:r>
              <a:rPr kumimoji="1" lang="ja-JP" altLang="en-US" dirty="0"/>
              <a:t>「半製品構成情報一覧」から構成情報を確認できます</a:t>
            </a:r>
            <a:endParaRPr kumimoji="1" lang="en-US" altLang="ja-JP" dirty="0"/>
          </a:p>
          <a:p>
            <a:pPr lvl="2"/>
            <a:r>
              <a:rPr kumimoji="1" lang="ja-JP" altLang="en-US" dirty="0"/>
              <a:t>例）ねぎま（皮付き）１本に対し，原材料</a:t>
            </a:r>
            <a:r>
              <a:rPr kumimoji="1" lang="en-US" altLang="ja-JP" dirty="0"/>
              <a:t>ID=1</a:t>
            </a:r>
            <a:r>
              <a:rPr kumimoji="1" lang="ja-JP" altLang="en-US" dirty="0"/>
              <a:t>の鶏もも肉（皮付き）</a:t>
            </a:r>
            <a:r>
              <a:rPr kumimoji="1" lang="en-US" altLang="ja-JP" dirty="0"/>
              <a:t>0.035[kg]</a:t>
            </a:r>
            <a:r>
              <a:rPr lang="ja-JP" altLang="en-US" dirty="0"/>
              <a:t>と</a:t>
            </a:r>
            <a:r>
              <a:rPr lang="en-US" altLang="ja-JP" dirty="0"/>
              <a:t>ID=3</a:t>
            </a:r>
            <a:r>
              <a:rPr lang="ja-JP" altLang="en-US" dirty="0"/>
              <a:t>の青ネギ</a:t>
            </a:r>
            <a:r>
              <a:rPr lang="en-US" altLang="ja-JP" dirty="0"/>
              <a:t>0.01[kg]</a:t>
            </a:r>
            <a:r>
              <a:rPr lang="ja-JP" altLang="en-US" dirty="0"/>
              <a:t>を消費する</a:t>
            </a:r>
            <a:endParaRPr kumimoji="1" lang="en-US" altLang="ja-JP" dirty="0"/>
          </a:p>
          <a:p>
            <a:pPr lvl="2"/>
            <a:endParaRPr kumimoji="1" lang="en-US" altLang="ja-JP" dirty="0"/>
          </a:p>
        </p:txBody>
      </p:sp>
      <p:pic>
        <p:nvPicPr>
          <p:cNvPr id="5" name="図 4">
            <a:extLst>
              <a:ext uri="{FF2B5EF4-FFF2-40B4-BE49-F238E27FC236}">
                <a16:creationId xmlns:a16="http://schemas.microsoft.com/office/drawing/2014/main" id="{C7A6FA7A-9A5F-47FB-8AFD-8B10E7BC15A7}"/>
              </a:ext>
            </a:extLst>
          </p:cNvPr>
          <p:cNvPicPr>
            <a:picLocks noChangeAspect="1"/>
          </p:cNvPicPr>
          <p:nvPr/>
        </p:nvPicPr>
        <p:blipFill>
          <a:blip r:embed="rId2"/>
          <a:stretch>
            <a:fillRect/>
          </a:stretch>
        </p:blipFill>
        <p:spPr>
          <a:xfrm>
            <a:off x="1948873" y="3857413"/>
            <a:ext cx="7684654" cy="2360765"/>
          </a:xfrm>
          <a:prstGeom prst="rect">
            <a:avLst/>
          </a:prstGeom>
        </p:spPr>
      </p:pic>
    </p:spTree>
    <p:extLst>
      <p:ext uri="{BB962C8B-B14F-4D97-AF65-F5344CB8AC3E}">
        <p14:creationId xmlns:p14="http://schemas.microsoft.com/office/powerpoint/2010/main" val="426339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612D8-4916-4EBD-A803-98A99C24B03D}"/>
              </a:ext>
            </a:extLst>
          </p:cNvPr>
          <p:cNvSpPr>
            <a:spLocks noGrp="1"/>
          </p:cNvSpPr>
          <p:nvPr>
            <p:ph type="title"/>
          </p:nvPr>
        </p:nvSpPr>
        <p:spPr/>
        <p:txBody>
          <a:bodyPr/>
          <a:lstStyle/>
          <a:p>
            <a:r>
              <a:rPr kumimoji="1" lang="ja-JP" altLang="en-US" dirty="0"/>
              <a:t>製品のロス率を計算する</a:t>
            </a:r>
          </a:p>
        </p:txBody>
      </p:sp>
      <p:sp>
        <p:nvSpPr>
          <p:cNvPr id="3" name="コンテンツ プレースホルダー 2">
            <a:extLst>
              <a:ext uri="{FF2B5EF4-FFF2-40B4-BE49-F238E27FC236}">
                <a16:creationId xmlns:a16="http://schemas.microsoft.com/office/drawing/2014/main" id="{FF5E0A0E-3320-4256-B7B9-D1AA83CD70CB}"/>
              </a:ext>
            </a:extLst>
          </p:cNvPr>
          <p:cNvSpPr>
            <a:spLocks noGrp="1"/>
          </p:cNvSpPr>
          <p:nvPr>
            <p:ph idx="1"/>
          </p:nvPr>
        </p:nvSpPr>
        <p:spPr/>
        <p:txBody>
          <a:bodyPr/>
          <a:lstStyle/>
          <a:p>
            <a:pPr lvl="1"/>
            <a:r>
              <a:rPr kumimoji="1" lang="ja-JP" altLang="en-US" dirty="0"/>
              <a:t>製品の通材シミュレーション後，通材日時が記録された上で原料残が更新されます</a:t>
            </a:r>
            <a:endParaRPr lang="en-US" altLang="ja-JP" dirty="0"/>
          </a:p>
          <a:p>
            <a:pPr lvl="1"/>
            <a:r>
              <a:rPr lang="ja-JP" altLang="en-US" dirty="0"/>
              <a:t>原料残の時系列データから原料のロス率の計算を行います</a:t>
            </a:r>
            <a:endParaRPr lang="en-US" altLang="ja-JP" dirty="0"/>
          </a:p>
          <a:p>
            <a:pPr lvl="1"/>
            <a:endParaRPr kumimoji="1" lang="en-US" altLang="ja-JP" dirty="0"/>
          </a:p>
          <a:p>
            <a:pPr marL="544068" lvl="1" indent="-342900">
              <a:buFont typeface="+mj-lt"/>
              <a:buAutoNum type="arabicPeriod"/>
            </a:pPr>
            <a:r>
              <a:rPr lang="ja-JP" altLang="en-US" dirty="0"/>
              <a:t>トップページの「</a:t>
            </a:r>
            <a:r>
              <a:rPr lang="en-US" altLang="ja-JP" dirty="0"/>
              <a:t>Excel</a:t>
            </a:r>
            <a:r>
              <a:rPr lang="ja-JP" altLang="en-US" dirty="0"/>
              <a:t>出力」ボタンを押下して</a:t>
            </a:r>
            <a:r>
              <a:rPr lang="en-US" altLang="ja-JP" dirty="0"/>
              <a:t>Excel</a:t>
            </a:r>
            <a:r>
              <a:rPr lang="ja-JP" altLang="en-US" dirty="0"/>
              <a:t>ファイルをダウンロードします</a:t>
            </a:r>
            <a:endParaRPr lang="en-US" altLang="ja-JP" dirty="0"/>
          </a:p>
          <a:p>
            <a:pPr marL="544068" lvl="1" indent="-342900">
              <a:buFont typeface="+mj-lt"/>
              <a:buAutoNum type="arabicPeriod"/>
            </a:pPr>
            <a:r>
              <a:rPr lang="ja-JP" altLang="en-US" dirty="0"/>
              <a:t>原料推定残量テーブルタブを開きます</a:t>
            </a:r>
            <a:endParaRPr lang="en-US" altLang="ja-JP" dirty="0"/>
          </a:p>
          <a:p>
            <a:pPr marL="544068" lvl="1" indent="-342900">
              <a:buFont typeface="+mj-lt"/>
              <a:buAutoNum type="arabicPeriod"/>
            </a:pPr>
            <a:r>
              <a:rPr kumimoji="1" lang="ja-JP" altLang="en-US" dirty="0"/>
              <a:t>対象の原料</a:t>
            </a:r>
            <a:r>
              <a:rPr kumimoji="1" lang="en-US" altLang="ja-JP" dirty="0"/>
              <a:t>ID</a:t>
            </a:r>
            <a:r>
              <a:rPr kumimoji="1" lang="ja-JP" altLang="en-US" dirty="0"/>
              <a:t>の「</a:t>
            </a:r>
            <a:r>
              <a:rPr lang="ja-JP" altLang="en-US" dirty="0"/>
              <a:t>推定残量（</a:t>
            </a:r>
            <a:r>
              <a:rPr lang="en-US" altLang="ja-JP" dirty="0" err="1"/>
              <a:t>estimate_weight</a:t>
            </a:r>
            <a:r>
              <a:rPr lang="ja-JP" altLang="en-US" dirty="0"/>
              <a:t>）</a:t>
            </a:r>
            <a:r>
              <a:rPr kumimoji="1" lang="ja-JP" altLang="en-US" dirty="0"/>
              <a:t>」を製品</a:t>
            </a:r>
            <a:r>
              <a:rPr kumimoji="1" lang="en-US" altLang="ja-JP" dirty="0"/>
              <a:t>ID</a:t>
            </a:r>
            <a:r>
              <a:rPr kumimoji="1" lang="ja-JP" altLang="en-US" dirty="0"/>
              <a:t>でフィルタを用いて抽出します</a:t>
            </a:r>
            <a:endParaRPr kumimoji="1" lang="en-US" altLang="ja-JP" dirty="0"/>
          </a:p>
          <a:p>
            <a:pPr marL="544068" lvl="1" indent="-342900">
              <a:buFont typeface="+mj-lt"/>
              <a:buAutoNum type="arabicPeriod"/>
            </a:pPr>
            <a:r>
              <a:rPr lang="ja-JP" altLang="en-US" dirty="0"/>
              <a:t>対象の原料</a:t>
            </a:r>
            <a:r>
              <a:rPr lang="en-US" altLang="ja-JP" dirty="0"/>
              <a:t>ID</a:t>
            </a:r>
            <a:r>
              <a:rPr lang="ja-JP" altLang="en-US" dirty="0"/>
              <a:t>の「設計上の使用量」と「推定残量」を比較します</a:t>
            </a:r>
            <a:endParaRPr lang="en-US" altLang="ja-JP" dirty="0"/>
          </a:p>
          <a:p>
            <a:pPr lvl="2"/>
            <a:r>
              <a:rPr kumimoji="1" lang="ja-JP" altLang="en-US" dirty="0"/>
              <a:t>設計</a:t>
            </a:r>
            <a:r>
              <a:rPr lang="ja-JP" altLang="en-US" dirty="0"/>
              <a:t>上の仕様量：　（半製品の単位重量）</a:t>
            </a:r>
            <a:r>
              <a:rPr lang="en-US" altLang="ja-JP" dirty="0"/>
              <a:t>×</a:t>
            </a:r>
            <a:r>
              <a:rPr lang="ja-JP" altLang="en-US" dirty="0"/>
              <a:t>（製品パッケージ内の半製品数量）</a:t>
            </a:r>
            <a:endParaRPr lang="en-US" altLang="ja-JP" dirty="0"/>
          </a:p>
          <a:p>
            <a:pPr marL="544068" lvl="1" indent="-342900">
              <a:buFont typeface="+mj-lt"/>
              <a:buAutoNum type="arabicPeriod"/>
            </a:pPr>
            <a:endParaRPr kumimoji="1" lang="en-US" altLang="ja-JP" dirty="0"/>
          </a:p>
        </p:txBody>
      </p:sp>
      <p:graphicFrame>
        <p:nvGraphicFramePr>
          <p:cNvPr id="4" name="表 3">
            <a:extLst>
              <a:ext uri="{FF2B5EF4-FFF2-40B4-BE49-F238E27FC236}">
                <a16:creationId xmlns:a16="http://schemas.microsoft.com/office/drawing/2014/main" id="{2F6DBC91-BC56-4FA8-AF1D-F322C460F027}"/>
              </a:ext>
            </a:extLst>
          </p:cNvPr>
          <p:cNvGraphicFramePr>
            <a:graphicFrameLocks noGrp="1"/>
          </p:cNvGraphicFramePr>
          <p:nvPr>
            <p:extLst>
              <p:ext uri="{D42A27DB-BD31-4B8C-83A1-F6EECF244321}">
                <p14:modId xmlns:p14="http://schemas.microsoft.com/office/powerpoint/2010/main" val="2764534569"/>
              </p:ext>
            </p:extLst>
          </p:nvPr>
        </p:nvGraphicFramePr>
        <p:xfrm>
          <a:off x="8081817" y="4120516"/>
          <a:ext cx="3786909" cy="2000250"/>
        </p:xfrm>
        <a:graphic>
          <a:graphicData uri="http://schemas.openxmlformats.org/drawingml/2006/table">
            <a:tbl>
              <a:tblPr>
                <a:tableStyleId>{5C22544A-7EE6-4342-B048-85BDC9FD1C3A}</a:tableStyleId>
              </a:tblPr>
              <a:tblGrid>
                <a:gridCol w="2111406">
                  <a:extLst>
                    <a:ext uri="{9D8B030D-6E8A-4147-A177-3AD203B41FA5}">
                      <a16:colId xmlns:a16="http://schemas.microsoft.com/office/drawing/2014/main" val="1443701522"/>
                    </a:ext>
                  </a:extLst>
                </a:gridCol>
                <a:gridCol w="1675503">
                  <a:extLst>
                    <a:ext uri="{9D8B030D-6E8A-4147-A177-3AD203B41FA5}">
                      <a16:colId xmlns:a16="http://schemas.microsoft.com/office/drawing/2014/main" val="2773092259"/>
                    </a:ext>
                  </a:extLst>
                </a:gridCol>
              </a:tblGrid>
              <a:tr h="222250">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カラム</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tc>
                  <a:txBody>
                    <a:bodyPr/>
                    <a:lstStyle/>
                    <a:p>
                      <a:pPr algn="ctr" fontAlgn="b"/>
                      <a:r>
                        <a:rPr lang="ja-JP" altLang="en-US" sz="1300" u="none" strike="noStrike" dirty="0">
                          <a:effectLst/>
                          <a:latin typeface="メイリオ" panose="020B0604030504040204" pitchFamily="50" charset="-128"/>
                          <a:ea typeface="メイリオ" panose="020B0604030504040204" pitchFamily="50" charset="-128"/>
                        </a:rPr>
                        <a:t>内容</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solidFill>
                      <a:schemeClr val="accent2">
                        <a:lumMod val="60000"/>
                        <a:lumOff val="40000"/>
                      </a:schemeClr>
                    </a:solidFill>
                  </a:tcPr>
                </a:tc>
                <a:extLst>
                  <a:ext uri="{0D108BD9-81ED-4DB2-BD59-A6C34878D82A}">
                    <a16:rowId xmlns:a16="http://schemas.microsoft.com/office/drawing/2014/main" val="66367731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4098540556"/>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入力日</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90201525"/>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product_id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製品</a:t>
                      </a:r>
                      <a:r>
                        <a:rPr lang="en-US" sz="1300" u="none" strike="noStrike" dirty="0">
                          <a:effectLst/>
                          <a:latin typeface="メイリオ" panose="020B0604030504040204" pitchFamily="50" charset="-128"/>
                          <a:ea typeface="メイリオ" panose="020B0604030504040204" pitchFamily="50" charset="-128"/>
                        </a:rPr>
                        <a:t>ID</a:t>
                      </a:r>
                      <a:endParaRPr 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389929662"/>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material_id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原料</a:t>
                      </a:r>
                      <a:r>
                        <a:rPr lang="en-US" sz="1300" u="none" strike="noStrike">
                          <a:effectLst/>
                          <a:latin typeface="メイリオ" panose="020B0604030504040204" pitchFamily="50" charset="-128"/>
                          <a:ea typeface="メイリオ" panose="020B0604030504040204" pitchFamily="50" charset="-128"/>
                        </a:rPr>
                        <a:t>ID</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58334182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a:effectLst/>
                          <a:latin typeface="メイリオ" panose="020B0604030504040204" pitchFamily="50" charset="-128"/>
                          <a:ea typeface="メイリオ" panose="020B0604030504040204" pitchFamily="50" charset="-128"/>
                        </a:rPr>
                        <a:t>推定原料残</a:t>
                      </a:r>
                      <a:endParaRPr lang="ja-JP" alt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806980747"/>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diff_estimate_weight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推定原料使用量</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018080151"/>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actual_weight</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ja-JP" altLang="en-US" sz="1300" u="none" strike="noStrike" dirty="0">
                          <a:effectLst/>
                          <a:latin typeface="メイリオ" panose="020B0604030504040204" pitchFamily="50" charset="-128"/>
                          <a:ea typeface="メイリオ" panose="020B0604030504040204" pitchFamily="50" charset="-128"/>
                        </a:rPr>
                        <a:t>重量実績</a:t>
                      </a:r>
                      <a:endParaRPr lang="ja-JP"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2954705299"/>
                  </a:ext>
                </a:extLst>
              </a:tr>
              <a:tr h="222250">
                <a:tc>
                  <a:txBody>
                    <a:bodyPr/>
                    <a:lstStyle/>
                    <a:p>
                      <a:pPr algn="l" fontAlgn="b"/>
                      <a:r>
                        <a:rPr lang="en-US" sz="1300" u="none" strike="noStrike">
                          <a:effectLst/>
                          <a:latin typeface="メイリオ" panose="020B0604030504040204" pitchFamily="50" charset="-128"/>
                          <a:ea typeface="メイリオ" panose="020B0604030504040204" pitchFamily="50" charset="-128"/>
                        </a:rPr>
                        <a:t>actualwinputdate</a:t>
                      </a:r>
                      <a:endParaRPr lang="en-US" sz="1300" b="0" i="0" u="none" strike="noStrike">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tc>
                  <a:txBody>
                    <a:bodyPr/>
                    <a:lstStyle/>
                    <a:p>
                      <a:pPr algn="l" fontAlgn="b"/>
                      <a:r>
                        <a:rPr lang="zh-TW" altLang="en-US" sz="1300" u="none" strike="noStrike" dirty="0">
                          <a:effectLst/>
                          <a:latin typeface="メイリオ" panose="020B0604030504040204" pitchFamily="50" charset="-128"/>
                          <a:ea typeface="メイリオ" panose="020B0604030504040204" pitchFamily="50" charset="-128"/>
                        </a:rPr>
                        <a:t>重量実績入力日</a:t>
                      </a:r>
                      <a:endParaRPr lang="zh-TW" altLang="en-US" sz="1300" b="0" i="0" u="none" strike="noStrike" dirty="0">
                        <a:solidFill>
                          <a:srgbClr val="000000"/>
                        </a:solidFill>
                        <a:effectLst/>
                        <a:latin typeface="メイリオ" panose="020B0604030504040204" pitchFamily="50" charset="-128"/>
                        <a:ea typeface="メイリオ" panose="020B0604030504040204" pitchFamily="50" charset="-128"/>
                      </a:endParaRPr>
                    </a:p>
                  </a:txBody>
                  <a:tcPr marL="11113" marR="11113" marT="11113" marB="0" anchor="ctr"/>
                </a:tc>
                <a:extLst>
                  <a:ext uri="{0D108BD9-81ED-4DB2-BD59-A6C34878D82A}">
                    <a16:rowId xmlns:a16="http://schemas.microsoft.com/office/drawing/2014/main" val="1092819552"/>
                  </a:ext>
                </a:extLst>
              </a:tr>
            </a:tbl>
          </a:graphicData>
        </a:graphic>
      </p:graphicFrame>
    </p:spTree>
    <p:extLst>
      <p:ext uri="{BB962C8B-B14F-4D97-AF65-F5344CB8AC3E}">
        <p14:creationId xmlns:p14="http://schemas.microsoft.com/office/powerpoint/2010/main" val="141006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271F-A29A-4700-AAD7-386FF6D8BD2C}"/>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AA5B163E-15F0-4F2F-9CB1-88EC7A86730E}"/>
              </a:ext>
            </a:extLst>
          </p:cNvPr>
          <p:cNvSpPr>
            <a:spLocks noGrp="1"/>
          </p:cNvSpPr>
          <p:nvPr>
            <p:ph idx="1"/>
          </p:nvPr>
        </p:nvSpPr>
        <p:spPr/>
        <p:txBody>
          <a:bodyPr>
            <a:normAutofit/>
          </a:bodyPr>
          <a:lstStyle/>
          <a:p>
            <a:pPr lvl="1"/>
            <a:r>
              <a:rPr kumimoji="1" lang="ja-JP" altLang="en-US" sz="2200" dirty="0"/>
              <a:t>先程の実習で</a:t>
            </a:r>
            <a:r>
              <a:rPr kumimoji="1" lang="en-US" altLang="ja-JP" sz="2200" dirty="0"/>
              <a:t>QR</a:t>
            </a:r>
            <a:r>
              <a:rPr kumimoji="1" lang="ja-JP" altLang="en-US" sz="2200" dirty="0"/>
              <a:t>コード読み取りを行ったアプリケーションを改修する</a:t>
            </a:r>
            <a:endParaRPr kumimoji="1" lang="en-US" altLang="ja-JP" sz="2200" dirty="0"/>
          </a:p>
          <a:p>
            <a:pPr lvl="2"/>
            <a:endParaRPr kumimoji="1" lang="en-US" altLang="ja-JP" sz="2200" dirty="0"/>
          </a:p>
          <a:p>
            <a:pPr lvl="2"/>
            <a:r>
              <a:rPr kumimoji="1" lang="ja-JP" altLang="en-US" sz="2200" dirty="0"/>
              <a:t>改修項目</a:t>
            </a:r>
            <a:endParaRPr kumimoji="1" lang="en-US" altLang="ja-JP" sz="2200" dirty="0"/>
          </a:p>
          <a:p>
            <a:pPr lvl="2"/>
            <a:endParaRPr kumimoji="1" lang="en-US" altLang="ja-JP" sz="2200" dirty="0"/>
          </a:p>
          <a:p>
            <a:pPr marL="1024128" lvl="3" indent="-457200">
              <a:buFont typeface="+mj-lt"/>
              <a:buAutoNum type="arabicPeriod"/>
            </a:pPr>
            <a:r>
              <a:rPr lang="ja-JP" altLang="en-US" sz="2200" dirty="0"/>
              <a:t>読み取った</a:t>
            </a:r>
            <a:r>
              <a:rPr lang="en-US" altLang="ja-JP" sz="2200" dirty="0"/>
              <a:t>URL</a:t>
            </a:r>
            <a:r>
              <a:rPr lang="ja-JP" altLang="en-US" sz="2200" dirty="0"/>
              <a:t>にアクセスする</a:t>
            </a:r>
            <a:endParaRPr lang="en-US" altLang="ja-JP" sz="2200" dirty="0"/>
          </a:p>
          <a:p>
            <a:pPr marL="1024128" lvl="3" indent="-457200">
              <a:buFont typeface="+mj-lt"/>
              <a:buAutoNum type="arabicPeriod"/>
            </a:pPr>
            <a:r>
              <a:rPr kumimoji="1" lang="ja-JP" altLang="en-US" sz="2200" dirty="0"/>
              <a:t>読み取りが終わったらアプリケーションを終了する</a:t>
            </a:r>
            <a:endParaRPr kumimoji="1" lang="en-US" altLang="ja-JP" sz="2200" dirty="0"/>
          </a:p>
          <a:p>
            <a:pPr lvl="3"/>
            <a:endParaRPr kumimoji="1" lang="en-US" altLang="ja-JP" sz="2200" dirty="0"/>
          </a:p>
          <a:p>
            <a:pPr lvl="4"/>
            <a:r>
              <a:rPr lang="ja-JP" altLang="en-US" sz="1600" dirty="0"/>
              <a:t>カメラに</a:t>
            </a:r>
            <a:r>
              <a:rPr lang="en-US" altLang="ja-JP" sz="1600" dirty="0"/>
              <a:t>QR</a:t>
            </a:r>
            <a:r>
              <a:rPr lang="ja-JP" altLang="en-US" sz="1600" dirty="0"/>
              <a:t>コードが表示されている間は継続して読み取りするので，重複読み取りしないようにアプリケーションを終了する</a:t>
            </a:r>
            <a:endParaRPr lang="en-US" altLang="ja-JP" sz="1600" dirty="0"/>
          </a:p>
          <a:p>
            <a:pPr lvl="4"/>
            <a:r>
              <a:rPr kumimoji="1" lang="ja-JP" altLang="en-US" sz="1600" dirty="0"/>
              <a:t>（連続して読み取りするにはどう実装すれば良いか考えてみる）</a:t>
            </a:r>
          </a:p>
        </p:txBody>
      </p:sp>
      <p:sp>
        <p:nvSpPr>
          <p:cNvPr id="4" name="正方形/長方形 3">
            <a:extLst>
              <a:ext uri="{FF2B5EF4-FFF2-40B4-BE49-F238E27FC236}">
                <a16:creationId xmlns:a16="http://schemas.microsoft.com/office/drawing/2014/main" id="{5ECCA784-757F-4076-8BBC-7E2695EC62D5}"/>
              </a:ext>
            </a:extLst>
          </p:cNvPr>
          <p:cNvSpPr/>
          <p:nvPr/>
        </p:nvSpPr>
        <p:spPr>
          <a:xfrm>
            <a:off x="1477818" y="3168073"/>
            <a:ext cx="6964218"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578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5241A-240E-492A-BE38-2EBA2E73FB08}"/>
              </a:ext>
            </a:extLst>
          </p:cNvPr>
          <p:cNvSpPr>
            <a:spLocks noGrp="1"/>
          </p:cNvSpPr>
          <p:nvPr>
            <p:ph type="title"/>
          </p:nvPr>
        </p:nvSpPr>
        <p:spPr/>
        <p:txBody>
          <a:bodyPr>
            <a:normAutofit/>
          </a:bodyPr>
          <a:lstStyle/>
          <a:p>
            <a:r>
              <a:rPr kumimoji="1" lang="en-US" altLang="ja-JP" sz="2400" dirty="0"/>
              <a:t>QR</a:t>
            </a:r>
            <a:r>
              <a:rPr kumimoji="1" lang="ja-JP" altLang="en-US" sz="2400" dirty="0"/>
              <a:t>コード読み取りアプリケーションを改修する</a:t>
            </a:r>
            <a:br>
              <a:rPr kumimoji="1" lang="en-US" altLang="ja-JP" sz="2400" dirty="0"/>
            </a:br>
            <a:r>
              <a:rPr kumimoji="1" lang="ja-JP" altLang="en-US" sz="2400" dirty="0"/>
              <a:t>（特定の</a:t>
            </a:r>
            <a:r>
              <a:rPr kumimoji="1" lang="en-US" altLang="ja-JP" sz="2400" dirty="0"/>
              <a:t>URL</a:t>
            </a:r>
            <a:r>
              <a:rPr kumimoji="1" lang="ja-JP" altLang="en-US" sz="2400" dirty="0"/>
              <a:t>にアクセスを行ってアプリケーションを終了する）</a:t>
            </a:r>
          </a:p>
        </p:txBody>
      </p:sp>
      <p:sp>
        <p:nvSpPr>
          <p:cNvPr id="3" name="コンテンツ プレースホルダー 2">
            <a:extLst>
              <a:ext uri="{FF2B5EF4-FFF2-40B4-BE49-F238E27FC236}">
                <a16:creationId xmlns:a16="http://schemas.microsoft.com/office/drawing/2014/main" id="{8969B674-9405-4FE9-83A3-94DEE85D2B7B}"/>
              </a:ext>
            </a:extLst>
          </p:cNvPr>
          <p:cNvSpPr>
            <a:spLocks noGrp="1"/>
          </p:cNvSpPr>
          <p:nvPr>
            <p:ph idx="1"/>
          </p:nvPr>
        </p:nvSpPr>
        <p:spPr>
          <a:xfrm>
            <a:off x="1097280" y="1845734"/>
            <a:ext cx="10058400" cy="1200329"/>
          </a:xfrm>
        </p:spPr>
        <p:txBody>
          <a:bodyPr>
            <a:normAutofit/>
          </a:bodyPr>
          <a:lstStyle/>
          <a:p>
            <a:pPr lvl="1"/>
            <a:r>
              <a:rPr lang="ja-JP" altLang="en-US" dirty="0"/>
              <a:t>特定の</a:t>
            </a:r>
            <a:r>
              <a:rPr lang="en-US" altLang="ja-JP" dirty="0"/>
              <a:t>URL</a:t>
            </a:r>
            <a:r>
              <a:rPr lang="ja-JP" altLang="en-US" dirty="0"/>
              <a:t>に読みだした</a:t>
            </a:r>
            <a:r>
              <a:rPr lang="en-US" altLang="ja-JP" dirty="0"/>
              <a:t>URL</a:t>
            </a:r>
            <a:r>
              <a:rPr lang="ja-JP" altLang="en-US" dirty="0"/>
              <a:t>でアクセスする</a:t>
            </a:r>
            <a:endParaRPr lang="en-US" altLang="ja-JP" dirty="0"/>
          </a:p>
          <a:p>
            <a:pPr lvl="2"/>
            <a:r>
              <a:rPr lang="ja-JP" altLang="en-US" dirty="0"/>
              <a:t>リクエストそのものを行う関数を実装する</a:t>
            </a:r>
            <a:endParaRPr lang="en-US" altLang="ja-JP" dirty="0"/>
          </a:p>
          <a:p>
            <a:pPr lvl="2"/>
            <a:r>
              <a:rPr lang="en-US" altLang="ja-JP" dirty="0"/>
              <a:t>L.11 </a:t>
            </a:r>
            <a:r>
              <a:rPr lang="ja-JP" altLang="en-US" dirty="0"/>
              <a:t>以降に下記の関数を実装する</a:t>
            </a:r>
            <a:endParaRPr lang="en-US" altLang="ja-JP" dirty="0"/>
          </a:p>
          <a:p>
            <a:pPr lvl="1"/>
            <a:endParaRPr lang="en-US" altLang="ja-JP" dirty="0"/>
          </a:p>
        </p:txBody>
      </p:sp>
      <p:sp>
        <p:nvSpPr>
          <p:cNvPr id="9" name="テキスト ボックス 8">
            <a:extLst>
              <a:ext uri="{FF2B5EF4-FFF2-40B4-BE49-F238E27FC236}">
                <a16:creationId xmlns:a16="http://schemas.microsoft.com/office/drawing/2014/main" id="{0FD2EF5D-CF94-426D-A633-7BB8F0FD0681}"/>
              </a:ext>
            </a:extLst>
          </p:cNvPr>
          <p:cNvSpPr txBox="1"/>
          <p:nvPr/>
        </p:nvSpPr>
        <p:spPr>
          <a:xfrm>
            <a:off x="1695643" y="2813116"/>
            <a:ext cx="6580600" cy="1600438"/>
          </a:xfrm>
          <a:prstGeom prst="rect">
            <a:avLst/>
          </a:prstGeom>
          <a:solidFill>
            <a:schemeClr val="tx1">
              <a:lumMod val="85000"/>
              <a:lumOff val="15000"/>
            </a:schemeClr>
          </a:solidFill>
        </p:spPr>
        <p:txBody>
          <a:bodyPr wrap="square" rtlCol="0">
            <a:spAutoFit/>
          </a:bodyPr>
          <a:lstStyle/>
          <a:p>
            <a:r>
              <a:rPr lang="en-US" altLang="ja-JP" sz="1400" b="0" dirty="0">
                <a:solidFill>
                  <a:srgbClr val="C586C0"/>
                </a:solidFill>
                <a:effectLst/>
                <a:latin typeface="Consolas" panose="020B0609020204030204" pitchFamily="49" charset="0"/>
              </a:rPr>
              <a:t>import</a:t>
            </a:r>
            <a:r>
              <a:rPr lang="en-US" altLang="ja-JP" sz="1400" b="0" dirty="0">
                <a:solidFill>
                  <a:srgbClr val="D4D4D4"/>
                </a:solidFill>
                <a:effectLst/>
                <a:latin typeface="Consolas" panose="020B0609020204030204" pitchFamily="49" charset="0"/>
              </a:rPr>
              <a:t> requests</a:t>
            </a:r>
          </a:p>
          <a:p>
            <a:br>
              <a:rPr lang="en-US" altLang="ja-JP" sz="1400" b="0" dirty="0">
                <a:solidFill>
                  <a:srgbClr val="D4D4D4"/>
                </a:solidFill>
                <a:effectLst/>
                <a:latin typeface="Consolas" panose="020B0609020204030204" pitchFamily="49" charset="0"/>
              </a:rPr>
            </a:br>
            <a:r>
              <a:rPr lang="en-US" altLang="ja-JP" sz="1400" b="0" dirty="0">
                <a:solidFill>
                  <a:srgbClr val="569CD6"/>
                </a:solidFill>
                <a:effectLst/>
                <a:latin typeface="Consolas" panose="020B0609020204030204" pitchFamily="49" charset="0"/>
              </a:rPr>
              <a:t>def</a:t>
            </a:r>
            <a:r>
              <a:rPr lang="en-US" altLang="ja-JP" sz="1400" b="0" dirty="0">
                <a:solidFill>
                  <a:srgbClr val="D4D4D4"/>
                </a:solidFill>
                <a:effectLst/>
                <a:latin typeface="Consolas" panose="020B0609020204030204" pitchFamily="49" charset="0"/>
              </a:rPr>
              <a:t> </a:t>
            </a:r>
            <a:r>
              <a:rPr lang="en-US" altLang="ja-JP" sz="1400" b="0" dirty="0" err="1">
                <a:solidFill>
                  <a:srgbClr val="DCDCAA"/>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a:t>
            </a:r>
            <a:r>
              <a:rPr lang="en-US" altLang="ja-JP" sz="1400" b="0" dirty="0" err="1">
                <a:solidFill>
                  <a:srgbClr val="9CDCFE"/>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response = </a:t>
            </a:r>
            <a:r>
              <a:rPr lang="en-US" altLang="ja-JP" sz="1400" b="0" dirty="0" err="1">
                <a:solidFill>
                  <a:srgbClr val="D4D4D4"/>
                </a:solidFill>
                <a:effectLst/>
                <a:latin typeface="Consolas" panose="020B0609020204030204" pitchFamily="49" charset="0"/>
              </a:rPr>
              <a:t>requests.get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url</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response.status_code</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HTTP</a:t>
            </a:r>
            <a:r>
              <a:rPr lang="ja-JP" altLang="en-US" sz="1400" b="0" dirty="0">
                <a:solidFill>
                  <a:srgbClr val="6A9955"/>
                </a:solidFill>
                <a:effectLst/>
                <a:latin typeface="Consolas" panose="020B0609020204030204" pitchFamily="49" charset="0"/>
              </a:rPr>
              <a:t>のステータスコード取得</a:t>
            </a:r>
            <a:endParaRPr lang="ja-JP" altLang="en-US" sz="1400" b="0" dirty="0">
              <a:solidFill>
                <a:srgbClr val="D4D4D4"/>
              </a:solidFill>
              <a:effectLst/>
              <a:latin typeface="Consolas" panose="020B0609020204030204" pitchFamily="49" charset="0"/>
            </a:endParaRPr>
          </a:p>
          <a:p>
            <a:r>
              <a:rPr lang="ja-JP" altLang="en-US"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print</a:t>
            </a:r>
            <a:r>
              <a:rPr lang="en-US" altLang="ja-JP" sz="1400" b="0" dirty="0">
                <a:solidFill>
                  <a:srgbClr val="D4D4D4"/>
                </a:solidFill>
                <a:effectLst/>
                <a:latin typeface="Consolas" panose="020B0609020204030204" pitchFamily="49" charset="0"/>
              </a:rPr>
              <a:t>(</a:t>
            </a:r>
            <a:r>
              <a:rPr lang="en-US" altLang="ja-JP" sz="1400" b="0" dirty="0" err="1">
                <a:solidFill>
                  <a:srgbClr val="D4D4D4"/>
                </a:solidFill>
                <a:effectLst/>
                <a:latin typeface="Consolas" panose="020B0609020204030204" pitchFamily="49" charset="0"/>
              </a:rPr>
              <a:t>response.text</a:t>
            </a:r>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ja-JP" altLang="en-US" sz="1400" b="0" dirty="0">
                <a:solidFill>
                  <a:srgbClr val="6A9955"/>
                </a:solidFill>
                <a:effectLst/>
                <a:latin typeface="Consolas" panose="020B0609020204030204" pitchFamily="49" charset="0"/>
              </a:rPr>
              <a:t>レスポンスの</a:t>
            </a:r>
            <a:r>
              <a:rPr lang="en-US" altLang="ja-JP" sz="1400" b="0" dirty="0">
                <a:solidFill>
                  <a:srgbClr val="6A9955"/>
                </a:solidFill>
                <a:effectLst/>
                <a:latin typeface="Consolas" panose="020B0609020204030204" pitchFamily="49" charset="0"/>
              </a:rPr>
              <a:t>HTML</a:t>
            </a:r>
            <a:r>
              <a:rPr lang="ja-JP" altLang="en-US" sz="1400" b="0" dirty="0">
                <a:solidFill>
                  <a:srgbClr val="6A9955"/>
                </a:solidFill>
                <a:effectLst/>
                <a:latin typeface="Consolas" panose="020B0609020204030204" pitchFamily="49" charset="0"/>
              </a:rPr>
              <a:t>を文字列で取得</a:t>
            </a:r>
            <a:endParaRPr lang="ja-JP" altLang="en-US" sz="1400" b="0" dirty="0">
              <a:solidFill>
                <a:srgbClr val="D4D4D4"/>
              </a:solidFill>
              <a:effectLst/>
              <a:latin typeface="Consolas" panose="020B0609020204030204" pitchFamily="49" charset="0"/>
            </a:endParaRPr>
          </a:p>
          <a:p>
            <a:endParaRPr kumimoji="1" lang="ja-JP" altLang="en-US" sz="1400" dirty="0"/>
          </a:p>
        </p:txBody>
      </p:sp>
      <p:sp>
        <p:nvSpPr>
          <p:cNvPr id="11" name="テキスト ボックス 10">
            <a:extLst>
              <a:ext uri="{FF2B5EF4-FFF2-40B4-BE49-F238E27FC236}">
                <a16:creationId xmlns:a16="http://schemas.microsoft.com/office/drawing/2014/main" id="{F7E21A4B-4EA5-4467-AB29-19FC9BAC1EA6}"/>
              </a:ext>
            </a:extLst>
          </p:cNvPr>
          <p:cNvSpPr txBox="1"/>
          <p:nvPr/>
        </p:nvSpPr>
        <p:spPr>
          <a:xfrm>
            <a:off x="1695643"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if(</a:t>
            </a:r>
            <a:r>
              <a:rPr lang="en-US" altLang="ja-JP" sz="1400" b="0" dirty="0" err="1">
                <a:solidFill>
                  <a:srgbClr val="6A9955"/>
                </a:solidFill>
                <a:effectLst/>
                <a:latin typeface="Consolas" panose="020B0609020204030204" pitchFamily="49" charset="0"/>
              </a:rPr>
              <a:t>len</a:t>
            </a:r>
            <a:r>
              <a:rPr lang="en-US" altLang="ja-JP" sz="1400" b="0" dirty="0">
                <a:solidFill>
                  <a:srgbClr val="6A9955"/>
                </a:solidFill>
                <a:effectLst/>
                <a:latin typeface="Consolas" panose="020B0609020204030204" pitchFamily="49" charset="0"/>
              </a:rPr>
              <a:t>(ret) &gt; 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a:t>
            </a:r>
            <a:r>
              <a:rPr lang="en-US" altLang="ja-JP" sz="1400" b="0" dirty="0" err="1">
                <a:solidFill>
                  <a:srgbClr val="6A9955"/>
                </a:solidFill>
                <a:effectLst/>
                <a:latin typeface="Consolas" panose="020B0609020204030204" pitchFamily="49" charset="0"/>
              </a:rPr>
              <a:t>get_request</a:t>
            </a:r>
            <a:r>
              <a:rPr lang="en-US" altLang="ja-JP" sz="1400" b="0" dirty="0">
                <a:solidFill>
                  <a:srgbClr val="6A9955"/>
                </a:solidFill>
                <a:effectLst/>
                <a:latin typeface="Consolas" panose="020B0609020204030204" pitchFamily="49" charset="0"/>
              </a:rPr>
              <a:t>(ret[0])</a:t>
            </a:r>
            <a:endParaRPr lang="en-US" altLang="ja-JP" sz="1400" b="0" dirty="0">
              <a:solidFill>
                <a:srgbClr val="D4D4D4"/>
              </a:solidFill>
              <a:effectLst/>
              <a:latin typeface="Consolas" panose="020B0609020204030204" pitchFamily="49" charset="0"/>
            </a:endParaRPr>
          </a:p>
          <a:p>
            <a:r>
              <a:rPr lang="en-US" altLang="ja-JP" sz="1400" b="0" dirty="0">
                <a:solidFill>
                  <a:srgbClr val="D4D4D4"/>
                </a:solidFill>
                <a:effectLst/>
                <a:latin typeface="Consolas" panose="020B0609020204030204" pitchFamily="49" charset="0"/>
              </a:rPr>
              <a:t>        </a:t>
            </a:r>
            <a:r>
              <a:rPr lang="en-US" altLang="ja-JP" sz="1400" b="0" dirty="0">
                <a:solidFill>
                  <a:srgbClr val="6A9955"/>
                </a:solidFill>
                <a:effectLst/>
                <a:latin typeface="Consolas" panose="020B0609020204030204" pitchFamily="49" charset="0"/>
              </a:rPr>
              <a:t>#     break</a:t>
            </a:r>
            <a:endParaRPr lang="en-US" altLang="ja-JP" sz="1400" b="0" dirty="0">
              <a:solidFill>
                <a:srgbClr val="D4D4D4"/>
              </a:solidFill>
              <a:effectLst/>
              <a:latin typeface="Consolas" panose="020B0609020204030204" pitchFamily="49" charset="0"/>
            </a:endParaRPr>
          </a:p>
        </p:txBody>
      </p:sp>
      <p:sp>
        <p:nvSpPr>
          <p:cNvPr id="13" name="テキスト ボックス 12">
            <a:extLst>
              <a:ext uri="{FF2B5EF4-FFF2-40B4-BE49-F238E27FC236}">
                <a16:creationId xmlns:a16="http://schemas.microsoft.com/office/drawing/2014/main" id="{6566DB2D-AA0B-46BA-B35D-D9D4AA269C63}"/>
              </a:ext>
            </a:extLst>
          </p:cNvPr>
          <p:cNvSpPr txBox="1"/>
          <p:nvPr/>
        </p:nvSpPr>
        <p:spPr>
          <a:xfrm>
            <a:off x="7213600" y="5494257"/>
            <a:ext cx="3818466" cy="738664"/>
          </a:xfrm>
          <a:prstGeom prst="rect">
            <a:avLst/>
          </a:prstGeom>
          <a:solidFill>
            <a:schemeClr val="tx1">
              <a:lumMod val="85000"/>
              <a:lumOff val="15000"/>
            </a:schemeClr>
          </a:solidFill>
        </p:spPr>
        <p:txBody>
          <a:bodyPr wrap="square">
            <a:spAutoFit/>
          </a:bodyPr>
          <a:lstStyle/>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err="1">
                <a:solidFill>
                  <a:srgbClr val="DCDCAA"/>
                </a:solidFill>
                <a:effectLst/>
                <a:latin typeface="Consolas" panose="020B0609020204030204" pitchFamily="49" charset="0"/>
              </a:rPr>
              <a:t>len</a:t>
            </a:r>
            <a:r>
              <a:rPr lang="en-US" altLang="ja-JP" sz="1400" b="0" dirty="0">
                <a:solidFill>
                  <a:srgbClr val="D4D4D4"/>
                </a:solidFill>
                <a:effectLst/>
                <a:latin typeface="Consolas" panose="020B0609020204030204" pitchFamily="49" charset="0"/>
              </a:rPr>
              <a:t>(ret) &gt; </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err="1">
                <a:solidFill>
                  <a:srgbClr val="D4D4D4"/>
                </a:solidFill>
                <a:effectLst/>
                <a:latin typeface="Consolas" panose="020B0609020204030204" pitchFamily="49" charset="0"/>
              </a:rPr>
              <a:t>get_request</a:t>
            </a:r>
            <a:r>
              <a:rPr lang="en-US" altLang="ja-JP" sz="1400" b="0" dirty="0">
                <a:solidFill>
                  <a:srgbClr val="D4D4D4"/>
                </a:solidFill>
                <a:effectLst/>
                <a:latin typeface="Consolas" panose="020B0609020204030204" pitchFamily="49" charset="0"/>
              </a:rPr>
              <a:t>(ret[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break</a:t>
            </a:r>
            <a:endParaRPr lang="en-US" altLang="ja-JP" sz="1400" b="0" dirty="0">
              <a:solidFill>
                <a:srgbClr val="D4D4D4"/>
              </a:solidFill>
              <a:effectLst/>
              <a:latin typeface="Consolas" panose="020B0609020204030204" pitchFamily="49" charset="0"/>
            </a:endParaRPr>
          </a:p>
        </p:txBody>
      </p:sp>
      <p:sp>
        <p:nvSpPr>
          <p:cNvPr id="14" name="コンテンツ プレースホルダー 2">
            <a:extLst>
              <a:ext uri="{FF2B5EF4-FFF2-40B4-BE49-F238E27FC236}">
                <a16:creationId xmlns:a16="http://schemas.microsoft.com/office/drawing/2014/main" id="{9785EC21-314F-4438-AA92-156B803ADD42}"/>
              </a:ext>
            </a:extLst>
          </p:cNvPr>
          <p:cNvSpPr txBox="1">
            <a:spLocks/>
          </p:cNvSpPr>
          <p:nvPr/>
        </p:nvSpPr>
        <p:spPr>
          <a:xfrm>
            <a:off x="1066800" y="4641634"/>
            <a:ext cx="10058400" cy="62454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一度だけ読みだしたらアプリケーションを終了する</a:t>
            </a:r>
            <a:endParaRPr lang="en-US" altLang="ja-JP" dirty="0"/>
          </a:p>
          <a:p>
            <a:pPr lvl="2"/>
            <a:r>
              <a:rPr lang="en-US" altLang="ja-JP" dirty="0"/>
              <a:t>L.81</a:t>
            </a:r>
            <a:r>
              <a:rPr lang="ja-JP" altLang="en-US" dirty="0"/>
              <a:t>　行頭の「</a:t>
            </a:r>
            <a:r>
              <a:rPr lang="en-US" altLang="ja-JP" dirty="0"/>
              <a:t>#</a:t>
            </a:r>
            <a:r>
              <a:rPr lang="ja-JP" altLang="en-US" dirty="0"/>
              <a:t>」を消す</a:t>
            </a:r>
            <a:endParaRPr lang="en-US" altLang="ja-JP" dirty="0"/>
          </a:p>
          <a:p>
            <a:pPr lvl="1"/>
            <a:endParaRPr lang="en-US" altLang="ja-JP" dirty="0"/>
          </a:p>
          <a:p>
            <a:pPr lvl="2"/>
            <a:endParaRPr lang="en-US" altLang="ja-JP" dirty="0"/>
          </a:p>
          <a:p>
            <a:pPr lvl="2"/>
            <a:endParaRPr lang="ja-JP" altLang="en-US" dirty="0"/>
          </a:p>
        </p:txBody>
      </p:sp>
      <p:sp>
        <p:nvSpPr>
          <p:cNvPr id="15" name="矢印: 右 14">
            <a:extLst>
              <a:ext uri="{FF2B5EF4-FFF2-40B4-BE49-F238E27FC236}">
                <a16:creationId xmlns:a16="http://schemas.microsoft.com/office/drawing/2014/main" id="{6433AFED-E100-4D18-B2C2-F4664F1FED16}"/>
              </a:ext>
            </a:extLst>
          </p:cNvPr>
          <p:cNvSpPr/>
          <p:nvPr/>
        </p:nvSpPr>
        <p:spPr>
          <a:xfrm>
            <a:off x="6049816" y="5657644"/>
            <a:ext cx="646548" cy="41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473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9186B-0274-483A-9718-2DB0CDA0B8B3}"/>
              </a:ext>
            </a:extLst>
          </p:cNvPr>
          <p:cNvSpPr>
            <a:spLocks noGrp="1"/>
          </p:cNvSpPr>
          <p:nvPr>
            <p:ph type="title"/>
          </p:nvPr>
        </p:nvSpPr>
        <p:spPr/>
        <p:txBody>
          <a:bodyPr/>
          <a:lstStyle/>
          <a:p>
            <a:r>
              <a:rPr kumimoji="1" lang="ja-JP" altLang="en-US" dirty="0"/>
              <a:t>セミナー内容</a:t>
            </a:r>
          </a:p>
        </p:txBody>
      </p:sp>
      <p:sp>
        <p:nvSpPr>
          <p:cNvPr id="3" name="コンテンツ プレースホルダー 2">
            <a:extLst>
              <a:ext uri="{FF2B5EF4-FFF2-40B4-BE49-F238E27FC236}">
                <a16:creationId xmlns:a16="http://schemas.microsoft.com/office/drawing/2014/main" id="{7D198E51-FF5D-4065-9D53-516C406C8428}"/>
              </a:ext>
            </a:extLst>
          </p:cNvPr>
          <p:cNvSpPr>
            <a:spLocks noGrp="1"/>
          </p:cNvSpPr>
          <p:nvPr>
            <p:ph idx="1"/>
          </p:nvPr>
        </p:nvSpPr>
        <p:spPr/>
        <p:txBody>
          <a:bodyPr>
            <a:normAutofit/>
          </a:bodyPr>
          <a:lstStyle/>
          <a:p>
            <a:pPr marL="457200" indent="-457200">
              <a:buFont typeface="+mj-lt"/>
              <a:buAutoNum type="arabicPeriod"/>
            </a:pPr>
            <a:r>
              <a:rPr lang="en-US" altLang="ja-JP" sz="2400" dirty="0"/>
              <a:t>PC</a:t>
            </a:r>
            <a:r>
              <a:rPr lang="ja-JP" altLang="en-US" sz="2400" dirty="0"/>
              <a:t>を</a:t>
            </a:r>
            <a:r>
              <a:rPr lang="en-US" altLang="ja-JP" sz="2400" dirty="0"/>
              <a:t>QR</a:t>
            </a:r>
            <a:r>
              <a:rPr lang="ja-JP" altLang="en-US" sz="2400" dirty="0"/>
              <a:t>コードスキャナとして利用する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生</a:t>
            </a:r>
            <a:r>
              <a:rPr kumimoji="1" lang="ja-JP" altLang="en-US" sz="2400" dirty="0">
                <a:latin typeface="Calibri Light 見出し"/>
              </a:rPr>
              <a:t>産管理システムを利用した</a:t>
            </a:r>
            <a:r>
              <a:rPr kumimoji="1" lang="en-US" altLang="ja-JP" sz="2400" dirty="0">
                <a:latin typeface="Calibri Light 見出し"/>
              </a:rPr>
              <a:t>QR</a:t>
            </a:r>
            <a:r>
              <a:rPr kumimoji="1" lang="ja-JP" altLang="en-US" sz="2400" dirty="0">
                <a:latin typeface="Calibri Light 見出し"/>
              </a:rPr>
              <a:t>コードによる通材シミュレーションと製品のロス率を算定</a:t>
            </a:r>
            <a:r>
              <a:rPr kumimoji="1" lang="ja-JP" altLang="en-US" sz="2400" dirty="0"/>
              <a:t>製品の通材を</a:t>
            </a:r>
            <a:r>
              <a:rPr lang="ja-JP" altLang="en-US" sz="2400" dirty="0"/>
              <a:t>作った</a:t>
            </a:r>
            <a:r>
              <a:rPr lang="en-US" altLang="ja-JP" sz="2400" dirty="0"/>
              <a:t>QR</a:t>
            </a:r>
            <a:r>
              <a:rPr lang="ja-JP" altLang="en-US" sz="2400" dirty="0"/>
              <a:t>コードスキャナにより実現し，システムに反映する</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kumimoji="1" lang="ja-JP" altLang="en-US" sz="2400" dirty="0"/>
              <a:t>レガシーな設備を</a:t>
            </a:r>
            <a:r>
              <a:rPr kumimoji="1" lang="en-US" altLang="ja-JP" sz="2400" dirty="0"/>
              <a:t>IoT</a:t>
            </a:r>
            <a:r>
              <a:rPr kumimoji="1" lang="ja-JP" altLang="en-US" sz="2400" dirty="0"/>
              <a:t>化する</a:t>
            </a:r>
            <a:endParaRPr kumimoji="1" lang="en-US" altLang="ja-JP" sz="2400" dirty="0"/>
          </a:p>
          <a:p>
            <a:pPr marL="749808" lvl="1" indent="-457200"/>
            <a:r>
              <a:rPr kumimoji="1" lang="ja-JP" altLang="en-US" sz="2400" dirty="0"/>
              <a:t>パトランプの接点情報（</a:t>
            </a:r>
            <a:r>
              <a:rPr kumimoji="1" lang="en-US" altLang="ja-JP" sz="2400" dirty="0"/>
              <a:t>ON</a:t>
            </a:r>
            <a:r>
              <a:rPr kumimoji="1" lang="ja-JP" altLang="en-US" sz="2400" dirty="0"/>
              <a:t>／</a:t>
            </a:r>
            <a:r>
              <a:rPr kumimoji="1" lang="en-US" altLang="ja-JP" sz="2400" dirty="0"/>
              <a:t>OFF</a:t>
            </a:r>
            <a:r>
              <a:rPr kumimoji="1" lang="ja-JP" altLang="en-US" sz="2400" dirty="0"/>
              <a:t>）をインターネット経由で参照する</a:t>
            </a:r>
            <a:endParaRPr kumimoji="1" lang="en-US" altLang="ja-JP" sz="2400" dirty="0"/>
          </a:p>
          <a:p>
            <a:pPr marL="749808" lvl="1" indent="-457200"/>
            <a:r>
              <a:rPr lang="ja-JP" altLang="en-US" sz="2400" dirty="0"/>
              <a:t>メールでアラートを送る</a:t>
            </a:r>
            <a:endParaRPr kumimoji="1" lang="ja-JP" altLang="en-US" sz="2400" dirty="0"/>
          </a:p>
        </p:txBody>
      </p:sp>
    </p:spTree>
    <p:extLst>
      <p:ext uri="{BB962C8B-B14F-4D97-AF65-F5344CB8AC3E}">
        <p14:creationId xmlns:p14="http://schemas.microsoft.com/office/powerpoint/2010/main" val="3221862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4BE12-09C6-401D-8729-2DE4AB35C754}"/>
              </a:ext>
            </a:extLst>
          </p:cNvPr>
          <p:cNvSpPr>
            <a:spLocks noGrp="1"/>
          </p:cNvSpPr>
          <p:nvPr>
            <p:ph type="title"/>
          </p:nvPr>
        </p:nvSpPr>
        <p:spPr/>
        <p:txBody>
          <a:bodyPr/>
          <a:lstStyle/>
          <a:p>
            <a:r>
              <a:rPr kumimoji="1" lang="ja-JP" altLang="en-US" dirty="0"/>
              <a:t>別のシステムと連携する</a:t>
            </a:r>
          </a:p>
        </p:txBody>
      </p:sp>
      <p:sp>
        <p:nvSpPr>
          <p:cNvPr id="3" name="コンテンツ プレースホルダー 2">
            <a:extLst>
              <a:ext uri="{FF2B5EF4-FFF2-40B4-BE49-F238E27FC236}">
                <a16:creationId xmlns:a16="http://schemas.microsoft.com/office/drawing/2014/main" id="{78708BF3-5D3F-4875-B2D7-D97AD1D682A1}"/>
              </a:ext>
            </a:extLst>
          </p:cNvPr>
          <p:cNvSpPr>
            <a:spLocks noGrp="1"/>
          </p:cNvSpPr>
          <p:nvPr>
            <p:ph idx="1"/>
          </p:nvPr>
        </p:nvSpPr>
        <p:spPr/>
        <p:txBody>
          <a:bodyPr/>
          <a:lstStyle/>
          <a:p>
            <a:r>
              <a:rPr kumimoji="1" lang="en-US" altLang="ja-JP" dirty="0"/>
              <a:t>QR</a:t>
            </a:r>
            <a:r>
              <a:rPr kumimoji="1" lang="ja-JP" altLang="en-US" dirty="0"/>
              <a:t>コードを読み取った結果を書き出しして，他のシステムで出力したデータと突き合わせを行ってみる方法</a:t>
            </a:r>
            <a:endParaRPr kumimoji="1" lang="en-US" altLang="ja-JP" dirty="0"/>
          </a:p>
          <a:p>
            <a:pPr lvl="1"/>
            <a:endParaRPr lang="en-US" altLang="ja-JP" dirty="0"/>
          </a:p>
          <a:p>
            <a:pPr lvl="1"/>
            <a:r>
              <a:rPr kumimoji="1" lang="en-US" altLang="ja-JP" dirty="0"/>
              <a:t>QR</a:t>
            </a:r>
            <a:r>
              <a:rPr kumimoji="1" lang="ja-JP" altLang="en-US" dirty="0"/>
              <a:t>コードを書き出した</a:t>
            </a:r>
            <a:r>
              <a:rPr kumimoji="1" lang="en-US" altLang="ja-JP" dirty="0"/>
              <a:t>CSV</a:t>
            </a:r>
            <a:r>
              <a:rPr kumimoji="1" lang="ja-JP" altLang="en-US" dirty="0"/>
              <a:t>ファイルを用意する</a:t>
            </a:r>
            <a:endParaRPr kumimoji="1" lang="en-US" altLang="ja-JP" dirty="0"/>
          </a:p>
          <a:p>
            <a:pPr lvl="1"/>
            <a:r>
              <a:rPr lang="ja-JP" altLang="en-US" dirty="0"/>
              <a:t>システムから出力した</a:t>
            </a:r>
            <a:r>
              <a:rPr lang="en-US" altLang="ja-JP" dirty="0"/>
              <a:t>Excel</a:t>
            </a:r>
            <a:r>
              <a:rPr lang="ja-JP" altLang="en-US" dirty="0"/>
              <a:t>ファイルを用意する</a:t>
            </a:r>
            <a:endParaRPr lang="en-US" altLang="ja-JP" dirty="0"/>
          </a:p>
          <a:p>
            <a:pPr lvl="1"/>
            <a:r>
              <a:rPr kumimoji="1" lang="en-US" altLang="ja-JP" dirty="0"/>
              <a:t>QR</a:t>
            </a:r>
            <a:r>
              <a:rPr kumimoji="1" lang="ja-JP" altLang="en-US" dirty="0"/>
              <a:t>コードのリストと実績データの突き合わせを行う</a:t>
            </a:r>
            <a:endParaRPr kumimoji="1" lang="en-US" altLang="ja-JP" dirty="0"/>
          </a:p>
          <a:p>
            <a:pPr lvl="2"/>
            <a:r>
              <a:rPr kumimoji="1" lang="en-US" altLang="ja-JP" dirty="0"/>
              <a:t>QR</a:t>
            </a:r>
            <a:r>
              <a:rPr kumimoji="1" lang="ja-JP" altLang="en-US" dirty="0"/>
              <a:t>コードのリストが受入実績データなので，これに規格データなどを紐付ける</a:t>
            </a:r>
            <a:endParaRPr kumimoji="1" lang="en-US" altLang="ja-JP" dirty="0"/>
          </a:p>
          <a:p>
            <a:pPr marL="201168" lvl="1" indent="0">
              <a:buNone/>
            </a:pPr>
            <a:endParaRPr kumimoji="1" lang="ja-JP" altLang="en-US" dirty="0"/>
          </a:p>
        </p:txBody>
      </p:sp>
    </p:spTree>
    <p:extLst>
      <p:ext uri="{BB962C8B-B14F-4D97-AF65-F5344CB8AC3E}">
        <p14:creationId xmlns:p14="http://schemas.microsoft.com/office/powerpoint/2010/main" val="11721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latin typeface="Calibri Light 見出し"/>
              </a:rPr>
              <a:t>3.</a:t>
            </a:r>
            <a:r>
              <a:rPr kumimoji="1" lang="ja-JP" altLang="en-US" sz="6000" dirty="0">
                <a:latin typeface="Calibri Light 見出し"/>
              </a:rPr>
              <a:t>レガシーな機器を</a:t>
            </a:r>
            <a:r>
              <a:rPr kumimoji="1" lang="en-US" altLang="ja-JP" sz="6000" dirty="0">
                <a:latin typeface="Calibri Light 見出し"/>
              </a:rPr>
              <a:t>IoT</a:t>
            </a:r>
            <a:r>
              <a:rPr kumimoji="1" lang="ja-JP" altLang="en-US" sz="6000" dirty="0">
                <a:latin typeface="Calibri Light 見出し"/>
              </a:rPr>
              <a:t>化する</a:t>
            </a:r>
            <a:endParaRPr kumimoji="1" lang="en-US" altLang="ja-JP" sz="6000" dirty="0">
              <a:latin typeface="Calibri Light 見出し"/>
            </a:endParaRPr>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a:xfrm>
            <a:off x="1097280" y="4463437"/>
            <a:ext cx="10058400" cy="1143000"/>
          </a:xfrm>
        </p:spPr>
        <p:txBody>
          <a:bodyPr/>
          <a:lstStyle/>
          <a:p>
            <a:pPr algn="r"/>
            <a:endParaRPr kumimoji="1" lang="ja-JP" altLang="en-US" dirty="0"/>
          </a:p>
        </p:txBody>
      </p:sp>
    </p:spTree>
    <p:extLst>
      <p:ext uri="{BB962C8B-B14F-4D97-AF65-F5344CB8AC3E}">
        <p14:creationId xmlns:p14="http://schemas.microsoft.com/office/powerpoint/2010/main" val="497511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68628-874D-4AEC-AE8C-E577516394CE}"/>
              </a:ext>
            </a:extLst>
          </p:cNvPr>
          <p:cNvSpPr>
            <a:spLocks noGrp="1"/>
          </p:cNvSpPr>
          <p:nvPr>
            <p:ph type="title"/>
          </p:nvPr>
        </p:nvSpPr>
        <p:spPr/>
        <p:txBody>
          <a:bodyPr/>
          <a:lstStyle/>
          <a:p>
            <a:r>
              <a:rPr kumimoji="1" lang="ja-JP" altLang="en-US" dirty="0"/>
              <a:t>レガシーな</a:t>
            </a:r>
            <a:r>
              <a:rPr kumimoji="1" lang="en-US" altLang="ja-JP" dirty="0"/>
              <a:t>IoT</a:t>
            </a:r>
            <a:r>
              <a:rPr kumimoji="1" lang="ja-JP" altLang="en-US" dirty="0"/>
              <a:t>機器</a:t>
            </a:r>
          </a:p>
        </p:txBody>
      </p:sp>
      <p:sp>
        <p:nvSpPr>
          <p:cNvPr id="3" name="コンテンツ プレースホルダー 2">
            <a:extLst>
              <a:ext uri="{FF2B5EF4-FFF2-40B4-BE49-F238E27FC236}">
                <a16:creationId xmlns:a16="http://schemas.microsoft.com/office/drawing/2014/main" id="{53EF40BE-403C-42F3-B25B-7AD56176CBDB}"/>
              </a:ext>
            </a:extLst>
          </p:cNvPr>
          <p:cNvSpPr>
            <a:spLocks noGrp="1"/>
          </p:cNvSpPr>
          <p:nvPr>
            <p:ph idx="1"/>
          </p:nvPr>
        </p:nvSpPr>
        <p:spPr/>
        <p:txBody>
          <a:bodyPr/>
          <a:lstStyle/>
          <a:p>
            <a:pPr lvl="1"/>
            <a:r>
              <a:rPr kumimoji="1" lang="ja-JP" altLang="en-US" dirty="0"/>
              <a:t>ネットワーク接続方法が確保されていないなどの理由で，データとして信号を取り出すのが難しい機器</a:t>
            </a:r>
            <a:endParaRPr kumimoji="1" lang="en-US" altLang="ja-JP" dirty="0"/>
          </a:p>
          <a:p>
            <a:pPr lvl="1"/>
            <a:endParaRPr lang="en-US" altLang="ja-JP" dirty="0"/>
          </a:p>
          <a:p>
            <a:pPr lvl="1"/>
            <a:r>
              <a:rPr lang="ja-JP" altLang="en-US" dirty="0"/>
              <a:t>たとえば・・・</a:t>
            </a:r>
            <a:endParaRPr kumimoji="1" lang="en-US" altLang="ja-JP" dirty="0"/>
          </a:p>
          <a:p>
            <a:pPr lvl="2"/>
            <a:r>
              <a:rPr lang="ja-JP" altLang="en-US" dirty="0"/>
              <a:t>リレーシーケンスの制御盤</a:t>
            </a:r>
            <a:endParaRPr lang="en-US" altLang="ja-JP" dirty="0"/>
          </a:p>
          <a:p>
            <a:pPr lvl="2"/>
            <a:r>
              <a:rPr kumimoji="1" lang="ja-JP" altLang="en-US" dirty="0"/>
              <a:t>ネットワーク接続のないスタンドアロンな</a:t>
            </a:r>
            <a:r>
              <a:rPr kumimoji="1" lang="en-US" altLang="ja-JP" dirty="0"/>
              <a:t>PLC</a:t>
            </a:r>
          </a:p>
          <a:p>
            <a:pPr lvl="2"/>
            <a:r>
              <a:rPr lang="ja-JP" altLang="en-US" dirty="0"/>
              <a:t>パトライト</a:t>
            </a:r>
            <a:endParaRPr lang="en-US" altLang="ja-JP" dirty="0"/>
          </a:p>
          <a:p>
            <a:pPr lvl="2"/>
            <a:r>
              <a:rPr kumimoji="1" lang="ja-JP" altLang="en-US" dirty="0"/>
              <a:t>押しボタン</a:t>
            </a:r>
            <a:endParaRPr kumimoji="1" lang="en-US" altLang="ja-JP" dirty="0"/>
          </a:p>
          <a:p>
            <a:pPr lvl="2"/>
            <a:r>
              <a:rPr lang="ja-JP" altLang="en-US" dirty="0"/>
              <a:t>トグルスイッチ</a:t>
            </a:r>
            <a:endParaRPr kumimoji="1" lang="en-US" altLang="ja-JP" dirty="0"/>
          </a:p>
          <a:p>
            <a:pPr lvl="2"/>
            <a:endParaRPr kumimoji="1" lang="ja-JP" altLang="en-US" dirty="0"/>
          </a:p>
        </p:txBody>
      </p:sp>
    </p:spTree>
    <p:extLst>
      <p:ext uri="{BB962C8B-B14F-4D97-AF65-F5344CB8AC3E}">
        <p14:creationId xmlns:p14="http://schemas.microsoft.com/office/powerpoint/2010/main" val="662581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1D7AA-074A-477B-B3A0-F17519A196F2}"/>
              </a:ext>
            </a:extLst>
          </p:cNvPr>
          <p:cNvSpPr>
            <a:spLocks noGrp="1"/>
          </p:cNvSpPr>
          <p:nvPr>
            <p:ph type="title"/>
          </p:nvPr>
        </p:nvSpPr>
        <p:spPr/>
        <p:txBody>
          <a:bodyPr/>
          <a:lstStyle/>
          <a:p>
            <a:r>
              <a:rPr kumimoji="1" lang="ja-JP" altLang="en-US" dirty="0"/>
              <a:t>前提とするケース</a:t>
            </a:r>
          </a:p>
        </p:txBody>
      </p:sp>
      <p:sp>
        <p:nvSpPr>
          <p:cNvPr id="3" name="コンテンツ プレースホルダー 2">
            <a:extLst>
              <a:ext uri="{FF2B5EF4-FFF2-40B4-BE49-F238E27FC236}">
                <a16:creationId xmlns:a16="http://schemas.microsoft.com/office/drawing/2014/main" id="{309B77ED-49C8-4C78-A8E2-7A8C7C60682F}"/>
              </a:ext>
            </a:extLst>
          </p:cNvPr>
          <p:cNvSpPr>
            <a:spLocks noGrp="1"/>
          </p:cNvSpPr>
          <p:nvPr>
            <p:ph idx="1"/>
          </p:nvPr>
        </p:nvSpPr>
        <p:spPr/>
        <p:txBody>
          <a:bodyPr/>
          <a:lstStyle/>
          <a:p>
            <a:pPr lvl="1"/>
            <a:r>
              <a:rPr kumimoji="1" lang="ja-JP" altLang="en-US" dirty="0"/>
              <a:t>アラートや故障がでた際に光るパトライトがあったとする</a:t>
            </a:r>
            <a:endParaRPr kumimoji="1" lang="en-US" altLang="ja-JP" dirty="0"/>
          </a:p>
          <a:p>
            <a:pPr lvl="1"/>
            <a:r>
              <a:rPr lang="ja-JP" altLang="en-US" dirty="0"/>
              <a:t>パトライトが光った際にメールを受け取るなどして迅速に対応して修繕・復帰を行いたい</a:t>
            </a:r>
            <a:endParaRPr lang="en-US" altLang="ja-JP" dirty="0"/>
          </a:p>
          <a:p>
            <a:pPr lvl="1"/>
            <a:r>
              <a:rPr kumimoji="1" lang="ja-JP" altLang="en-US" dirty="0"/>
              <a:t>ただし，パトライト（や制御盤）には外部出力がなく，直接データを取得することはできない</a:t>
            </a:r>
          </a:p>
        </p:txBody>
      </p:sp>
      <p:pic>
        <p:nvPicPr>
          <p:cNvPr id="1026" name="Picture 2" descr="■">
            <a:extLst>
              <a:ext uri="{FF2B5EF4-FFF2-40B4-BE49-F238E27FC236}">
                <a16:creationId xmlns:a16="http://schemas.microsoft.com/office/drawing/2014/main" id="{9581A5CD-A213-4DD6-AE9F-35F1457A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841" y="3824654"/>
            <a:ext cx="1375389" cy="153246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DF16C9D1-59FB-477D-B668-4673F8B798BB}"/>
              </a:ext>
            </a:extLst>
          </p:cNvPr>
          <p:cNvGrpSpPr/>
          <p:nvPr/>
        </p:nvGrpSpPr>
        <p:grpSpPr>
          <a:xfrm>
            <a:off x="1330182" y="3860132"/>
            <a:ext cx="1532468" cy="1532468"/>
            <a:chOff x="2104346" y="3857414"/>
            <a:chExt cx="1532468" cy="1532468"/>
          </a:xfrm>
        </p:grpSpPr>
        <p:pic>
          <p:nvPicPr>
            <p:cNvPr id="1028" name="Picture 4" descr="LR5-302WJNW-RYG LED積層信号灯 シグナル・タワー LRシリーズ LR5 パトライト(PATLITE) 67287036">
              <a:extLst>
                <a:ext uri="{FF2B5EF4-FFF2-40B4-BE49-F238E27FC236}">
                  <a16:creationId xmlns:a16="http://schemas.microsoft.com/office/drawing/2014/main" id="{EF4BB3E0-3C17-4077-AE46-92321D65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21CA33C2-DFDF-4C89-91FF-D363C64518DF}"/>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5435F21-4248-4C9C-85BC-874824887E92}"/>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8F1FDB-1CDA-4CA4-BEE9-C18DFA43218B}"/>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テキスト ボックス 11">
            <a:extLst>
              <a:ext uri="{FF2B5EF4-FFF2-40B4-BE49-F238E27FC236}">
                <a16:creationId xmlns:a16="http://schemas.microsoft.com/office/drawing/2014/main" id="{CFB2F0C4-DE9C-4D72-97FE-31A19B95421A}"/>
              </a:ext>
            </a:extLst>
          </p:cNvPr>
          <p:cNvSpPr txBox="1"/>
          <p:nvPr/>
        </p:nvSpPr>
        <p:spPr>
          <a:xfrm>
            <a:off x="3247143" y="5331137"/>
            <a:ext cx="2456122" cy="646331"/>
          </a:xfrm>
          <a:prstGeom prst="rect">
            <a:avLst/>
          </a:prstGeom>
          <a:noFill/>
        </p:spPr>
        <p:txBody>
          <a:bodyPr wrap="none" rtlCol="0">
            <a:spAutoFit/>
          </a:bodyPr>
          <a:lstStyle/>
          <a:p>
            <a:r>
              <a:rPr kumimoji="1" lang="ja-JP" altLang="en-US" dirty="0"/>
              <a:t>点灯しても</a:t>
            </a:r>
            <a:endParaRPr kumimoji="1" lang="en-US" altLang="ja-JP" dirty="0"/>
          </a:p>
          <a:p>
            <a:r>
              <a:rPr kumimoji="1" lang="ja-JP" altLang="en-US" dirty="0"/>
              <a:t>近くにいないと見えない</a:t>
            </a:r>
          </a:p>
        </p:txBody>
      </p:sp>
      <p:grpSp>
        <p:nvGrpSpPr>
          <p:cNvPr id="16" name="グループ化 15">
            <a:extLst>
              <a:ext uri="{FF2B5EF4-FFF2-40B4-BE49-F238E27FC236}">
                <a16:creationId xmlns:a16="http://schemas.microsoft.com/office/drawing/2014/main" id="{D231A533-D366-42F2-85BC-C99807EE24A5}"/>
              </a:ext>
            </a:extLst>
          </p:cNvPr>
          <p:cNvGrpSpPr/>
          <p:nvPr/>
        </p:nvGrpSpPr>
        <p:grpSpPr>
          <a:xfrm>
            <a:off x="6087758" y="3994832"/>
            <a:ext cx="1532468" cy="1532468"/>
            <a:chOff x="2104346" y="3857414"/>
            <a:chExt cx="1532468" cy="1532468"/>
          </a:xfrm>
        </p:grpSpPr>
        <p:pic>
          <p:nvPicPr>
            <p:cNvPr id="17" name="Picture 4" descr="LR5-302WJNW-RYG LED積層信号灯 シグナル・タワー LRシリーズ LR5 パトライト(PATLITE) 67287036">
              <a:extLst>
                <a:ext uri="{FF2B5EF4-FFF2-40B4-BE49-F238E27FC236}">
                  <a16:creationId xmlns:a16="http://schemas.microsoft.com/office/drawing/2014/main" id="{FC5396B1-D6BD-4D31-B3A5-30538AA3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346" y="3857414"/>
              <a:ext cx="1532468" cy="15324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8EB422C-3390-49EB-8E74-103ACC55F57C}"/>
                </a:ext>
              </a:extLst>
            </p:cNvPr>
            <p:cNvCxnSpPr>
              <a:cxnSpLocks/>
            </p:cNvCxnSpPr>
            <p:nvPr/>
          </p:nvCxnSpPr>
          <p:spPr>
            <a:xfrm flipV="1">
              <a:off x="3149071" y="3978274"/>
              <a:ext cx="140081" cy="590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015A828-E72F-4E46-8F3D-163272C035F0}"/>
                </a:ext>
              </a:extLst>
            </p:cNvPr>
            <p:cNvCxnSpPr>
              <a:cxnSpLocks/>
            </p:cNvCxnSpPr>
            <p:nvPr/>
          </p:nvCxnSpPr>
          <p:spPr>
            <a:xfrm>
              <a:off x="3149071" y="4096278"/>
              <a:ext cx="1400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DDAF27C-5646-4980-A486-9ADEAFD5E1AE}"/>
                </a:ext>
              </a:extLst>
            </p:cNvPr>
            <p:cNvCxnSpPr>
              <a:cxnSpLocks/>
            </p:cNvCxnSpPr>
            <p:nvPr/>
          </p:nvCxnSpPr>
          <p:spPr>
            <a:xfrm>
              <a:off x="3149070" y="4160572"/>
              <a:ext cx="140082" cy="558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4685083B-D865-4C1D-AF9F-9F4A2C476CB0}"/>
              </a:ext>
            </a:extLst>
          </p:cNvPr>
          <p:cNvSpPr txBox="1"/>
          <p:nvPr/>
        </p:nvSpPr>
        <p:spPr>
          <a:xfrm>
            <a:off x="8610754" y="5478854"/>
            <a:ext cx="2249334" cy="369332"/>
          </a:xfrm>
          <a:prstGeom prst="rect">
            <a:avLst/>
          </a:prstGeom>
          <a:noFill/>
        </p:spPr>
        <p:txBody>
          <a:bodyPr wrap="none" rtlCol="0">
            <a:spAutoFit/>
          </a:bodyPr>
          <a:lstStyle/>
          <a:p>
            <a:r>
              <a:rPr kumimoji="1" lang="ja-JP" altLang="en-US" dirty="0"/>
              <a:t>点灯したら通知がくる</a:t>
            </a:r>
          </a:p>
        </p:txBody>
      </p:sp>
      <p:pic>
        <p:nvPicPr>
          <p:cNvPr id="1032" name="Picture 8" descr="Eメールのイラスト">
            <a:extLst>
              <a:ext uri="{FF2B5EF4-FFF2-40B4-BE49-F238E27FC236}">
                <a16:creationId xmlns:a16="http://schemas.microsoft.com/office/drawing/2014/main" id="{9D207B35-F404-4DE7-B10E-09ECFA4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4384" y="3244027"/>
            <a:ext cx="496370" cy="4963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0E680360-BF09-4981-AABC-9D2F8F3000E8}"/>
              </a:ext>
            </a:extLst>
          </p:cNvPr>
          <p:cNvPicPr>
            <a:picLocks noChangeAspect="1"/>
          </p:cNvPicPr>
          <p:nvPr/>
        </p:nvPicPr>
        <p:blipFill>
          <a:blip r:embed="rId5"/>
          <a:stretch>
            <a:fillRect/>
          </a:stretch>
        </p:blipFill>
        <p:spPr>
          <a:xfrm>
            <a:off x="9112423" y="3773879"/>
            <a:ext cx="1581150" cy="1704975"/>
          </a:xfrm>
          <a:prstGeom prst="rect">
            <a:avLst/>
          </a:prstGeom>
        </p:spPr>
      </p:pic>
      <p:sp>
        <p:nvSpPr>
          <p:cNvPr id="22" name="フリーフォーム: 図形 21">
            <a:extLst>
              <a:ext uri="{FF2B5EF4-FFF2-40B4-BE49-F238E27FC236}">
                <a16:creationId xmlns:a16="http://schemas.microsoft.com/office/drawing/2014/main" id="{22D6D499-70ED-4B49-BD5E-1F4A60ED4BA6}"/>
              </a:ext>
            </a:extLst>
          </p:cNvPr>
          <p:cNvSpPr/>
          <p:nvPr/>
        </p:nvSpPr>
        <p:spPr>
          <a:xfrm>
            <a:off x="7601758" y="3772782"/>
            <a:ext cx="1546860" cy="321110"/>
          </a:xfrm>
          <a:custGeom>
            <a:avLst/>
            <a:gdLst>
              <a:gd name="connsiteX0" fmla="*/ 0 w 1546860"/>
              <a:gd name="connsiteY0" fmla="*/ 237290 h 321110"/>
              <a:gd name="connsiteX1" fmla="*/ 784860 w 1546860"/>
              <a:gd name="connsiteY1" fmla="*/ 1070 h 321110"/>
              <a:gd name="connsiteX2" fmla="*/ 1546860 w 1546860"/>
              <a:gd name="connsiteY2" fmla="*/ 321110 h 321110"/>
            </a:gdLst>
            <a:ahLst/>
            <a:cxnLst>
              <a:cxn ang="0">
                <a:pos x="connsiteX0" y="connsiteY0"/>
              </a:cxn>
              <a:cxn ang="0">
                <a:pos x="connsiteX1" y="connsiteY1"/>
              </a:cxn>
              <a:cxn ang="0">
                <a:pos x="connsiteX2" y="connsiteY2"/>
              </a:cxn>
            </a:cxnLst>
            <a:rect l="l" t="t" r="r" b="b"/>
            <a:pathLst>
              <a:path w="1546860" h="321110">
                <a:moveTo>
                  <a:pt x="0" y="237290"/>
                </a:moveTo>
                <a:cubicBezTo>
                  <a:pt x="263525" y="112195"/>
                  <a:pt x="527050" y="-12900"/>
                  <a:pt x="784860" y="1070"/>
                </a:cubicBezTo>
                <a:cubicBezTo>
                  <a:pt x="1042670" y="15040"/>
                  <a:pt x="1294765" y="168075"/>
                  <a:pt x="1546860" y="32111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6DA53-CBE0-4C3D-8556-6EDFE95B6911}"/>
              </a:ext>
            </a:extLst>
          </p:cNvPr>
          <p:cNvSpPr>
            <a:spLocks noGrp="1"/>
          </p:cNvSpPr>
          <p:nvPr>
            <p:ph type="title"/>
          </p:nvPr>
        </p:nvSpPr>
        <p:spPr/>
        <p:txBody>
          <a:bodyPr/>
          <a:lstStyle/>
          <a:p>
            <a:r>
              <a:rPr kumimoji="1" lang="ja-JP" altLang="en-US" dirty="0"/>
              <a:t>利用す</a:t>
            </a:r>
            <a:r>
              <a:rPr lang="ja-JP" altLang="en-US" dirty="0"/>
              <a:t>るデバイスについて</a:t>
            </a:r>
            <a:endParaRPr kumimoji="1" lang="ja-JP" altLang="en-US" dirty="0"/>
          </a:p>
        </p:txBody>
      </p:sp>
      <p:sp>
        <p:nvSpPr>
          <p:cNvPr id="3" name="コンテンツ プレースホルダー 2">
            <a:extLst>
              <a:ext uri="{FF2B5EF4-FFF2-40B4-BE49-F238E27FC236}">
                <a16:creationId xmlns:a16="http://schemas.microsoft.com/office/drawing/2014/main" id="{EBAF1D43-2EDB-4592-895E-C3F723AC65A2}"/>
              </a:ext>
            </a:extLst>
          </p:cNvPr>
          <p:cNvSpPr>
            <a:spLocks noGrp="1"/>
          </p:cNvSpPr>
          <p:nvPr>
            <p:ph idx="1"/>
          </p:nvPr>
        </p:nvSpPr>
        <p:spPr/>
        <p:txBody>
          <a:bodyPr/>
          <a:lstStyle/>
          <a:p>
            <a:pPr lvl="1"/>
            <a:r>
              <a:rPr kumimoji="1" lang="en-US" altLang="ja-JP" dirty="0"/>
              <a:t>SORACOM LTE-M Button</a:t>
            </a:r>
            <a:r>
              <a:rPr lang="ja-JP" altLang="en-US" dirty="0"/>
              <a:t> </a:t>
            </a:r>
            <a:r>
              <a:rPr lang="en-US" altLang="ja-JP" dirty="0"/>
              <a:t>Plus</a:t>
            </a:r>
          </a:p>
          <a:p>
            <a:pPr lvl="2"/>
            <a:r>
              <a:rPr kumimoji="1" lang="ja-JP" altLang="en-US" dirty="0"/>
              <a:t>接点つきの</a:t>
            </a:r>
            <a:r>
              <a:rPr kumimoji="1" lang="en-US" altLang="ja-JP" dirty="0"/>
              <a:t>IoT</a:t>
            </a:r>
            <a:r>
              <a:rPr kumimoji="1" lang="ja-JP" altLang="en-US" dirty="0"/>
              <a:t>デバイス</a:t>
            </a:r>
            <a:endParaRPr kumimoji="1" lang="en-US" altLang="ja-JP" dirty="0"/>
          </a:p>
          <a:p>
            <a:pPr lvl="2"/>
            <a:r>
              <a:rPr lang="ja-JP" altLang="en-US" dirty="0"/>
              <a:t>ボタンを押した情報を</a:t>
            </a:r>
            <a:r>
              <a:rPr lang="en-US" altLang="ja-JP" dirty="0"/>
              <a:t>LTE-M</a:t>
            </a:r>
            <a:r>
              <a:rPr lang="ja-JP" altLang="en-US" dirty="0"/>
              <a:t>通信によりクラウド側に送信可能</a:t>
            </a:r>
            <a:endParaRPr lang="en-US" altLang="ja-JP" dirty="0"/>
          </a:p>
          <a:p>
            <a:pPr lvl="3"/>
            <a:r>
              <a:rPr lang="ja-JP" altLang="en-US" dirty="0"/>
              <a:t>シングルクリック・ダブルクリック・長押しの３通り</a:t>
            </a:r>
            <a:endParaRPr lang="en-US" altLang="ja-JP" dirty="0"/>
          </a:p>
          <a:p>
            <a:pPr lvl="2"/>
            <a:r>
              <a:rPr kumimoji="1" lang="ja-JP" altLang="en-US" dirty="0"/>
              <a:t>外部接点を用いてボタンを押した場合と同様に接点情報を送信可能</a:t>
            </a:r>
            <a:endParaRPr kumimoji="1" lang="en-US" altLang="ja-JP" dirty="0"/>
          </a:p>
          <a:p>
            <a:pPr lvl="2"/>
            <a:r>
              <a:rPr lang="ja-JP" altLang="en-US" dirty="0"/>
              <a:t>単４電池２本で動作</a:t>
            </a:r>
            <a:endParaRPr lang="en-US" altLang="ja-JP" dirty="0"/>
          </a:p>
          <a:p>
            <a:pPr lvl="2"/>
            <a:r>
              <a:rPr lang="en-US" altLang="ja-JP" b="0" i="0" dirty="0">
                <a:solidFill>
                  <a:srgbClr val="333333"/>
                </a:solidFill>
                <a:effectLst/>
                <a:latin typeface="Source Sans Pro" panose="020B0503030403020204" pitchFamily="34" charset="0"/>
              </a:rPr>
              <a:t>8,118 </a:t>
            </a:r>
            <a:r>
              <a:rPr lang="ja-JP" altLang="en-US" b="0" i="0" dirty="0">
                <a:solidFill>
                  <a:srgbClr val="333333"/>
                </a:solidFill>
                <a:effectLst/>
                <a:latin typeface="Source Sans Pro" panose="020B0503030403020204" pitchFamily="34" charset="0"/>
              </a:rPr>
              <a:t>円／個</a:t>
            </a:r>
            <a:endParaRPr lang="en-US" altLang="ja-JP" b="0" i="0" dirty="0">
              <a:solidFill>
                <a:srgbClr val="333333"/>
              </a:solidFill>
              <a:effectLst/>
              <a:latin typeface="Source Sans Pro" panose="020B0503030403020204" pitchFamily="34" charset="0"/>
            </a:endParaRPr>
          </a:p>
          <a:p>
            <a:pPr lvl="2"/>
            <a:r>
              <a:rPr lang="en-US" altLang="ja-JP" dirty="0">
                <a:solidFill>
                  <a:srgbClr val="333333"/>
                </a:solidFill>
                <a:latin typeface="Source Sans Pro" panose="020B0503030403020204" pitchFamily="34" charset="0"/>
              </a:rPr>
              <a:t>SORACOM</a:t>
            </a:r>
            <a:r>
              <a:rPr lang="ja-JP" altLang="en-US" dirty="0">
                <a:solidFill>
                  <a:srgbClr val="333333"/>
                </a:solidFill>
                <a:latin typeface="Source Sans Pro" panose="020B0503030403020204" pitchFamily="34" charset="0"/>
              </a:rPr>
              <a:t>の各種サービスを利用してソリューションを構築可能</a:t>
            </a:r>
            <a:endParaRPr kumimoji="1" lang="ja-JP" altLang="en-US" dirty="0"/>
          </a:p>
        </p:txBody>
      </p:sp>
      <p:pic>
        <p:nvPicPr>
          <p:cNvPr id="2050" name="Picture 2" descr="SORACOM LTE-M Button Plus">
            <a:extLst>
              <a:ext uri="{FF2B5EF4-FFF2-40B4-BE49-F238E27FC236}">
                <a16:creationId xmlns:a16="http://schemas.microsoft.com/office/drawing/2014/main" id="{4E04AFB5-7006-40E1-A9FB-6DC161037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19" y="2514600"/>
            <a:ext cx="4734561" cy="31563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07EC40B-9C84-4EAE-AAED-B39C1440C9E0}"/>
              </a:ext>
            </a:extLst>
          </p:cNvPr>
          <p:cNvSpPr txBox="1"/>
          <p:nvPr/>
        </p:nvSpPr>
        <p:spPr>
          <a:xfrm>
            <a:off x="7067665" y="5585368"/>
            <a:ext cx="4288353" cy="369332"/>
          </a:xfrm>
          <a:prstGeom prst="rect">
            <a:avLst/>
          </a:prstGeom>
          <a:noFill/>
        </p:spPr>
        <p:txBody>
          <a:bodyPr wrap="none" rtlCol="0">
            <a:spAutoFit/>
          </a:bodyPr>
          <a:lstStyle/>
          <a:p>
            <a:r>
              <a:rPr kumimoji="1" lang="en-US" altLang="ja-JP" dirty="0"/>
              <a:t>※</a:t>
            </a:r>
            <a:r>
              <a:rPr kumimoji="1" lang="ja-JP" altLang="en-US" dirty="0"/>
              <a:t>本体のボタンと，ケーブルの接点が共通</a:t>
            </a:r>
            <a:endParaRPr kumimoji="1" lang="en-US" altLang="ja-JP" dirty="0"/>
          </a:p>
        </p:txBody>
      </p:sp>
    </p:spTree>
    <p:extLst>
      <p:ext uri="{BB962C8B-B14F-4D97-AF65-F5344CB8AC3E}">
        <p14:creationId xmlns:p14="http://schemas.microsoft.com/office/powerpoint/2010/main" val="92531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1120E-58FC-4B85-A9AF-2071ACE71163}"/>
              </a:ext>
            </a:extLst>
          </p:cNvPr>
          <p:cNvSpPr>
            <a:spLocks noGrp="1"/>
          </p:cNvSpPr>
          <p:nvPr>
            <p:ph type="title"/>
          </p:nvPr>
        </p:nvSpPr>
        <p:spPr/>
        <p:txBody>
          <a:bodyPr/>
          <a:lstStyle/>
          <a:p>
            <a:r>
              <a:rPr kumimoji="1" lang="en-US" altLang="ja-JP" dirty="0"/>
              <a:t>LTE-M</a:t>
            </a:r>
            <a:r>
              <a:rPr kumimoji="1" lang="ja-JP" altLang="en-US" dirty="0"/>
              <a:t>ボタンを利用してみる</a:t>
            </a:r>
          </a:p>
        </p:txBody>
      </p:sp>
      <p:sp>
        <p:nvSpPr>
          <p:cNvPr id="3" name="コンテンツ プレースホルダー 2">
            <a:extLst>
              <a:ext uri="{FF2B5EF4-FFF2-40B4-BE49-F238E27FC236}">
                <a16:creationId xmlns:a16="http://schemas.microsoft.com/office/drawing/2014/main" id="{459601CD-D7CD-4560-9F7A-91DA8D265E69}"/>
              </a:ext>
            </a:extLst>
          </p:cNvPr>
          <p:cNvSpPr>
            <a:spLocks noGrp="1"/>
          </p:cNvSpPr>
          <p:nvPr>
            <p:ph idx="1"/>
          </p:nvPr>
        </p:nvSpPr>
        <p:spPr/>
        <p:txBody>
          <a:bodyPr>
            <a:normAutofit lnSpcReduction="10000"/>
          </a:bodyPr>
          <a:lstStyle/>
          <a:p>
            <a:pPr lvl="1"/>
            <a:r>
              <a:rPr kumimoji="1" lang="en-US" altLang="ja-JP" dirty="0"/>
              <a:t>SORACOM </a:t>
            </a:r>
            <a:r>
              <a:rPr kumimoji="1" lang="ja-JP" altLang="en-US" dirty="0"/>
              <a:t>コンソールにログインする</a:t>
            </a:r>
            <a:endParaRPr kumimoji="1" lang="en-US" altLang="ja-JP" dirty="0"/>
          </a:p>
          <a:p>
            <a:pPr lvl="1"/>
            <a:r>
              <a:rPr lang="ja-JP" altLang="en-US" dirty="0"/>
              <a:t>左側のメニューから「ガジェット管理」→「</a:t>
            </a:r>
            <a:r>
              <a:rPr lang="en-US" altLang="ja-JP" b="0" i="0" dirty="0">
                <a:solidFill>
                  <a:srgbClr val="333333"/>
                </a:solidFill>
                <a:effectLst/>
                <a:latin typeface="system-ui"/>
              </a:rPr>
              <a:t>SORACOM LTE-M Button for Enterprise</a:t>
            </a:r>
            <a:r>
              <a:rPr lang="ja-JP" altLang="en-US" b="0" i="0" dirty="0">
                <a:solidFill>
                  <a:srgbClr val="333333"/>
                </a:solidFill>
                <a:effectLst/>
                <a:latin typeface="system-ui"/>
              </a:rPr>
              <a:t>」を選択する</a:t>
            </a:r>
            <a:endParaRPr lang="en-US" altLang="ja-JP" b="0" i="0" dirty="0">
              <a:solidFill>
                <a:srgbClr val="333333"/>
              </a:solidFill>
              <a:effectLst/>
              <a:latin typeface="system-ui"/>
            </a:endParaRPr>
          </a:p>
          <a:p>
            <a:pPr lvl="1"/>
            <a:r>
              <a:rPr kumimoji="1" lang="ja-JP" altLang="en-US" dirty="0">
                <a:solidFill>
                  <a:srgbClr val="333333"/>
                </a:solidFill>
                <a:latin typeface="system-ui"/>
              </a:rPr>
              <a:t>「デバイスを追加」ボタンを押して，対象のデバイスを選択し，「次へ：グループを選択」を押す．</a:t>
            </a:r>
            <a:endParaRPr kumimoji="1" lang="en-US" altLang="ja-JP" dirty="0">
              <a:solidFill>
                <a:srgbClr val="333333"/>
              </a:solidFill>
              <a:latin typeface="system-ui"/>
            </a:endParaRPr>
          </a:p>
          <a:p>
            <a:pPr lvl="1"/>
            <a:r>
              <a:rPr lang="ja-JP" altLang="en-US" dirty="0">
                <a:solidFill>
                  <a:srgbClr val="333333"/>
                </a:solidFill>
                <a:latin typeface="system-ui"/>
              </a:rPr>
              <a:t>新規グループを作成して任意の名前をつけて「次へ：設定を編集」を押す</a:t>
            </a:r>
            <a:endParaRPr lang="en-US" altLang="ja-JP" dirty="0">
              <a:solidFill>
                <a:srgbClr val="333333"/>
              </a:solidFill>
              <a:latin typeface="system-ui"/>
            </a:endParaRPr>
          </a:p>
          <a:p>
            <a:pPr lvl="1"/>
            <a:r>
              <a:rPr kumimoji="1" lang="ja-JP" altLang="en-US" dirty="0">
                <a:solidFill>
                  <a:srgbClr val="333333"/>
                </a:solidFill>
                <a:latin typeface="system-ui"/>
              </a:rPr>
              <a:t>「メール送信を有効にする」にチェックし，送信先メールアドレスを入力する</a:t>
            </a:r>
            <a:endParaRPr kumimoji="1" lang="en-US" altLang="ja-JP" dirty="0">
              <a:solidFill>
                <a:srgbClr val="333333"/>
              </a:solidFill>
              <a:latin typeface="system-ui"/>
            </a:endParaRPr>
          </a:p>
          <a:p>
            <a:pPr lvl="1"/>
            <a:r>
              <a:rPr kumimoji="1" lang="ja-JP" altLang="en-US" dirty="0"/>
              <a:t>画面下部の「保存」ボタンを押して設定を保存する</a:t>
            </a:r>
            <a:endParaRPr kumimoji="1" lang="en-US" altLang="ja-JP" dirty="0"/>
          </a:p>
          <a:p>
            <a:pPr lvl="1"/>
            <a:r>
              <a:rPr lang="ja-JP" altLang="en-US" dirty="0"/>
              <a:t>ボタンを押すと設定済みのメールアドレスにメールが届く</a:t>
            </a:r>
            <a:endParaRPr lang="en-US" altLang="ja-JP" dirty="0"/>
          </a:p>
          <a:p>
            <a:pPr lvl="1"/>
            <a:endParaRPr kumimoji="1" lang="en-US" altLang="ja-JP" dirty="0"/>
          </a:p>
          <a:p>
            <a:pPr lvl="1"/>
            <a:r>
              <a:rPr lang="en-US" altLang="ja-JP" dirty="0"/>
              <a:t>SORACOM</a:t>
            </a:r>
            <a:r>
              <a:rPr lang="ja-JP" altLang="en-US" dirty="0"/>
              <a:t>ユーザーコンソール</a:t>
            </a:r>
            <a:endParaRPr lang="en-US" altLang="ja-JP" dirty="0"/>
          </a:p>
          <a:p>
            <a:pPr lvl="2"/>
            <a:r>
              <a:rPr lang="en-US" altLang="ja-JP" b="0" i="0" u="none" strike="noStrike" dirty="0">
                <a:effectLst/>
                <a:latin typeface="Source Han Sans JP"/>
                <a:hlinkClick r:id="rId2"/>
              </a:rPr>
              <a:t>https://console.soracom.io/#/sam_login?o=OP0099631751&amp;coverage_type=jp</a:t>
            </a:r>
            <a:endParaRPr lang="en-US" altLang="ja-JP" b="0" i="0" u="none" strike="noStrike" dirty="0">
              <a:effectLst/>
              <a:latin typeface="Source Han Sans JP"/>
            </a:endParaRPr>
          </a:p>
          <a:p>
            <a:pPr lvl="2"/>
            <a:endParaRPr lang="en-US" altLang="ja-JP" b="0" i="0" u="none" strike="noStrike" dirty="0">
              <a:effectLst/>
              <a:latin typeface="Source Han Sans JP"/>
            </a:endParaRPr>
          </a:p>
          <a:p>
            <a:pPr lvl="1"/>
            <a:r>
              <a:rPr kumimoji="1" lang="en-US" altLang="ja-JP" dirty="0"/>
              <a:t>【</a:t>
            </a:r>
            <a:r>
              <a:rPr kumimoji="1" lang="ja-JP" altLang="en-US" dirty="0"/>
              <a:t>参考</a:t>
            </a:r>
            <a:r>
              <a:rPr kumimoji="1" lang="en-US" altLang="ja-JP" dirty="0"/>
              <a:t>】 </a:t>
            </a:r>
            <a:r>
              <a:rPr kumimoji="1" lang="ja-JP" altLang="en-US" dirty="0"/>
              <a:t>新機能「</a:t>
            </a:r>
            <a:r>
              <a:rPr kumimoji="1" lang="en-US" altLang="ja-JP" dirty="0"/>
              <a:t>SORACOM LTE-M Button</a:t>
            </a:r>
            <a:r>
              <a:rPr kumimoji="1" lang="ja-JP" altLang="en-US" dirty="0"/>
              <a:t>」デバイスのスマート設定機能</a:t>
            </a:r>
            <a:endParaRPr kumimoji="1" lang="en-US" altLang="ja-JP" dirty="0"/>
          </a:p>
          <a:p>
            <a:pPr lvl="2"/>
            <a:r>
              <a:rPr kumimoji="1" lang="en-US" altLang="ja-JP" dirty="0"/>
              <a:t>https://blog.soracom.com/ja-jp/2020/11/17/smart-configure-for-soracom-lte-m/</a:t>
            </a:r>
            <a:endParaRPr kumimoji="1" lang="ja-JP" altLang="en-US" dirty="0"/>
          </a:p>
        </p:txBody>
      </p:sp>
    </p:spTree>
    <p:extLst>
      <p:ext uri="{BB962C8B-B14F-4D97-AF65-F5344CB8AC3E}">
        <p14:creationId xmlns:p14="http://schemas.microsoft.com/office/powerpoint/2010/main" val="2416377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2C90E-D970-4B6C-9533-35AA5296DF37}"/>
              </a:ext>
            </a:extLst>
          </p:cNvPr>
          <p:cNvSpPr>
            <a:spLocks noGrp="1"/>
          </p:cNvSpPr>
          <p:nvPr>
            <p:ph type="title"/>
          </p:nvPr>
        </p:nvSpPr>
        <p:spPr/>
        <p:txBody>
          <a:bodyPr/>
          <a:lstStyle/>
          <a:p>
            <a:r>
              <a:rPr kumimoji="1" lang="ja-JP" altLang="en-US" dirty="0"/>
              <a:t>グループを新規作成する</a:t>
            </a:r>
          </a:p>
        </p:txBody>
      </p:sp>
      <p:pic>
        <p:nvPicPr>
          <p:cNvPr id="7" name="図 6">
            <a:extLst>
              <a:ext uri="{FF2B5EF4-FFF2-40B4-BE49-F238E27FC236}">
                <a16:creationId xmlns:a16="http://schemas.microsoft.com/office/drawing/2014/main" id="{91D0DAE7-7C30-4C35-B7C9-20DB6DED99B7}"/>
              </a:ext>
            </a:extLst>
          </p:cNvPr>
          <p:cNvPicPr>
            <a:picLocks noChangeAspect="1"/>
          </p:cNvPicPr>
          <p:nvPr/>
        </p:nvPicPr>
        <p:blipFill>
          <a:blip r:embed="rId2"/>
          <a:stretch>
            <a:fillRect/>
          </a:stretch>
        </p:blipFill>
        <p:spPr>
          <a:xfrm>
            <a:off x="2768918" y="2328985"/>
            <a:ext cx="5854577" cy="3717192"/>
          </a:xfrm>
          <a:prstGeom prst="rect">
            <a:avLst/>
          </a:prstGeom>
        </p:spPr>
      </p:pic>
      <p:sp>
        <p:nvSpPr>
          <p:cNvPr id="9" name="コンテンツ プレースホルダー 8">
            <a:extLst>
              <a:ext uri="{FF2B5EF4-FFF2-40B4-BE49-F238E27FC236}">
                <a16:creationId xmlns:a16="http://schemas.microsoft.com/office/drawing/2014/main" id="{84E236FC-C7A8-45DB-AA1C-9532DD3BC073}"/>
              </a:ext>
            </a:extLst>
          </p:cNvPr>
          <p:cNvSpPr>
            <a:spLocks noGrp="1"/>
          </p:cNvSpPr>
          <p:nvPr>
            <p:ph idx="1"/>
          </p:nvPr>
        </p:nvSpPr>
        <p:spPr>
          <a:xfrm>
            <a:off x="1097280" y="1845734"/>
            <a:ext cx="10058400" cy="483251"/>
          </a:xfrm>
        </p:spPr>
        <p:txBody>
          <a:bodyPr/>
          <a:lstStyle/>
          <a:p>
            <a:r>
              <a:rPr lang="ja-JP" altLang="en-US" dirty="0"/>
              <a:t>手元デバイスに貼り付けてある番号のデバイスを選択のうえ，グループを作成する</a:t>
            </a:r>
          </a:p>
        </p:txBody>
      </p:sp>
    </p:spTree>
    <p:extLst>
      <p:ext uri="{BB962C8B-B14F-4D97-AF65-F5344CB8AC3E}">
        <p14:creationId xmlns:p14="http://schemas.microsoft.com/office/powerpoint/2010/main" val="322864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ボタンではなく接点の情報を利用する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p:txBody>
          <a:bodyPr/>
          <a:lstStyle/>
          <a:p>
            <a:pPr lvl="1"/>
            <a:r>
              <a:rPr kumimoji="1" lang="ja-JP" altLang="en-US" dirty="0"/>
              <a:t>ボタンを押してメールの送信機能の確認ができたら，接点の情報を利用してみる</a:t>
            </a:r>
            <a:endParaRPr kumimoji="1" lang="en-US" altLang="ja-JP" dirty="0"/>
          </a:p>
          <a:p>
            <a:pPr lvl="2"/>
            <a:r>
              <a:rPr lang="ja-JP" altLang="en-US" dirty="0"/>
              <a:t>まずは接点（本体から伸びているケーブル）を短絡してみる：</a:t>
            </a:r>
            <a:r>
              <a:rPr lang="ja-JP" altLang="en-US" sz="2000" b="1" u="sng" dirty="0">
                <a:solidFill>
                  <a:srgbClr val="FF0000"/>
                </a:solidFill>
              </a:rPr>
              <a:t>本体のボタンを押したときと同じ動作になる</a:t>
            </a:r>
            <a:endParaRPr lang="en-US" altLang="ja-JP" sz="2000" b="1" u="sng" dirty="0">
              <a:solidFill>
                <a:srgbClr val="FF0000"/>
              </a:solidFill>
            </a:endParaRPr>
          </a:p>
          <a:p>
            <a:pPr lvl="2"/>
            <a:r>
              <a:rPr kumimoji="1" lang="ja-JP" altLang="en-US" dirty="0"/>
              <a:t>本体の</a:t>
            </a:r>
            <a:r>
              <a:rPr kumimoji="1" lang="en-US" altLang="ja-JP" dirty="0"/>
              <a:t>LED</a:t>
            </a:r>
            <a:r>
              <a:rPr kumimoji="1" lang="ja-JP" altLang="en-US" dirty="0"/>
              <a:t>が橙点滅してデータ送信が行われる</a:t>
            </a:r>
          </a:p>
        </p:txBody>
      </p:sp>
      <p:pic>
        <p:nvPicPr>
          <p:cNvPr id="4" name="Picture 2" descr="SORACOM LTE-M Button Plus">
            <a:extLst>
              <a:ext uri="{FF2B5EF4-FFF2-40B4-BE49-F238E27FC236}">
                <a16:creationId xmlns:a16="http://schemas.microsoft.com/office/drawing/2014/main" id="{4AE539A2-AD1E-42A0-BB58-19188DAF8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928" y="2633672"/>
            <a:ext cx="3726644" cy="2484429"/>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00B75E24-3292-43CE-96D8-41FBA0EE3A2A}"/>
              </a:ext>
            </a:extLst>
          </p:cNvPr>
          <p:cNvSpPr/>
          <p:nvPr/>
        </p:nvSpPr>
        <p:spPr>
          <a:xfrm>
            <a:off x="4812723" y="4175415"/>
            <a:ext cx="997527" cy="94268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51C2B0E-7FC5-4010-9B03-F6866D92DA00}"/>
              </a:ext>
            </a:extLst>
          </p:cNvPr>
          <p:cNvSpPr txBox="1"/>
          <p:nvPr/>
        </p:nvSpPr>
        <p:spPr>
          <a:xfrm>
            <a:off x="4812723" y="5226475"/>
            <a:ext cx="1362874" cy="461665"/>
          </a:xfrm>
          <a:prstGeom prst="rect">
            <a:avLst/>
          </a:prstGeom>
          <a:noFill/>
        </p:spPr>
        <p:txBody>
          <a:bodyPr wrap="none" rtlCol="0">
            <a:spAutoFit/>
          </a:bodyPr>
          <a:lstStyle/>
          <a:p>
            <a:r>
              <a:rPr kumimoji="1" lang="ja-JP" altLang="en-US" sz="2400" dirty="0">
                <a:solidFill>
                  <a:srgbClr val="FF0000"/>
                </a:solidFill>
              </a:rPr>
              <a:t>短絡する</a:t>
            </a:r>
            <a:endParaRPr kumimoji="1" lang="en-US" altLang="ja-JP" sz="2400" dirty="0">
              <a:solidFill>
                <a:srgbClr val="FF0000"/>
              </a:solidFill>
            </a:endParaRPr>
          </a:p>
        </p:txBody>
      </p:sp>
    </p:spTree>
    <p:extLst>
      <p:ext uri="{BB962C8B-B14F-4D97-AF65-F5344CB8AC3E}">
        <p14:creationId xmlns:p14="http://schemas.microsoft.com/office/powerpoint/2010/main" val="3172520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13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実際の機器で応用する方法を考える（パトランプを外部からリレーで制御する場合）</a:t>
            </a:r>
            <a:endParaRPr kumimoji="1" lang="ja-JP" altLang="en-US" dirty="0"/>
          </a:p>
        </p:txBody>
      </p:sp>
      <p:pic>
        <p:nvPicPr>
          <p:cNvPr id="8" name="図 7">
            <a:extLst>
              <a:ext uri="{FF2B5EF4-FFF2-40B4-BE49-F238E27FC236}">
                <a16:creationId xmlns:a16="http://schemas.microsoft.com/office/drawing/2014/main" id="{FDE0FB4D-D1AD-4995-9173-6D966FDCE501}"/>
              </a:ext>
            </a:extLst>
          </p:cNvPr>
          <p:cNvPicPr>
            <a:picLocks noChangeAspect="1"/>
          </p:cNvPicPr>
          <p:nvPr/>
        </p:nvPicPr>
        <p:blipFill>
          <a:blip r:embed="rId2"/>
          <a:stretch>
            <a:fillRect/>
          </a:stretch>
        </p:blipFill>
        <p:spPr>
          <a:xfrm>
            <a:off x="2747962" y="2438400"/>
            <a:ext cx="6029325" cy="3771900"/>
          </a:xfrm>
          <a:prstGeom prst="rect">
            <a:avLst/>
          </a:prstGeom>
        </p:spPr>
      </p:pic>
    </p:spTree>
    <p:extLst>
      <p:ext uri="{BB962C8B-B14F-4D97-AF65-F5344CB8AC3E}">
        <p14:creationId xmlns:p14="http://schemas.microsoft.com/office/powerpoint/2010/main" val="209177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995BC-D952-45C3-A5AE-BEAF9D058CA6}"/>
              </a:ext>
            </a:extLst>
          </p:cNvPr>
          <p:cNvSpPr>
            <a:spLocks noGrp="1"/>
          </p:cNvSpPr>
          <p:nvPr>
            <p:ph type="ctrTitle"/>
          </p:nvPr>
        </p:nvSpPr>
        <p:spPr/>
        <p:txBody>
          <a:bodyPr>
            <a:normAutofit/>
          </a:bodyPr>
          <a:lstStyle/>
          <a:p>
            <a:r>
              <a:rPr kumimoji="1" lang="en-US" altLang="ja-JP" sz="6000" dirty="0"/>
              <a:t>1.</a:t>
            </a:r>
            <a:r>
              <a:rPr lang="en-US" altLang="ja-JP" sz="6000" dirty="0"/>
              <a:t> PC</a:t>
            </a:r>
            <a:r>
              <a:rPr lang="ja-JP" altLang="en-US" sz="6000" dirty="0"/>
              <a:t>を</a:t>
            </a:r>
            <a:r>
              <a:rPr lang="en-US" altLang="ja-JP" sz="6000" dirty="0"/>
              <a:t>QR</a:t>
            </a:r>
            <a:r>
              <a:rPr lang="ja-JP" altLang="en-US" sz="6000" dirty="0"/>
              <a:t>コードスキャナとして利用する</a:t>
            </a:r>
            <a:endParaRPr kumimoji="1" lang="ja-JP" altLang="en-US" sz="6000" dirty="0"/>
          </a:p>
        </p:txBody>
      </p:sp>
      <p:sp>
        <p:nvSpPr>
          <p:cNvPr id="3" name="字幕 2">
            <a:extLst>
              <a:ext uri="{FF2B5EF4-FFF2-40B4-BE49-F238E27FC236}">
                <a16:creationId xmlns:a16="http://schemas.microsoft.com/office/drawing/2014/main" id="{8AAA28D9-BDDA-4C48-950A-F8C1BB1D16F0}"/>
              </a:ext>
            </a:extLst>
          </p:cNvPr>
          <p:cNvSpPr>
            <a:spLocks noGrp="1"/>
          </p:cNvSpPr>
          <p:nvPr>
            <p:ph type="subTitle" idx="1"/>
          </p:nvPr>
        </p:nvSpPr>
        <p:spPr/>
        <p:txBody>
          <a:bodyPr/>
          <a:lstStyle/>
          <a:p>
            <a:pPr algn="r"/>
            <a:endParaRPr kumimoji="1" lang="ja-JP" altLang="en-US" dirty="0"/>
          </a:p>
        </p:txBody>
      </p:sp>
    </p:spTree>
    <p:extLst>
      <p:ext uri="{BB962C8B-B14F-4D97-AF65-F5344CB8AC3E}">
        <p14:creationId xmlns:p14="http://schemas.microsoft.com/office/powerpoint/2010/main" val="364583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5" name="図 4">
            <a:extLst>
              <a:ext uri="{FF2B5EF4-FFF2-40B4-BE49-F238E27FC236}">
                <a16:creationId xmlns:a16="http://schemas.microsoft.com/office/drawing/2014/main" id="{BF8B28CF-5001-4864-9A58-1DA4247919E3}"/>
              </a:ext>
            </a:extLst>
          </p:cNvPr>
          <p:cNvPicPr>
            <a:picLocks noChangeAspect="1"/>
          </p:cNvPicPr>
          <p:nvPr/>
        </p:nvPicPr>
        <p:blipFill>
          <a:blip r:embed="rId2"/>
          <a:stretch>
            <a:fillRect/>
          </a:stretch>
        </p:blipFill>
        <p:spPr>
          <a:xfrm>
            <a:off x="2809021" y="2301446"/>
            <a:ext cx="6010275" cy="3876675"/>
          </a:xfrm>
          <a:prstGeom prst="rect">
            <a:avLst/>
          </a:prstGeom>
        </p:spPr>
      </p:pic>
    </p:spTree>
    <p:extLst>
      <p:ext uri="{BB962C8B-B14F-4D97-AF65-F5344CB8AC3E}">
        <p14:creationId xmlns:p14="http://schemas.microsoft.com/office/powerpoint/2010/main" val="3657780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4"/>
            <a:ext cx="10058400" cy="942686"/>
          </a:xfrm>
        </p:spPr>
        <p:txBody>
          <a:bodyPr/>
          <a:lstStyle/>
          <a:p>
            <a:pPr lvl="1"/>
            <a:r>
              <a:rPr lang="ja-JP" altLang="en-US" dirty="0"/>
              <a:t>実際の機器で応用する方法を考える（パトランプを外部から</a:t>
            </a:r>
            <a:r>
              <a:rPr lang="en-US" altLang="ja-JP" dirty="0"/>
              <a:t>PLC</a:t>
            </a:r>
            <a:r>
              <a:rPr lang="ja-JP" altLang="en-US" dirty="0"/>
              <a:t>で制御する場合）</a:t>
            </a:r>
            <a:endParaRPr kumimoji="1" lang="ja-JP" altLang="en-US" dirty="0"/>
          </a:p>
        </p:txBody>
      </p:sp>
      <p:pic>
        <p:nvPicPr>
          <p:cNvPr id="6" name="図 5">
            <a:extLst>
              <a:ext uri="{FF2B5EF4-FFF2-40B4-BE49-F238E27FC236}">
                <a16:creationId xmlns:a16="http://schemas.microsoft.com/office/drawing/2014/main" id="{DCC9FB2C-3089-4361-A925-C4A5D1321E6C}"/>
              </a:ext>
            </a:extLst>
          </p:cNvPr>
          <p:cNvPicPr>
            <a:picLocks noChangeAspect="1"/>
          </p:cNvPicPr>
          <p:nvPr/>
        </p:nvPicPr>
        <p:blipFill>
          <a:blip r:embed="rId2"/>
          <a:stretch>
            <a:fillRect/>
          </a:stretch>
        </p:blipFill>
        <p:spPr>
          <a:xfrm>
            <a:off x="2743688" y="2299737"/>
            <a:ext cx="6076950" cy="3943350"/>
          </a:xfrm>
          <a:prstGeom prst="rect">
            <a:avLst/>
          </a:prstGeom>
        </p:spPr>
      </p:pic>
    </p:spTree>
    <p:extLst>
      <p:ext uri="{BB962C8B-B14F-4D97-AF65-F5344CB8AC3E}">
        <p14:creationId xmlns:p14="http://schemas.microsoft.com/office/powerpoint/2010/main" val="3728280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ja-JP" altLang="en-US" dirty="0"/>
              <a:t>パトランプに応用してみる</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1450757"/>
          </a:xfrm>
        </p:spPr>
        <p:txBody>
          <a:bodyPr/>
          <a:lstStyle/>
          <a:p>
            <a:pPr lvl="1"/>
            <a:r>
              <a:rPr lang="ja-JP" altLang="en-US" dirty="0"/>
              <a:t>実際の機器で応用する方法を考える</a:t>
            </a:r>
            <a:endParaRPr lang="en-US" altLang="ja-JP" dirty="0"/>
          </a:p>
          <a:p>
            <a:pPr lvl="2"/>
            <a:r>
              <a:rPr lang="en-US" altLang="ja-JP" dirty="0"/>
              <a:t>PCL</a:t>
            </a:r>
            <a:r>
              <a:rPr lang="ja-JP" altLang="en-US" dirty="0"/>
              <a:t>やリレー盤の機能をスイッチを利用して実現する</a:t>
            </a:r>
            <a:endParaRPr lang="en-US" altLang="ja-JP" dirty="0"/>
          </a:p>
          <a:p>
            <a:pPr lvl="2"/>
            <a:r>
              <a:rPr lang="ja-JP" altLang="en-US" dirty="0"/>
              <a:t>まずはボタンを押したらパトランプが点灯するよう配線する</a:t>
            </a:r>
            <a:endParaRPr lang="en-US" altLang="ja-JP" dirty="0"/>
          </a:p>
          <a:p>
            <a:pPr lvl="2"/>
            <a:r>
              <a:rPr lang="ja-JP" altLang="en-US" dirty="0"/>
              <a:t>下記のステップで配線を行ってみる</a:t>
            </a:r>
            <a:endParaRPr lang="en-US" altLang="ja-JP" dirty="0"/>
          </a:p>
        </p:txBody>
      </p:sp>
      <p:grpSp>
        <p:nvGrpSpPr>
          <p:cNvPr id="66" name="グループ化 65">
            <a:extLst>
              <a:ext uri="{FF2B5EF4-FFF2-40B4-BE49-F238E27FC236}">
                <a16:creationId xmlns:a16="http://schemas.microsoft.com/office/drawing/2014/main" id="{6984DABB-114E-4649-A777-D1FE92E2B29E}"/>
              </a:ext>
            </a:extLst>
          </p:cNvPr>
          <p:cNvGrpSpPr/>
          <p:nvPr/>
        </p:nvGrpSpPr>
        <p:grpSpPr>
          <a:xfrm>
            <a:off x="6016899" y="1881072"/>
            <a:ext cx="5654596" cy="4377017"/>
            <a:chOff x="0" y="0"/>
            <a:chExt cx="7777322" cy="6020142"/>
          </a:xfrm>
        </p:grpSpPr>
        <p:pic>
          <p:nvPicPr>
            <p:cNvPr id="67" name="図 66" descr="【Amazon限定ブランド】LETOUR スイッチング電源 直流安定化電源 AC DC 電源変換5V 30A 150W 110V/220V 電圧変換器 過負荷 電圧遮断 安全保護回路 放熱ファン付き AC DCコンバーター 電源装置LEDライト/発光ログ/通信装置/家電製品など用 自動リセット可能">
              <a:extLst>
                <a:ext uri="{FF2B5EF4-FFF2-40B4-BE49-F238E27FC236}">
                  <a16:creationId xmlns:a16="http://schemas.microsoft.com/office/drawing/2014/main" id="{964D864F-5E7E-4DD2-8F20-3BE3287E2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49" y="1301340"/>
              <a:ext cx="1057570" cy="104486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直線コネクタ 67">
              <a:extLst>
                <a:ext uri="{FF2B5EF4-FFF2-40B4-BE49-F238E27FC236}">
                  <a16:creationId xmlns:a16="http://schemas.microsoft.com/office/drawing/2014/main" id="{8FED43B8-5BC7-468A-9A2E-EA3457EF8C4F}"/>
                </a:ext>
              </a:extLst>
            </p:cNvPr>
            <p:cNvCxnSpPr/>
            <p:nvPr/>
          </p:nvCxnSpPr>
          <p:spPr>
            <a:xfrm>
              <a:off x="4117759" y="2231249"/>
              <a:ext cx="0" cy="17051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71">
              <a:extLst>
                <a:ext uri="{FF2B5EF4-FFF2-40B4-BE49-F238E27FC236}">
                  <a16:creationId xmlns:a16="http://schemas.microsoft.com/office/drawing/2014/main" id="{4994877C-71CF-4C43-86C8-C5B51D728DAF}"/>
                </a:ext>
              </a:extLst>
            </p:cNvPr>
            <p:cNvSpPr txBox="1"/>
            <p:nvPr/>
          </p:nvSpPr>
          <p:spPr>
            <a:xfrm>
              <a:off x="4490916" y="2469801"/>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grpSp>
          <p:nvGrpSpPr>
            <p:cNvPr id="70" name="グループ化 69">
              <a:extLst>
                <a:ext uri="{FF2B5EF4-FFF2-40B4-BE49-F238E27FC236}">
                  <a16:creationId xmlns:a16="http://schemas.microsoft.com/office/drawing/2014/main" id="{8CE4965A-9DB5-4285-80F1-AF927A8A7486}"/>
                </a:ext>
              </a:extLst>
            </p:cNvPr>
            <p:cNvGrpSpPr/>
            <p:nvPr/>
          </p:nvGrpSpPr>
          <p:grpSpPr>
            <a:xfrm>
              <a:off x="4598837" y="1312302"/>
              <a:ext cx="2067044" cy="1163629"/>
              <a:chOff x="4598839" y="1312302"/>
              <a:chExt cx="2054116" cy="1153991"/>
            </a:xfrm>
          </p:grpSpPr>
          <p:pic>
            <p:nvPicPr>
              <p:cNvPr id="120" name="図 119" descr="mxuteuk 12 mm 防水ブラックメタルシェルラッチング上げられたトッププッシュボタンスイッチ...">
                <a:extLst>
                  <a:ext uri="{FF2B5EF4-FFF2-40B4-BE49-F238E27FC236}">
                    <a16:creationId xmlns:a16="http://schemas.microsoft.com/office/drawing/2014/main" id="{456EB3F0-D909-4E55-AF43-AA55637E53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680" y="1493309"/>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21" name="楕円 120">
                <a:extLst>
                  <a:ext uri="{FF2B5EF4-FFF2-40B4-BE49-F238E27FC236}">
                    <a16:creationId xmlns:a16="http://schemas.microsoft.com/office/drawing/2014/main" id="{0EFF76C8-3CF6-4505-845A-BA462236A362}"/>
                  </a:ext>
                </a:extLst>
              </p:cNvPr>
              <p:cNvSpPr/>
              <p:nvPr/>
            </p:nvSpPr>
            <p:spPr>
              <a:xfrm>
                <a:off x="4771410" y="1607577"/>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楕円 121">
                <a:extLst>
                  <a:ext uri="{FF2B5EF4-FFF2-40B4-BE49-F238E27FC236}">
                    <a16:creationId xmlns:a16="http://schemas.microsoft.com/office/drawing/2014/main" id="{80559A91-9D41-4632-A6B8-94CD75D148BD}"/>
                  </a:ext>
                </a:extLst>
              </p:cNvPr>
              <p:cNvSpPr/>
              <p:nvPr/>
            </p:nvSpPr>
            <p:spPr>
              <a:xfrm>
                <a:off x="5205440" y="1613438"/>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楕円 122">
                <a:extLst>
                  <a:ext uri="{FF2B5EF4-FFF2-40B4-BE49-F238E27FC236}">
                    <a16:creationId xmlns:a16="http://schemas.microsoft.com/office/drawing/2014/main" id="{5C63F810-6894-488D-A220-3FA012A0D800}"/>
                  </a:ext>
                </a:extLst>
              </p:cNvPr>
              <p:cNvSpPr/>
              <p:nvPr/>
            </p:nvSpPr>
            <p:spPr>
              <a:xfrm>
                <a:off x="4769854" y="2145006"/>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4" name="楕円 123">
                <a:extLst>
                  <a:ext uri="{FF2B5EF4-FFF2-40B4-BE49-F238E27FC236}">
                    <a16:creationId xmlns:a16="http://schemas.microsoft.com/office/drawing/2014/main" id="{DA518181-1784-4A30-879E-F70858B813BD}"/>
                  </a:ext>
                </a:extLst>
              </p:cNvPr>
              <p:cNvSpPr/>
              <p:nvPr/>
            </p:nvSpPr>
            <p:spPr>
              <a:xfrm>
                <a:off x="5203884" y="2136214"/>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正方形/長方形 124">
                <a:extLst>
                  <a:ext uri="{FF2B5EF4-FFF2-40B4-BE49-F238E27FC236}">
                    <a16:creationId xmlns:a16="http://schemas.microsoft.com/office/drawing/2014/main" id="{7B097913-9EDB-448D-B507-2039CF5304D7}"/>
                  </a:ext>
                </a:extLst>
              </p:cNvPr>
              <p:cNvSpPr/>
              <p:nvPr/>
            </p:nvSpPr>
            <p:spPr>
              <a:xfrm>
                <a:off x="4598839" y="1312302"/>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26" name="直線コネクタ 125">
                <a:extLst>
                  <a:ext uri="{FF2B5EF4-FFF2-40B4-BE49-F238E27FC236}">
                    <a16:creationId xmlns:a16="http://schemas.microsoft.com/office/drawing/2014/main" id="{5973FD8C-BA64-4CC8-AA40-5A377E40FAED}"/>
                  </a:ext>
                </a:extLst>
              </p:cNvPr>
              <p:cNvCxnSpPr/>
              <p:nvPr/>
            </p:nvCxnSpPr>
            <p:spPr>
              <a:xfrm>
                <a:off x="4759505" y="1477157"/>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1F76188-EA73-43AF-9A78-A6DD636D5F10}"/>
                  </a:ext>
                </a:extLst>
              </p:cNvPr>
              <p:cNvCxnSpPr/>
              <p:nvPr/>
            </p:nvCxnSpPr>
            <p:spPr>
              <a:xfrm>
                <a:off x="4774983" y="2004604"/>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F9DED6F0-1FEF-4428-BFEB-78ADCD48CA50}"/>
                  </a:ext>
                </a:extLst>
              </p:cNvPr>
              <p:cNvCxnSpPr/>
              <p:nvPr/>
            </p:nvCxnSpPr>
            <p:spPr>
              <a:xfrm>
                <a:off x="5041684" y="1364049"/>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F282A7D9-D771-432A-9725-6E494D1053A8}"/>
                </a:ext>
              </a:extLst>
            </p:cNvPr>
            <p:cNvCxnSpPr/>
            <p:nvPr/>
          </p:nvCxnSpPr>
          <p:spPr>
            <a:xfrm>
              <a:off x="628895" y="787364"/>
              <a:ext cx="5078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8598394-1C87-4626-9D5B-A780469EBD20}"/>
                </a:ext>
              </a:extLst>
            </p:cNvPr>
            <p:cNvCxnSpPr/>
            <p:nvPr/>
          </p:nvCxnSpPr>
          <p:spPr>
            <a:xfrm>
              <a:off x="4105852" y="3953098"/>
              <a:ext cx="23909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CE3F9B2-D016-46DB-905C-51AA7F3A2563}"/>
                </a:ext>
              </a:extLst>
            </p:cNvPr>
            <p:cNvCxnSpPr/>
            <p:nvPr/>
          </p:nvCxnSpPr>
          <p:spPr>
            <a:xfrm>
              <a:off x="2845238" y="1681799"/>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22F91145-0DFB-4909-84DD-461EBA5A8C52}"/>
                </a:ext>
              </a:extLst>
            </p:cNvPr>
            <p:cNvGrpSpPr/>
            <p:nvPr/>
          </p:nvGrpSpPr>
          <p:grpSpPr>
            <a:xfrm>
              <a:off x="1946566" y="1321826"/>
              <a:ext cx="1998089" cy="1163628"/>
              <a:chOff x="1946565" y="1321827"/>
              <a:chExt cx="1991821" cy="1153991"/>
            </a:xfrm>
          </p:grpSpPr>
          <p:pic>
            <p:nvPicPr>
              <p:cNvPr id="111" name="図 110" descr="mxuteuk 12 mm 防水ブラックメタルシェルラッチング上げられたトッププッシュボタンスイッチ...">
                <a:extLst>
                  <a:ext uri="{FF2B5EF4-FFF2-40B4-BE49-F238E27FC236}">
                    <a16:creationId xmlns:a16="http://schemas.microsoft.com/office/drawing/2014/main" id="{B732E8DC-73C2-4F88-A1B6-561E0AEC8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565" y="1650686"/>
                <a:ext cx="808275" cy="809624"/>
              </a:xfrm>
              <a:prstGeom prst="rect">
                <a:avLst/>
              </a:prstGeom>
              <a:noFill/>
              <a:extLst>
                <a:ext uri="{909E8E84-426E-40DD-AFC4-6F175D3DCCD1}">
                  <a14:hiddenFill xmlns:a14="http://schemas.microsoft.com/office/drawing/2010/main">
                    <a:solidFill>
                      <a:srgbClr val="FFFFFF"/>
                    </a:solidFill>
                  </a14:hiddenFill>
                </a:ext>
              </a:extLst>
            </p:spPr>
          </p:pic>
          <p:sp>
            <p:nvSpPr>
              <p:cNvPr id="112" name="楕円 111">
                <a:extLst>
                  <a:ext uri="{FF2B5EF4-FFF2-40B4-BE49-F238E27FC236}">
                    <a16:creationId xmlns:a16="http://schemas.microsoft.com/office/drawing/2014/main" id="{2CA7520A-9BEB-48D2-BB3B-3112B79EB663}"/>
                  </a:ext>
                </a:extLst>
              </p:cNvPr>
              <p:cNvSpPr/>
              <p:nvPr/>
            </p:nvSpPr>
            <p:spPr>
              <a:xfrm>
                <a:off x="3206150" y="1617102"/>
                <a:ext cx="11970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3" name="楕円 112">
                <a:extLst>
                  <a:ext uri="{FF2B5EF4-FFF2-40B4-BE49-F238E27FC236}">
                    <a16:creationId xmlns:a16="http://schemas.microsoft.com/office/drawing/2014/main" id="{306C1048-6A60-47A2-AAFF-DC66F9763874}"/>
                  </a:ext>
                </a:extLst>
              </p:cNvPr>
              <p:cNvSpPr/>
              <p:nvPr/>
            </p:nvSpPr>
            <p:spPr>
              <a:xfrm>
                <a:off x="3640180" y="1622963"/>
                <a:ext cx="123825" cy="123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4" name="楕円 113">
                <a:extLst>
                  <a:ext uri="{FF2B5EF4-FFF2-40B4-BE49-F238E27FC236}">
                    <a16:creationId xmlns:a16="http://schemas.microsoft.com/office/drawing/2014/main" id="{1374E07E-2315-464D-ABEF-E71535B78141}"/>
                  </a:ext>
                </a:extLst>
              </p:cNvPr>
              <p:cNvSpPr/>
              <p:nvPr/>
            </p:nvSpPr>
            <p:spPr>
              <a:xfrm>
                <a:off x="3204594" y="2154531"/>
                <a:ext cx="11970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5" name="楕円 114">
                <a:extLst>
                  <a:ext uri="{FF2B5EF4-FFF2-40B4-BE49-F238E27FC236}">
                    <a16:creationId xmlns:a16="http://schemas.microsoft.com/office/drawing/2014/main" id="{0FB0AAF8-3458-4EDC-AD89-FF04F6D84E23}"/>
                  </a:ext>
                </a:extLst>
              </p:cNvPr>
              <p:cNvSpPr/>
              <p:nvPr/>
            </p:nvSpPr>
            <p:spPr>
              <a:xfrm>
                <a:off x="3638624" y="2145739"/>
                <a:ext cx="123825" cy="12748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3033579" y="1321827"/>
                <a:ext cx="904807" cy="11539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117" name="直線コネクタ 116">
                <a:extLst>
                  <a:ext uri="{FF2B5EF4-FFF2-40B4-BE49-F238E27FC236}">
                    <a16:creationId xmlns:a16="http://schemas.microsoft.com/office/drawing/2014/main" id="{89A9DCED-8E92-4DAB-808A-508327F6E429}"/>
                  </a:ext>
                </a:extLst>
              </p:cNvPr>
              <p:cNvCxnSpPr/>
              <p:nvPr/>
            </p:nvCxnSpPr>
            <p:spPr>
              <a:xfrm>
                <a:off x="3194245" y="1486682"/>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p:nvPr/>
            </p:nvCxnSpPr>
            <p:spPr>
              <a:xfrm>
                <a:off x="3209723" y="201412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p:nvPr/>
            </p:nvCxnSpPr>
            <p:spPr>
              <a:xfrm>
                <a:off x="3476424" y="1373574"/>
                <a:ext cx="0" cy="65841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直線コネクタ 74">
              <a:extLst>
                <a:ext uri="{FF2B5EF4-FFF2-40B4-BE49-F238E27FC236}">
                  <a16:creationId xmlns:a16="http://schemas.microsoft.com/office/drawing/2014/main" id="{5C14C7DB-DFB6-4C68-A47E-1671C79EC1F8}"/>
                </a:ext>
              </a:extLst>
            </p:cNvPr>
            <p:cNvCxnSpPr/>
            <p:nvPr/>
          </p:nvCxnSpPr>
          <p:spPr>
            <a:xfrm>
              <a:off x="4420176" y="1679418"/>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388CD49-DF8E-4B81-A0E0-5A57AF80E138}"/>
                </a:ext>
              </a:extLst>
            </p:cNvPr>
            <p:cNvCxnSpPr/>
            <p:nvPr/>
          </p:nvCxnSpPr>
          <p:spPr>
            <a:xfrm>
              <a:off x="5337423" y="1682990"/>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E874FD6-5A0C-4E51-B1ED-859858592E61}"/>
                </a:ext>
              </a:extLst>
            </p:cNvPr>
            <p:cNvCxnSpPr/>
            <p:nvPr/>
          </p:nvCxnSpPr>
          <p:spPr>
            <a:xfrm>
              <a:off x="3774391" y="1697277"/>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0B017F5-1094-4597-ADB4-1028F4FE77EF}"/>
                </a:ext>
              </a:extLst>
            </p:cNvPr>
            <p:cNvCxnSpPr/>
            <p:nvPr/>
          </p:nvCxnSpPr>
          <p:spPr>
            <a:xfrm>
              <a:off x="2848810" y="2213388"/>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42D7916-6B59-4388-938C-72FE4FDFFF38}"/>
                </a:ext>
              </a:extLst>
            </p:cNvPr>
            <p:cNvCxnSpPr/>
            <p:nvPr/>
          </p:nvCxnSpPr>
          <p:spPr>
            <a:xfrm>
              <a:off x="3777963" y="2228866"/>
              <a:ext cx="3540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B75B934-4352-448B-9FE2-15787CAF63A2}"/>
                </a:ext>
              </a:extLst>
            </p:cNvPr>
            <p:cNvCxnSpPr/>
            <p:nvPr/>
          </p:nvCxnSpPr>
          <p:spPr>
            <a:xfrm>
              <a:off x="4411842" y="2205054"/>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CE18DAD-1440-43F9-96B7-90339E945218}"/>
                </a:ext>
              </a:extLst>
            </p:cNvPr>
            <p:cNvCxnSpPr/>
            <p:nvPr/>
          </p:nvCxnSpPr>
          <p:spPr>
            <a:xfrm>
              <a:off x="5340995" y="2220532"/>
              <a:ext cx="354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0439044-22C4-432A-92A3-2691475FE82B}"/>
                </a:ext>
              </a:extLst>
            </p:cNvPr>
            <p:cNvCxnSpPr/>
            <p:nvPr/>
          </p:nvCxnSpPr>
          <p:spPr>
            <a:xfrm>
              <a:off x="5692698" y="2222915"/>
              <a:ext cx="0" cy="17373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D1EDFBD-F31A-40E9-9120-027AF440B003}"/>
                </a:ext>
              </a:extLst>
            </p:cNvPr>
            <p:cNvCxnSpPr/>
            <p:nvPr/>
          </p:nvCxnSpPr>
          <p:spPr>
            <a:xfrm>
              <a:off x="4430893" y="2205055"/>
              <a:ext cx="0" cy="12628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F6F34AE-8847-4424-95CB-46E2C404D942}"/>
                </a:ext>
              </a:extLst>
            </p:cNvPr>
            <p:cNvCxnSpPr/>
            <p:nvPr/>
          </p:nvCxnSpPr>
          <p:spPr>
            <a:xfrm>
              <a:off x="2856530" y="2208627"/>
              <a:ext cx="0" cy="14876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31286A7-E0E3-48F8-AB55-B9F2D41EA241}"/>
                </a:ext>
              </a:extLst>
            </p:cNvPr>
            <p:cNvCxnSpPr/>
            <p:nvPr/>
          </p:nvCxnSpPr>
          <p:spPr>
            <a:xfrm>
              <a:off x="4416605" y="3464373"/>
              <a:ext cx="20206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B92A73F-33D2-4033-8B55-B755F10015B4}"/>
                </a:ext>
              </a:extLst>
            </p:cNvPr>
            <p:cNvCxnSpPr/>
            <p:nvPr/>
          </p:nvCxnSpPr>
          <p:spPr>
            <a:xfrm>
              <a:off x="2857145" y="3720047"/>
              <a:ext cx="35599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AF63322F-8228-492A-A330-937B3FDB955A}"/>
                </a:ext>
              </a:extLst>
            </p:cNvPr>
            <p:cNvSpPr/>
            <p:nvPr/>
          </p:nvSpPr>
          <p:spPr>
            <a:xfrm>
              <a:off x="5628471" y="3904283"/>
              <a:ext cx="123825"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2933386" y="2471115"/>
              <a:ext cx="1172116"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２回路２接点</a:t>
              </a:r>
            </a:p>
          </p:txBody>
        </p:sp>
        <p:cxnSp>
          <p:nvCxnSpPr>
            <p:cNvPr id="89" name="直線コネクタ 88">
              <a:extLst>
                <a:ext uri="{FF2B5EF4-FFF2-40B4-BE49-F238E27FC236}">
                  <a16:creationId xmlns:a16="http://schemas.microsoft.com/office/drawing/2014/main" id="{8C8E1F0A-52F3-4237-81C7-4F071696DEAB}"/>
                </a:ext>
              </a:extLst>
            </p:cNvPr>
            <p:cNvCxnSpPr/>
            <p:nvPr/>
          </p:nvCxnSpPr>
          <p:spPr>
            <a:xfrm>
              <a:off x="2844706" y="487474"/>
              <a:ext cx="0" cy="12096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F0D603A-138A-4F82-931F-E0CE4673914C}"/>
                </a:ext>
              </a:extLst>
            </p:cNvPr>
            <p:cNvCxnSpPr/>
            <p:nvPr/>
          </p:nvCxnSpPr>
          <p:spPr>
            <a:xfrm>
              <a:off x="4431140" y="266986"/>
              <a:ext cx="0" cy="14314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EFCD040-9C03-4FEA-B7D6-D42578C3B4B3}"/>
                </a:ext>
              </a:extLst>
            </p:cNvPr>
            <p:cNvCxnSpPr/>
            <p:nvPr/>
          </p:nvCxnSpPr>
          <p:spPr>
            <a:xfrm>
              <a:off x="5700950" y="780221"/>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D0B736F6-DB93-406E-A712-D950466B8DB4}"/>
                </a:ext>
              </a:extLst>
            </p:cNvPr>
            <p:cNvCxnSpPr/>
            <p:nvPr/>
          </p:nvCxnSpPr>
          <p:spPr>
            <a:xfrm>
              <a:off x="4130282" y="788104"/>
              <a:ext cx="0" cy="9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4BD11C37-9546-4023-986E-65B194C93656}"/>
                </a:ext>
              </a:extLst>
            </p:cNvPr>
            <p:cNvSpPr/>
            <p:nvPr/>
          </p:nvSpPr>
          <p:spPr>
            <a:xfrm>
              <a:off x="4058568" y="712765"/>
              <a:ext cx="128109" cy="127488"/>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94" name="直線コネクタ 93">
              <a:extLst>
                <a:ext uri="{FF2B5EF4-FFF2-40B4-BE49-F238E27FC236}">
                  <a16:creationId xmlns:a16="http://schemas.microsoft.com/office/drawing/2014/main" id="{894AF181-7C2A-4321-958C-A6BE7F7748C9}"/>
                </a:ext>
              </a:extLst>
            </p:cNvPr>
            <p:cNvCxnSpPr/>
            <p:nvPr/>
          </p:nvCxnSpPr>
          <p:spPr>
            <a:xfrm>
              <a:off x="673905" y="515637"/>
              <a:ext cx="21789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6F37936-84E0-4F0A-B24C-4666C625BCC5}"/>
                </a:ext>
              </a:extLst>
            </p:cNvPr>
            <p:cNvCxnSpPr/>
            <p:nvPr/>
          </p:nvCxnSpPr>
          <p:spPr>
            <a:xfrm>
              <a:off x="662080" y="263618"/>
              <a:ext cx="376273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図 95" descr="パトライト 積層信号灯 シグナル・タワー LR6-302WJNW-RYG DC24V Φ60 3段式 赤・黄・緑色 点滅無/ブザー無 直付け キャブタイヤケーブル">
              <a:extLst>
                <a:ext uri="{FF2B5EF4-FFF2-40B4-BE49-F238E27FC236}">
                  <a16:creationId xmlns:a16="http://schemas.microsoft.com/office/drawing/2014/main" id="{ACA854A1-27AC-4449-B82A-E686B13D9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66442" cy="1789858"/>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直線コネクタ 96">
              <a:extLst>
                <a:ext uri="{FF2B5EF4-FFF2-40B4-BE49-F238E27FC236}">
                  <a16:creationId xmlns:a16="http://schemas.microsoft.com/office/drawing/2014/main" id="{1B099D32-C8CB-4882-A406-920DF2FE6A61}"/>
                </a:ext>
              </a:extLst>
            </p:cNvPr>
            <p:cNvCxnSpPr/>
            <p:nvPr/>
          </p:nvCxnSpPr>
          <p:spPr>
            <a:xfrm>
              <a:off x="698087" y="1074527"/>
              <a:ext cx="351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F3C2BD3-139E-482A-A122-B753906BFB2C}"/>
                </a:ext>
              </a:extLst>
            </p:cNvPr>
            <p:cNvCxnSpPr/>
            <p:nvPr/>
          </p:nvCxnSpPr>
          <p:spPr>
            <a:xfrm>
              <a:off x="1046408" y="1067713"/>
              <a:ext cx="0" cy="5579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図 98" descr="ノートPC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82D99B72-D065-40B6-872D-2DDFF88424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8931" y="4873974"/>
              <a:ext cx="852768" cy="846044"/>
            </a:xfrm>
            <a:prstGeom prst="rect">
              <a:avLst/>
            </a:prstGeom>
            <a:noFill/>
            <a:extLst>
              <a:ext uri="{909E8E84-426E-40DD-AFC4-6F175D3DCCD1}">
                <a14:hiddenFill xmlns:a14="http://schemas.microsoft.com/office/drawing/2010/main">
                  <a:solidFill>
                    <a:srgbClr val="FFFFFF"/>
                  </a:solidFill>
                </a14:hiddenFill>
              </a:ext>
            </a:extLst>
          </p:spPr>
        </p:pic>
        <p:pic>
          <p:nvPicPr>
            <p:cNvPr id="100" name="図 99">
              <a:extLst>
                <a:ext uri="{FF2B5EF4-FFF2-40B4-BE49-F238E27FC236}">
                  <a16:creationId xmlns:a16="http://schemas.microsoft.com/office/drawing/2014/main" id="{9A5A5D7B-3A54-4218-A090-5ADD7FD92564}"/>
                </a:ext>
              </a:extLst>
            </p:cNvPr>
            <p:cNvPicPr>
              <a:picLocks noChangeAspect="1"/>
            </p:cNvPicPr>
            <p:nvPr/>
          </p:nvPicPr>
          <p:blipFill>
            <a:blip r:embed="rId7"/>
            <a:stretch>
              <a:fillRect/>
            </a:stretch>
          </p:blipFill>
          <p:spPr>
            <a:xfrm>
              <a:off x="2012577" y="4894167"/>
              <a:ext cx="668134" cy="639110"/>
            </a:xfrm>
            <a:prstGeom prst="rect">
              <a:avLst/>
            </a:prstGeom>
          </p:spPr>
        </p:pic>
        <p:sp>
          <p:nvSpPr>
            <p:cNvPr id="101" name="テキスト ボックス 127">
              <a:extLst>
                <a:ext uri="{FF2B5EF4-FFF2-40B4-BE49-F238E27FC236}">
                  <a16:creationId xmlns:a16="http://schemas.microsoft.com/office/drawing/2014/main" id="{59A0E7DB-3281-481E-B467-96FDACA72CEC}"/>
                </a:ext>
              </a:extLst>
            </p:cNvPr>
            <p:cNvSpPr txBox="1"/>
            <p:nvPr/>
          </p:nvSpPr>
          <p:spPr>
            <a:xfrm>
              <a:off x="2010507" y="5652734"/>
              <a:ext cx="607859" cy="367408"/>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latin typeface="メイリオ" panose="020B0604030504040204" pitchFamily="50" charset="-128"/>
                  <a:ea typeface="メイリオ" panose="020B0604030504040204" pitchFamily="50" charset="-128"/>
                </a:rPr>
                <a:t>ユーザ</a:t>
              </a:r>
            </a:p>
          </p:txBody>
        </p:sp>
        <p:pic>
          <p:nvPicPr>
            <p:cNvPr id="102" name="図 101" descr="クラウドのアイコン素材 | 無料のアイコンイラスト集 icon-pit">
              <a:extLst>
                <a:ext uri="{FF2B5EF4-FFF2-40B4-BE49-F238E27FC236}">
                  <a16:creationId xmlns:a16="http://schemas.microsoft.com/office/drawing/2014/main" id="{B042799F-46E1-4537-848F-2B10B6D1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284" y="4488260"/>
              <a:ext cx="1503038" cy="1493585"/>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直線矢印コネクタ 102">
              <a:extLst>
                <a:ext uri="{FF2B5EF4-FFF2-40B4-BE49-F238E27FC236}">
                  <a16:creationId xmlns:a16="http://schemas.microsoft.com/office/drawing/2014/main" id="{3E044055-254B-4493-8038-F1BA72FED42C}"/>
                </a:ext>
              </a:extLst>
            </p:cNvPr>
            <p:cNvCxnSpPr/>
            <p:nvPr/>
          </p:nvCxnSpPr>
          <p:spPr>
            <a:xfrm>
              <a:off x="7064969" y="4198368"/>
              <a:ext cx="0" cy="49695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30">
              <a:extLst>
                <a:ext uri="{FF2B5EF4-FFF2-40B4-BE49-F238E27FC236}">
                  <a16:creationId xmlns:a16="http://schemas.microsoft.com/office/drawing/2014/main" id="{D31A5EB1-E243-4F49-9DE2-03D97A335E8F}"/>
                </a:ext>
              </a:extLst>
            </p:cNvPr>
            <p:cNvSpPr txBox="1"/>
            <p:nvPr/>
          </p:nvSpPr>
          <p:spPr>
            <a:xfrm>
              <a:off x="6758513" y="5622977"/>
              <a:ext cx="65255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Internet</a:t>
              </a:r>
              <a:endParaRPr kumimoji="1" lang="ja-JP" altLang="en-US" sz="1100"/>
            </a:p>
          </p:txBody>
        </p:sp>
        <p:cxnSp>
          <p:nvCxnSpPr>
            <p:cNvPr id="105" name="直線矢印コネクタ 104">
              <a:extLst>
                <a:ext uri="{FF2B5EF4-FFF2-40B4-BE49-F238E27FC236}">
                  <a16:creationId xmlns:a16="http://schemas.microsoft.com/office/drawing/2014/main" id="{B2896AED-3551-4F6A-9943-8B01B5256368}"/>
                </a:ext>
              </a:extLst>
            </p:cNvPr>
            <p:cNvCxnSpPr/>
            <p:nvPr/>
          </p:nvCxnSpPr>
          <p:spPr>
            <a:xfrm flipV="1">
              <a:off x="3945739" y="5235053"/>
              <a:ext cx="2196023" cy="102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32">
              <a:extLst>
                <a:ext uri="{FF2B5EF4-FFF2-40B4-BE49-F238E27FC236}">
                  <a16:creationId xmlns:a16="http://schemas.microsoft.com/office/drawing/2014/main" id="{E869FAD4-D8AF-4F41-ADEA-E36ADD6597F8}"/>
                </a:ext>
              </a:extLst>
            </p:cNvPr>
            <p:cNvSpPr txBox="1"/>
            <p:nvPr/>
          </p:nvSpPr>
          <p:spPr>
            <a:xfrm>
              <a:off x="4889957" y="4905703"/>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閲覧</a:t>
              </a:r>
            </a:p>
          </p:txBody>
        </p:sp>
        <p:cxnSp>
          <p:nvCxnSpPr>
            <p:cNvPr id="107" name="直線矢印コネクタ 106">
              <a:extLst>
                <a:ext uri="{FF2B5EF4-FFF2-40B4-BE49-F238E27FC236}">
                  <a16:creationId xmlns:a16="http://schemas.microsoft.com/office/drawing/2014/main" id="{62AC7E9F-252D-4FEE-9423-0FE1D861918C}"/>
                </a:ext>
              </a:extLst>
            </p:cNvPr>
            <p:cNvCxnSpPr>
              <a:endCxn id="111" idx="2"/>
            </p:cNvCxnSpPr>
            <p:nvPr/>
          </p:nvCxnSpPr>
          <p:spPr>
            <a:xfrm flipV="1">
              <a:off x="2284248" y="2469819"/>
              <a:ext cx="67726" cy="234808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34">
              <a:extLst>
                <a:ext uri="{FF2B5EF4-FFF2-40B4-BE49-F238E27FC236}">
                  <a16:creationId xmlns:a16="http://schemas.microsoft.com/office/drawing/2014/main" id="{27F7C18E-9624-42FC-9F23-6CC3213707F2}"/>
                </a:ext>
              </a:extLst>
            </p:cNvPr>
            <p:cNvSpPr txBox="1"/>
            <p:nvPr/>
          </p:nvSpPr>
          <p:spPr>
            <a:xfrm>
              <a:off x="1704466" y="3948234"/>
              <a:ext cx="466794"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a:t>操作</a:t>
              </a:r>
            </a:p>
          </p:txBody>
        </p:sp>
        <p:sp>
          <p:nvSpPr>
            <p:cNvPr id="109" name="テキスト ボックス 135">
              <a:extLst>
                <a:ext uri="{FF2B5EF4-FFF2-40B4-BE49-F238E27FC236}">
                  <a16:creationId xmlns:a16="http://schemas.microsoft.com/office/drawing/2014/main" id="{C0CAEEFF-71D7-4BC9-B085-03D5544978A1}"/>
                </a:ext>
              </a:extLst>
            </p:cNvPr>
            <p:cNvSpPr txBox="1"/>
            <p:nvPr/>
          </p:nvSpPr>
          <p:spPr>
            <a:xfrm>
              <a:off x="564779" y="2220483"/>
              <a:ext cx="1313180" cy="32842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t>※</a:t>
              </a:r>
              <a:r>
                <a:rPr kumimoji="1" lang="ja-JP" altLang="en-US" sz="1100"/>
                <a:t>ＤＣ２４Ｖ電源</a:t>
              </a:r>
            </a:p>
          </p:txBody>
        </p:sp>
        <p:pic>
          <p:nvPicPr>
            <p:cNvPr id="110" name="図 109" descr="SORACOM LTE-M Button Plus">
              <a:extLst>
                <a:ext uri="{FF2B5EF4-FFF2-40B4-BE49-F238E27FC236}">
                  <a16:creationId xmlns:a16="http://schemas.microsoft.com/office/drawing/2014/main" id="{BBB5E674-40D9-43EC-A16F-F717F98DE2D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6522" y="2377716"/>
              <a:ext cx="2244587" cy="1505911"/>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コンテンツ プレースホルダー 2">
            <a:extLst>
              <a:ext uri="{FF2B5EF4-FFF2-40B4-BE49-F238E27FC236}">
                <a16:creationId xmlns:a16="http://schemas.microsoft.com/office/drawing/2014/main" id="{BE3644E2-CFF4-4DD9-A465-7D3F5D7DF6E7}"/>
              </a:ext>
            </a:extLst>
          </p:cNvPr>
          <p:cNvSpPr txBox="1">
            <a:spLocks/>
          </p:cNvSpPr>
          <p:nvPr/>
        </p:nvSpPr>
        <p:spPr>
          <a:xfrm>
            <a:off x="677662" y="4260602"/>
            <a:ext cx="6352360" cy="1707206"/>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lvl="1"/>
            <a:r>
              <a:rPr lang="ja-JP" altLang="en-US" dirty="0"/>
              <a:t>常時「緑」点灯を前提とし，「赤」点灯時に「緑」消灯してみる</a:t>
            </a:r>
            <a:endParaRPr lang="en-US" altLang="ja-JP" dirty="0"/>
          </a:p>
          <a:p>
            <a:pPr lvl="1"/>
            <a:r>
              <a:rPr lang="ja-JP" altLang="en-US" dirty="0"/>
              <a:t>「黄」点灯時には「緑」と同時に点灯</a:t>
            </a:r>
            <a:endParaRPr lang="en-US" altLang="ja-JP" dirty="0"/>
          </a:p>
          <a:p>
            <a:pPr lvl="1"/>
            <a:r>
              <a:rPr lang="ja-JP" altLang="en-US" dirty="0"/>
              <a:t>「赤」点灯時に</a:t>
            </a:r>
            <a:r>
              <a:rPr lang="en-US" altLang="ja-JP" dirty="0"/>
              <a:t>LTE-M</a:t>
            </a:r>
            <a:r>
              <a:rPr lang="ja-JP" altLang="en-US" dirty="0"/>
              <a:t>ボタンの端子も短絡する</a:t>
            </a:r>
            <a:endParaRPr lang="en-US" altLang="ja-JP" dirty="0"/>
          </a:p>
        </p:txBody>
      </p:sp>
    </p:spTree>
    <p:extLst>
      <p:ext uri="{BB962C8B-B14F-4D97-AF65-F5344CB8AC3E}">
        <p14:creationId xmlns:p14="http://schemas.microsoft.com/office/powerpoint/2010/main" val="3872092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043E1-85B2-436E-B7E0-AC7A9016CAC3}"/>
              </a:ext>
            </a:extLst>
          </p:cNvPr>
          <p:cNvSpPr>
            <a:spLocks noGrp="1"/>
          </p:cNvSpPr>
          <p:nvPr>
            <p:ph type="title"/>
          </p:nvPr>
        </p:nvSpPr>
        <p:spPr/>
        <p:txBody>
          <a:bodyPr/>
          <a:lstStyle/>
          <a:p>
            <a:r>
              <a:rPr kumimoji="1" lang="ja-JP" altLang="en-US" dirty="0"/>
              <a:t>配線図を参照しながら配線を行う</a:t>
            </a:r>
          </a:p>
        </p:txBody>
      </p:sp>
      <p:sp>
        <p:nvSpPr>
          <p:cNvPr id="4" name="コンテンツ プレースホルダー 2">
            <a:extLst>
              <a:ext uri="{FF2B5EF4-FFF2-40B4-BE49-F238E27FC236}">
                <a16:creationId xmlns:a16="http://schemas.microsoft.com/office/drawing/2014/main" id="{23C7BA10-ADDB-4E3F-924A-1F2EFAB6CE58}"/>
              </a:ext>
            </a:extLst>
          </p:cNvPr>
          <p:cNvSpPr txBox="1">
            <a:spLocks/>
          </p:cNvSpPr>
          <p:nvPr/>
        </p:nvSpPr>
        <p:spPr>
          <a:xfrm>
            <a:off x="1097280" y="1845734"/>
            <a:ext cx="10058400" cy="27008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添付の配線図を参考にして，赤ランプ点灯時にボタンからメールが飛ぶようにする</a:t>
            </a:r>
            <a:endParaRPr lang="en-US" altLang="ja-JP" dirty="0"/>
          </a:p>
          <a:p>
            <a:pPr lvl="2"/>
            <a:r>
              <a:rPr lang="ja-JP" altLang="en-US" dirty="0"/>
              <a:t>ボタンの端子を短絡すると本体のボタンを押した場合と同じ挙動となる（メールが出る）</a:t>
            </a:r>
            <a:endParaRPr lang="en-US" altLang="ja-JP" dirty="0"/>
          </a:p>
          <a:p>
            <a:pPr lvl="1"/>
            <a:r>
              <a:rPr lang="ja-JP" altLang="en-US" dirty="0"/>
              <a:t>どの端子にボタンのコネクタを接続すればよいか考えてみる</a:t>
            </a:r>
            <a:endParaRPr lang="en-US" altLang="ja-JP" dirty="0"/>
          </a:p>
          <a:p>
            <a:pPr lvl="1"/>
            <a:endParaRPr lang="en-US" altLang="ja-JP" dirty="0"/>
          </a:p>
          <a:p>
            <a:pPr lvl="1"/>
            <a:r>
              <a:rPr lang="en-US" altLang="ja-JP" dirty="0"/>
              <a:t>【</a:t>
            </a:r>
            <a:r>
              <a:rPr lang="ja-JP" altLang="en-US" dirty="0"/>
              <a:t>ヒント</a:t>
            </a:r>
            <a:r>
              <a:rPr lang="en-US" altLang="ja-JP" dirty="0"/>
              <a:t>】</a:t>
            </a:r>
            <a:r>
              <a:rPr lang="ja-JP" altLang="en-US" dirty="0"/>
              <a:t>赤いボタンを押すと赤ランプが点灯する・・・</a:t>
            </a:r>
            <a:endParaRPr lang="en-US" altLang="ja-JP" dirty="0"/>
          </a:p>
          <a:p>
            <a:pPr lvl="2"/>
            <a:r>
              <a:rPr lang="ja-JP" altLang="en-US" dirty="0"/>
              <a:t>左：ボタンを押していない場合　右：ボタンを押した場合</a:t>
            </a:r>
            <a:endParaRPr lang="en-US" altLang="ja-JP" dirty="0"/>
          </a:p>
        </p:txBody>
      </p:sp>
      <p:pic>
        <p:nvPicPr>
          <p:cNvPr id="6" name="図 5">
            <a:extLst>
              <a:ext uri="{FF2B5EF4-FFF2-40B4-BE49-F238E27FC236}">
                <a16:creationId xmlns:a16="http://schemas.microsoft.com/office/drawing/2014/main" id="{3473D64F-8C60-4211-B8D9-B1BA116BDD46}"/>
              </a:ext>
            </a:extLst>
          </p:cNvPr>
          <p:cNvPicPr>
            <a:picLocks noChangeAspect="1"/>
          </p:cNvPicPr>
          <p:nvPr/>
        </p:nvPicPr>
        <p:blipFill>
          <a:blip r:embed="rId2"/>
          <a:stretch>
            <a:fillRect/>
          </a:stretch>
        </p:blipFill>
        <p:spPr>
          <a:xfrm>
            <a:off x="1888067" y="3707479"/>
            <a:ext cx="4075642" cy="2411803"/>
          </a:xfrm>
          <a:prstGeom prst="rect">
            <a:avLst/>
          </a:prstGeom>
        </p:spPr>
      </p:pic>
      <p:pic>
        <p:nvPicPr>
          <p:cNvPr id="8" name="図 7">
            <a:extLst>
              <a:ext uri="{FF2B5EF4-FFF2-40B4-BE49-F238E27FC236}">
                <a16:creationId xmlns:a16="http://schemas.microsoft.com/office/drawing/2014/main" id="{B639A89C-CA9C-43F6-89BC-F6E983C70727}"/>
              </a:ext>
            </a:extLst>
          </p:cNvPr>
          <p:cNvPicPr>
            <a:picLocks noChangeAspect="1"/>
          </p:cNvPicPr>
          <p:nvPr/>
        </p:nvPicPr>
        <p:blipFill>
          <a:blip r:embed="rId3"/>
          <a:stretch>
            <a:fillRect/>
          </a:stretch>
        </p:blipFill>
        <p:spPr>
          <a:xfrm>
            <a:off x="6754496" y="3562947"/>
            <a:ext cx="4606239" cy="2601672"/>
          </a:xfrm>
          <a:prstGeom prst="rect">
            <a:avLst/>
          </a:prstGeom>
        </p:spPr>
      </p:pic>
    </p:spTree>
    <p:extLst>
      <p:ext uri="{BB962C8B-B14F-4D97-AF65-F5344CB8AC3E}">
        <p14:creationId xmlns:p14="http://schemas.microsoft.com/office/powerpoint/2010/main" val="973639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4CF64-677C-4AD6-A12C-D0EA72A16428}"/>
              </a:ext>
            </a:extLst>
          </p:cNvPr>
          <p:cNvSpPr>
            <a:spLocks noGrp="1"/>
          </p:cNvSpPr>
          <p:nvPr>
            <p:ph type="title"/>
          </p:nvPr>
        </p:nvSpPr>
        <p:spPr/>
        <p:txBody>
          <a:bodyPr/>
          <a:lstStyle/>
          <a:p>
            <a:r>
              <a:rPr kumimoji="1" lang="ja-JP" altLang="en-US" dirty="0"/>
              <a:t>さらなる活用</a:t>
            </a:r>
          </a:p>
        </p:txBody>
      </p:sp>
      <p:sp>
        <p:nvSpPr>
          <p:cNvPr id="3" name="コンテンツ プレースホルダー 2">
            <a:extLst>
              <a:ext uri="{FF2B5EF4-FFF2-40B4-BE49-F238E27FC236}">
                <a16:creationId xmlns:a16="http://schemas.microsoft.com/office/drawing/2014/main" id="{827C3F16-7712-417A-BDC8-C49CA46C2B3F}"/>
              </a:ext>
            </a:extLst>
          </p:cNvPr>
          <p:cNvSpPr>
            <a:spLocks noGrp="1"/>
          </p:cNvSpPr>
          <p:nvPr>
            <p:ph idx="1"/>
          </p:nvPr>
        </p:nvSpPr>
        <p:spPr/>
        <p:txBody>
          <a:bodyPr>
            <a:normAutofit/>
          </a:bodyPr>
          <a:lstStyle/>
          <a:p>
            <a:pPr lvl="1"/>
            <a:r>
              <a:rPr kumimoji="1" lang="ja-JP" altLang="en-US" sz="2400" dirty="0"/>
              <a:t>今回はアラート発報時にメール送信したが・・・・</a:t>
            </a:r>
            <a:endParaRPr kumimoji="1" lang="en-US" altLang="ja-JP" sz="2400" dirty="0"/>
          </a:p>
          <a:p>
            <a:pPr lvl="1"/>
            <a:endParaRPr kumimoji="1" lang="en-US" altLang="ja-JP" sz="2400" dirty="0"/>
          </a:p>
          <a:p>
            <a:pPr lvl="2"/>
            <a:r>
              <a:rPr lang="ja-JP" altLang="en-US" sz="2000" dirty="0"/>
              <a:t>システムと連携する</a:t>
            </a:r>
            <a:endParaRPr lang="en-US" altLang="ja-JP" sz="2000" dirty="0"/>
          </a:p>
          <a:p>
            <a:pPr lvl="2"/>
            <a:r>
              <a:rPr kumimoji="1" lang="ja-JP" altLang="en-US" sz="2000" dirty="0"/>
              <a:t>スマートフォンなどにプッシュ送信する</a:t>
            </a:r>
            <a:endParaRPr kumimoji="1" lang="en-US" altLang="ja-JP" sz="2000" dirty="0"/>
          </a:p>
          <a:p>
            <a:pPr lvl="2"/>
            <a:r>
              <a:rPr lang="ja-JP" altLang="en-US" sz="2000" dirty="0"/>
              <a:t>アラート検出時に所定の処理プログラムを走らせる</a:t>
            </a:r>
            <a:endParaRPr lang="en-US" altLang="ja-JP" sz="2000" dirty="0"/>
          </a:p>
          <a:p>
            <a:pPr lvl="2"/>
            <a:endParaRPr kumimoji="1" lang="en-US" altLang="ja-JP" sz="2400" dirty="0"/>
          </a:p>
          <a:p>
            <a:pPr marL="384048" lvl="2" indent="0">
              <a:buNone/>
            </a:pPr>
            <a:r>
              <a:rPr kumimoji="1" lang="ja-JP" altLang="en-US" sz="2400" dirty="0"/>
              <a:t>などのマイグレーションを（クラウドで）容易に行うことができる</a:t>
            </a:r>
          </a:p>
        </p:txBody>
      </p:sp>
      <p:pic>
        <p:nvPicPr>
          <p:cNvPr id="5" name="図 4">
            <a:extLst>
              <a:ext uri="{FF2B5EF4-FFF2-40B4-BE49-F238E27FC236}">
                <a16:creationId xmlns:a16="http://schemas.microsoft.com/office/drawing/2014/main" id="{622E6713-1CEB-4F6C-ACCD-20EBC19BE79D}"/>
              </a:ext>
            </a:extLst>
          </p:cNvPr>
          <p:cNvPicPr>
            <a:picLocks noChangeAspect="1"/>
          </p:cNvPicPr>
          <p:nvPr/>
        </p:nvPicPr>
        <p:blipFill>
          <a:blip r:embed="rId2"/>
          <a:stretch>
            <a:fillRect/>
          </a:stretch>
        </p:blipFill>
        <p:spPr>
          <a:xfrm>
            <a:off x="8196854" y="1618826"/>
            <a:ext cx="1425940" cy="1877822"/>
          </a:xfrm>
          <a:prstGeom prst="rect">
            <a:avLst/>
          </a:prstGeom>
        </p:spPr>
      </p:pic>
      <p:sp>
        <p:nvSpPr>
          <p:cNvPr id="6" name="コンテンツ プレースホルダー 2">
            <a:extLst>
              <a:ext uri="{FF2B5EF4-FFF2-40B4-BE49-F238E27FC236}">
                <a16:creationId xmlns:a16="http://schemas.microsoft.com/office/drawing/2014/main" id="{BA255C9C-AC2D-4945-A4DF-222BCC0C99E4}"/>
              </a:ext>
            </a:extLst>
          </p:cNvPr>
          <p:cNvSpPr txBox="1">
            <a:spLocks/>
          </p:cNvSpPr>
          <p:nvPr/>
        </p:nvSpPr>
        <p:spPr>
          <a:xfrm>
            <a:off x="1531621" y="5061674"/>
            <a:ext cx="4564380" cy="683931"/>
          </a:xfrm>
          <a:prstGeom prst="rect">
            <a:avLst/>
          </a:prstGeom>
          <a:ln cmpd="dbl">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r>
              <a:rPr lang="ja-JP" altLang="en-US" dirty="0"/>
              <a:t>今回のケースはリレーやセンサなどでも</a:t>
            </a:r>
            <a:endParaRPr lang="en-US" altLang="ja-JP" dirty="0"/>
          </a:p>
          <a:p>
            <a:pPr marL="201168" lvl="1" indent="0">
              <a:buNone/>
            </a:pPr>
            <a:r>
              <a:rPr lang="ja-JP" altLang="en-US" dirty="0"/>
              <a:t>応用することが出来ます</a:t>
            </a:r>
            <a:endParaRPr lang="en-US" altLang="ja-JP" dirty="0"/>
          </a:p>
        </p:txBody>
      </p:sp>
      <p:pic>
        <p:nvPicPr>
          <p:cNvPr id="8" name="図 7">
            <a:extLst>
              <a:ext uri="{FF2B5EF4-FFF2-40B4-BE49-F238E27FC236}">
                <a16:creationId xmlns:a16="http://schemas.microsoft.com/office/drawing/2014/main" id="{52C59CA8-9A91-4D56-8E51-FCF940B4EFCE}"/>
              </a:ext>
            </a:extLst>
          </p:cNvPr>
          <p:cNvPicPr>
            <a:picLocks noChangeAspect="1"/>
          </p:cNvPicPr>
          <p:nvPr/>
        </p:nvPicPr>
        <p:blipFill>
          <a:blip r:embed="rId3"/>
          <a:stretch>
            <a:fillRect/>
          </a:stretch>
        </p:blipFill>
        <p:spPr>
          <a:xfrm>
            <a:off x="9532598" y="4591164"/>
            <a:ext cx="1562122" cy="1289934"/>
          </a:xfrm>
          <a:prstGeom prst="rect">
            <a:avLst/>
          </a:prstGeom>
        </p:spPr>
      </p:pic>
      <p:pic>
        <p:nvPicPr>
          <p:cNvPr id="12" name="図 11">
            <a:extLst>
              <a:ext uri="{FF2B5EF4-FFF2-40B4-BE49-F238E27FC236}">
                <a16:creationId xmlns:a16="http://schemas.microsoft.com/office/drawing/2014/main" id="{0188C0AC-8579-4EDE-8204-9A5ECC41118B}"/>
              </a:ext>
            </a:extLst>
          </p:cNvPr>
          <p:cNvPicPr>
            <a:picLocks noChangeAspect="1"/>
          </p:cNvPicPr>
          <p:nvPr/>
        </p:nvPicPr>
        <p:blipFill>
          <a:blip r:embed="rId4"/>
          <a:stretch>
            <a:fillRect/>
          </a:stretch>
        </p:blipFill>
        <p:spPr>
          <a:xfrm>
            <a:off x="10333566" y="1618826"/>
            <a:ext cx="1326621" cy="2653242"/>
          </a:xfrm>
          <a:prstGeom prst="rect">
            <a:avLst/>
          </a:prstGeom>
        </p:spPr>
      </p:pic>
      <p:sp>
        <p:nvSpPr>
          <p:cNvPr id="13" name="テキスト ボックス 12">
            <a:extLst>
              <a:ext uri="{FF2B5EF4-FFF2-40B4-BE49-F238E27FC236}">
                <a16:creationId xmlns:a16="http://schemas.microsoft.com/office/drawing/2014/main" id="{DDA4122D-D8AD-44E1-9CEB-86FB18FF7049}"/>
              </a:ext>
            </a:extLst>
          </p:cNvPr>
          <p:cNvSpPr txBox="1"/>
          <p:nvPr/>
        </p:nvSpPr>
        <p:spPr>
          <a:xfrm>
            <a:off x="8500533" y="3518785"/>
            <a:ext cx="1223412" cy="276999"/>
          </a:xfrm>
          <a:prstGeom prst="rect">
            <a:avLst/>
          </a:prstGeom>
          <a:noFill/>
        </p:spPr>
        <p:txBody>
          <a:bodyPr wrap="none" rtlCol="0">
            <a:spAutoFit/>
          </a:bodyPr>
          <a:lstStyle/>
          <a:p>
            <a:r>
              <a:rPr kumimoji="1" lang="ja-JP" altLang="en-US" sz="1200" dirty="0"/>
              <a:t>ミニチュアリレー</a:t>
            </a:r>
          </a:p>
        </p:txBody>
      </p:sp>
      <p:sp>
        <p:nvSpPr>
          <p:cNvPr id="14" name="テキスト ボックス 13">
            <a:extLst>
              <a:ext uri="{FF2B5EF4-FFF2-40B4-BE49-F238E27FC236}">
                <a16:creationId xmlns:a16="http://schemas.microsoft.com/office/drawing/2014/main" id="{49826B01-76F1-41FF-AD2B-33807955D4B0}"/>
              </a:ext>
            </a:extLst>
          </p:cNvPr>
          <p:cNvSpPr txBox="1"/>
          <p:nvPr/>
        </p:nvSpPr>
        <p:spPr>
          <a:xfrm>
            <a:off x="9476749" y="5876871"/>
            <a:ext cx="1869423" cy="276999"/>
          </a:xfrm>
          <a:prstGeom prst="rect">
            <a:avLst/>
          </a:prstGeom>
          <a:noFill/>
        </p:spPr>
        <p:txBody>
          <a:bodyPr wrap="none" rtlCol="0">
            <a:spAutoFit/>
          </a:bodyPr>
          <a:lstStyle/>
          <a:p>
            <a:r>
              <a:rPr kumimoji="1" lang="ja-JP" altLang="en-US" sz="1200" dirty="0"/>
              <a:t>マグネット（リード）スイッチ</a:t>
            </a:r>
          </a:p>
        </p:txBody>
      </p:sp>
      <p:sp>
        <p:nvSpPr>
          <p:cNvPr id="15" name="テキスト ボックス 14">
            <a:extLst>
              <a:ext uri="{FF2B5EF4-FFF2-40B4-BE49-F238E27FC236}">
                <a16:creationId xmlns:a16="http://schemas.microsoft.com/office/drawing/2014/main" id="{F51AD7FB-7D65-4B8C-88F3-ED8D01FE5B9E}"/>
              </a:ext>
            </a:extLst>
          </p:cNvPr>
          <p:cNvSpPr txBox="1"/>
          <p:nvPr/>
        </p:nvSpPr>
        <p:spPr>
          <a:xfrm>
            <a:off x="10639736" y="4256083"/>
            <a:ext cx="646331" cy="276999"/>
          </a:xfrm>
          <a:prstGeom prst="rect">
            <a:avLst/>
          </a:prstGeom>
          <a:noFill/>
        </p:spPr>
        <p:txBody>
          <a:bodyPr wrap="none" rtlCol="0">
            <a:spAutoFit/>
          </a:bodyPr>
          <a:lstStyle/>
          <a:p>
            <a:r>
              <a:rPr kumimoji="1" lang="ja-JP" altLang="en-US" sz="1200" dirty="0"/>
              <a:t>開閉器</a:t>
            </a:r>
          </a:p>
        </p:txBody>
      </p:sp>
    </p:spTree>
    <p:extLst>
      <p:ext uri="{BB962C8B-B14F-4D97-AF65-F5344CB8AC3E}">
        <p14:creationId xmlns:p14="http://schemas.microsoft.com/office/powerpoint/2010/main" val="323599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3963D-D55F-473E-BB27-7C4749A7209B}"/>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２回路２接点スイッチの構造</a:t>
            </a:r>
          </a:p>
        </p:txBody>
      </p:sp>
      <p:sp>
        <p:nvSpPr>
          <p:cNvPr id="3" name="コンテンツ プレースホルダー 2">
            <a:extLst>
              <a:ext uri="{FF2B5EF4-FFF2-40B4-BE49-F238E27FC236}">
                <a16:creationId xmlns:a16="http://schemas.microsoft.com/office/drawing/2014/main" id="{D5A326A5-3B36-48C0-8FF6-F0116E90FC37}"/>
              </a:ext>
            </a:extLst>
          </p:cNvPr>
          <p:cNvSpPr>
            <a:spLocks noGrp="1"/>
          </p:cNvSpPr>
          <p:nvPr>
            <p:ph idx="1"/>
          </p:nvPr>
        </p:nvSpPr>
        <p:spPr>
          <a:xfrm>
            <a:off x="1097280" y="1845733"/>
            <a:ext cx="4987670" cy="4194147"/>
          </a:xfrm>
        </p:spPr>
        <p:txBody>
          <a:bodyPr/>
          <a:lstStyle/>
          <a:p>
            <a:pPr lvl="1"/>
            <a:r>
              <a:rPr lang="ja-JP" altLang="en-US" dirty="0"/>
              <a:t>ボタンを押下すると２回路同時に操作が行えるスイッチを利用している（</a:t>
            </a:r>
            <a:r>
              <a:rPr lang="ja-JP" altLang="en-US" dirty="0">
                <a:solidFill>
                  <a:srgbClr val="1A1311"/>
                </a:solidFill>
                <a:latin typeface="HiraKakuPro-W3"/>
              </a:rPr>
              <a:t>２極双投）</a:t>
            </a:r>
            <a:endParaRPr lang="en-US" altLang="ja-JP" dirty="0"/>
          </a:p>
          <a:p>
            <a:pPr lvl="2"/>
            <a:r>
              <a:rPr lang="ja-JP" altLang="en-US" dirty="0"/>
              <a:t>ボタン</a:t>
            </a:r>
            <a:r>
              <a:rPr lang="en-US" altLang="ja-JP" dirty="0"/>
              <a:t>OFF</a:t>
            </a:r>
            <a:r>
              <a:rPr lang="ja-JP" altLang="en-US" dirty="0"/>
              <a:t>時に</a:t>
            </a:r>
            <a:r>
              <a:rPr lang="en-US" altLang="ja-JP" dirty="0"/>
              <a:t>ON</a:t>
            </a:r>
            <a:r>
              <a:rPr lang="ja-JP" altLang="en-US" dirty="0"/>
              <a:t>，およびボタン</a:t>
            </a:r>
            <a:r>
              <a:rPr lang="en-US" altLang="ja-JP" dirty="0"/>
              <a:t>ON</a:t>
            </a:r>
            <a:r>
              <a:rPr lang="ja-JP" altLang="en-US" dirty="0"/>
              <a:t>時に</a:t>
            </a:r>
            <a:r>
              <a:rPr lang="en-US" altLang="ja-JP" dirty="0"/>
              <a:t>ON</a:t>
            </a:r>
            <a:r>
              <a:rPr lang="ja-JP" altLang="en-US" dirty="0"/>
              <a:t>になる反対の動作を行う接点が２つセットになった回路</a:t>
            </a:r>
            <a:endParaRPr lang="en-US" altLang="ja-JP" dirty="0"/>
          </a:p>
          <a:p>
            <a:pPr lvl="2"/>
            <a:r>
              <a:rPr lang="en-US" altLang="ja-JP" dirty="0"/>
              <a:t>NC1</a:t>
            </a:r>
            <a:r>
              <a:rPr lang="ja-JP" altLang="en-US" dirty="0"/>
              <a:t>・</a:t>
            </a:r>
            <a:r>
              <a:rPr lang="en-US" altLang="ja-JP" dirty="0"/>
              <a:t>NO1</a:t>
            </a:r>
            <a:r>
              <a:rPr lang="ja-JP" altLang="en-US" dirty="0"/>
              <a:t>側／</a:t>
            </a:r>
            <a:r>
              <a:rPr lang="en-US" altLang="ja-JP" dirty="0"/>
              <a:t>NC2</a:t>
            </a:r>
            <a:r>
              <a:rPr lang="ja-JP" altLang="en-US" dirty="0"/>
              <a:t>・</a:t>
            </a:r>
            <a:r>
              <a:rPr lang="en-US" altLang="ja-JP" dirty="0"/>
              <a:t>NO2</a:t>
            </a:r>
            <a:r>
              <a:rPr lang="ja-JP" altLang="en-US" dirty="0"/>
              <a:t>側の回路が互いに独立しているが，ボタン押下によって連動して切り替わる</a:t>
            </a:r>
            <a:endParaRPr lang="en-US" altLang="ja-JP" dirty="0"/>
          </a:p>
          <a:p>
            <a:pPr lvl="2"/>
            <a:r>
              <a:rPr lang="ja-JP" altLang="en-US" dirty="0"/>
              <a:t>右図のように６接点を持つ</a:t>
            </a:r>
            <a:endParaRPr lang="en-US" altLang="ja-JP" dirty="0"/>
          </a:p>
          <a:p>
            <a:pPr lvl="2"/>
            <a:endParaRPr lang="en-US" altLang="ja-JP" dirty="0"/>
          </a:p>
          <a:p>
            <a:pPr lvl="1"/>
            <a:r>
              <a:rPr lang="ja-JP" altLang="en-US" dirty="0"/>
              <a:t>ボタン</a:t>
            </a:r>
            <a:r>
              <a:rPr lang="en-US" altLang="ja-JP" dirty="0"/>
              <a:t>OFF</a:t>
            </a:r>
            <a:r>
              <a:rPr lang="ja-JP" altLang="en-US" dirty="0"/>
              <a:t>時は・・・</a:t>
            </a:r>
            <a:endParaRPr lang="en-US" altLang="ja-JP" dirty="0"/>
          </a:p>
          <a:p>
            <a:pPr lvl="2"/>
            <a:r>
              <a:rPr lang="en-US" altLang="ja-JP" dirty="0"/>
              <a:t>NC1</a:t>
            </a:r>
            <a:r>
              <a:rPr lang="ja-JP" altLang="en-US" dirty="0"/>
              <a:t>と</a:t>
            </a:r>
            <a:r>
              <a:rPr lang="en-US" altLang="ja-JP" dirty="0"/>
              <a:t>COM1</a:t>
            </a:r>
            <a:r>
              <a:rPr lang="ja-JP" altLang="en-US" dirty="0"/>
              <a:t>，</a:t>
            </a:r>
            <a:r>
              <a:rPr lang="en-US" altLang="ja-JP" dirty="0"/>
              <a:t>NC2</a:t>
            </a:r>
            <a:r>
              <a:rPr lang="ja-JP" altLang="en-US" dirty="0"/>
              <a:t>と</a:t>
            </a:r>
            <a:r>
              <a:rPr lang="en-US" altLang="ja-JP" dirty="0"/>
              <a:t>COM2</a:t>
            </a:r>
            <a:r>
              <a:rPr lang="ja-JP" altLang="en-US" dirty="0"/>
              <a:t>が短絡した状態</a:t>
            </a:r>
            <a:endParaRPr lang="en-US" altLang="ja-JP" dirty="0"/>
          </a:p>
          <a:p>
            <a:pPr lvl="2"/>
            <a:endParaRPr lang="en-US" altLang="ja-JP" dirty="0"/>
          </a:p>
          <a:p>
            <a:pPr lvl="1"/>
            <a:r>
              <a:rPr lang="ja-JP" altLang="en-US" dirty="0"/>
              <a:t>ボタン</a:t>
            </a:r>
            <a:r>
              <a:rPr lang="en-US" altLang="ja-JP" dirty="0"/>
              <a:t>ON</a:t>
            </a:r>
            <a:r>
              <a:rPr lang="ja-JP" altLang="en-US" dirty="0"/>
              <a:t>時は・・・</a:t>
            </a:r>
            <a:endParaRPr lang="en-US" altLang="ja-JP" dirty="0"/>
          </a:p>
          <a:p>
            <a:pPr lvl="2"/>
            <a:r>
              <a:rPr lang="en-US" altLang="ja-JP" dirty="0"/>
              <a:t>NO1</a:t>
            </a:r>
            <a:r>
              <a:rPr lang="ja-JP" altLang="en-US" dirty="0"/>
              <a:t>と</a:t>
            </a:r>
            <a:r>
              <a:rPr lang="en-US" altLang="ja-JP" dirty="0"/>
              <a:t>COM1</a:t>
            </a:r>
            <a:r>
              <a:rPr lang="ja-JP" altLang="en-US" dirty="0"/>
              <a:t>，</a:t>
            </a:r>
            <a:r>
              <a:rPr lang="en-US" altLang="ja-JP" dirty="0"/>
              <a:t>NO2</a:t>
            </a:r>
            <a:r>
              <a:rPr lang="ja-JP" altLang="en-US" dirty="0"/>
              <a:t>と</a:t>
            </a:r>
            <a:r>
              <a:rPr lang="en-US" altLang="ja-JP" dirty="0"/>
              <a:t>COM2</a:t>
            </a:r>
            <a:r>
              <a:rPr lang="ja-JP" altLang="en-US" dirty="0"/>
              <a:t>が短絡した状態</a:t>
            </a:r>
            <a:endParaRPr lang="en-US" altLang="ja-JP" dirty="0"/>
          </a:p>
          <a:p>
            <a:pPr lvl="2"/>
            <a:endParaRPr lang="en-US" altLang="ja-JP" dirty="0"/>
          </a:p>
        </p:txBody>
      </p:sp>
      <p:sp>
        <p:nvSpPr>
          <p:cNvPr id="116" name="正方形/長方形 115">
            <a:extLst>
              <a:ext uri="{FF2B5EF4-FFF2-40B4-BE49-F238E27FC236}">
                <a16:creationId xmlns:a16="http://schemas.microsoft.com/office/drawing/2014/main" id="{DBBD7D01-6482-4BBE-AB9C-219D54960903}"/>
              </a:ext>
            </a:extLst>
          </p:cNvPr>
          <p:cNvSpPr/>
          <p:nvPr/>
        </p:nvSpPr>
        <p:spPr>
          <a:xfrm>
            <a:off x="718018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32" name="グループ化 31">
            <a:extLst>
              <a:ext uri="{FF2B5EF4-FFF2-40B4-BE49-F238E27FC236}">
                <a16:creationId xmlns:a16="http://schemas.microsoft.com/office/drawing/2014/main" id="{2D8F976C-AEAA-4884-B5C1-4126993E4A5A}"/>
              </a:ext>
            </a:extLst>
          </p:cNvPr>
          <p:cNvGrpSpPr/>
          <p:nvPr/>
        </p:nvGrpSpPr>
        <p:grpSpPr>
          <a:xfrm>
            <a:off x="7437378" y="2169394"/>
            <a:ext cx="750170" cy="1431502"/>
            <a:chOff x="8360507" y="2369420"/>
            <a:chExt cx="750170" cy="1431502"/>
          </a:xfrm>
        </p:grpSpPr>
        <p:cxnSp>
          <p:nvCxnSpPr>
            <p:cNvPr id="117" name="直線コネクタ 116">
              <a:extLst>
                <a:ext uri="{FF2B5EF4-FFF2-40B4-BE49-F238E27FC236}">
                  <a16:creationId xmlns:a16="http://schemas.microsoft.com/office/drawing/2014/main" id="{89A9DCED-8E92-4DAB-808A-508327F6E429}"/>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4106AA03-834B-48AC-B3BB-8F484578DD45}"/>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38AC5A9-1D70-4D68-878E-625CBEDAE14A}"/>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テキスト ボックス 114">
            <a:extLst>
              <a:ext uri="{FF2B5EF4-FFF2-40B4-BE49-F238E27FC236}">
                <a16:creationId xmlns:a16="http://schemas.microsoft.com/office/drawing/2014/main" id="{E08A5F96-A45E-4E20-A6D5-106774F088BC}"/>
              </a:ext>
            </a:extLst>
          </p:cNvPr>
          <p:cNvSpPr txBox="1"/>
          <p:nvPr/>
        </p:nvSpPr>
        <p:spPr>
          <a:xfrm>
            <a:off x="7251713" y="1868783"/>
            <a:ext cx="1178528"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押していないとき</a:t>
            </a:r>
          </a:p>
        </p:txBody>
      </p:sp>
      <p:sp>
        <p:nvSpPr>
          <p:cNvPr id="131" name="テキスト ボックス 114">
            <a:extLst>
              <a:ext uri="{FF2B5EF4-FFF2-40B4-BE49-F238E27FC236}">
                <a16:creationId xmlns:a16="http://schemas.microsoft.com/office/drawing/2014/main" id="{5AE549A9-146C-4D41-B7A5-547F4A499FC1}"/>
              </a:ext>
            </a:extLst>
          </p:cNvPr>
          <p:cNvSpPr txBox="1"/>
          <p:nvPr/>
        </p:nvSpPr>
        <p:spPr>
          <a:xfrm>
            <a:off x="10290167" y="1789668"/>
            <a:ext cx="788999"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ja-JP" altLang="en-US" sz="1100" dirty="0"/>
              <a:t>押したとき</a:t>
            </a:r>
          </a:p>
        </p:txBody>
      </p:sp>
      <p:grpSp>
        <p:nvGrpSpPr>
          <p:cNvPr id="28" name="グループ化 27">
            <a:extLst>
              <a:ext uri="{FF2B5EF4-FFF2-40B4-BE49-F238E27FC236}">
                <a16:creationId xmlns:a16="http://schemas.microsoft.com/office/drawing/2014/main" id="{9F9F3DC2-82D8-4287-BD10-AE7DC693FB9F}"/>
              </a:ext>
            </a:extLst>
          </p:cNvPr>
          <p:cNvGrpSpPr/>
          <p:nvPr/>
        </p:nvGrpSpPr>
        <p:grpSpPr>
          <a:xfrm>
            <a:off x="6852082" y="2657712"/>
            <a:ext cx="693916" cy="529765"/>
            <a:chOff x="8114139" y="3096524"/>
            <a:chExt cx="354987" cy="290979"/>
          </a:xfrm>
        </p:grpSpPr>
        <p:cxnSp>
          <p:nvCxnSpPr>
            <p:cNvPr id="73" name="直線コネクタ 72">
              <a:extLst>
                <a:ext uri="{FF2B5EF4-FFF2-40B4-BE49-F238E27FC236}">
                  <a16:creationId xmlns:a16="http://schemas.microsoft.com/office/drawing/2014/main" id="{4CE3F9B2-D016-46DB-905C-51AA7F3A2563}"/>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CA7520A-9BEB-48D2-BB3B-3112B79EB66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6" name="直線コネクタ 135">
              <a:extLst>
                <a:ext uri="{FF2B5EF4-FFF2-40B4-BE49-F238E27FC236}">
                  <a16:creationId xmlns:a16="http://schemas.microsoft.com/office/drawing/2014/main" id="{4BE378B4-6ED9-46B6-AEF7-9F0EE4C34AB6}"/>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楕円 136">
              <a:extLst>
                <a:ext uri="{FF2B5EF4-FFF2-40B4-BE49-F238E27FC236}">
                  <a16:creationId xmlns:a16="http://schemas.microsoft.com/office/drawing/2014/main" id="{B05A5B4E-CFD1-4274-8D91-A9A1D44C6EB6}"/>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3" name="直線コネクタ 12">
              <a:extLst>
                <a:ext uri="{FF2B5EF4-FFF2-40B4-BE49-F238E27FC236}">
                  <a16:creationId xmlns:a16="http://schemas.microsoft.com/office/drawing/2014/main" id="{4F5EC0C4-7290-42AC-9F1D-67CDA102D3A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直線コネクタ 143">
            <a:extLst>
              <a:ext uri="{FF2B5EF4-FFF2-40B4-BE49-F238E27FC236}">
                <a16:creationId xmlns:a16="http://schemas.microsoft.com/office/drawing/2014/main" id="{E57B073A-75D2-40FF-8347-BD60F1359C5F}"/>
              </a:ext>
            </a:extLst>
          </p:cNvPr>
          <p:cNvCxnSpPr>
            <a:cxnSpLocks/>
          </p:cNvCxnSpPr>
          <p:nvPr/>
        </p:nvCxnSpPr>
        <p:spPr>
          <a:xfrm flipH="1">
            <a:off x="829549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楕円 144">
            <a:extLst>
              <a:ext uri="{FF2B5EF4-FFF2-40B4-BE49-F238E27FC236}">
                <a16:creationId xmlns:a16="http://schemas.microsoft.com/office/drawing/2014/main" id="{6ABDFAF9-BAB6-4AEE-878A-31FE5AB384CE}"/>
              </a:ext>
            </a:extLst>
          </p:cNvPr>
          <p:cNvSpPr/>
          <p:nvPr/>
        </p:nvSpPr>
        <p:spPr>
          <a:xfrm flipH="1">
            <a:off x="809630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46" name="直線コネクタ 145">
            <a:extLst>
              <a:ext uri="{FF2B5EF4-FFF2-40B4-BE49-F238E27FC236}">
                <a16:creationId xmlns:a16="http://schemas.microsoft.com/office/drawing/2014/main" id="{16A6EFD6-C7B9-48BF-86EE-3A5547B61414}"/>
              </a:ext>
            </a:extLst>
          </p:cNvPr>
          <p:cNvCxnSpPr>
            <a:cxnSpLocks/>
          </p:cNvCxnSpPr>
          <p:nvPr/>
        </p:nvCxnSpPr>
        <p:spPr>
          <a:xfrm flipH="1">
            <a:off x="829059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6B859CB-106C-489C-AE0E-EF640E0D9761}"/>
              </a:ext>
            </a:extLst>
          </p:cNvPr>
          <p:cNvSpPr/>
          <p:nvPr/>
        </p:nvSpPr>
        <p:spPr>
          <a:xfrm flipH="1">
            <a:off x="809140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0" name="直線コネクタ 149">
            <a:extLst>
              <a:ext uri="{FF2B5EF4-FFF2-40B4-BE49-F238E27FC236}">
                <a16:creationId xmlns:a16="http://schemas.microsoft.com/office/drawing/2014/main" id="{00000159-9B02-4913-ABB9-CEF090D3A88D}"/>
              </a:ext>
            </a:extLst>
          </p:cNvPr>
          <p:cNvCxnSpPr>
            <a:cxnSpLocks/>
          </p:cNvCxnSpPr>
          <p:nvPr/>
        </p:nvCxnSpPr>
        <p:spPr>
          <a:xfrm flipH="1">
            <a:off x="830220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楕円 150">
            <a:extLst>
              <a:ext uri="{FF2B5EF4-FFF2-40B4-BE49-F238E27FC236}">
                <a16:creationId xmlns:a16="http://schemas.microsoft.com/office/drawing/2014/main" id="{1116C063-8DCA-4D78-9FAA-B1828B996713}"/>
              </a:ext>
            </a:extLst>
          </p:cNvPr>
          <p:cNvSpPr/>
          <p:nvPr/>
        </p:nvSpPr>
        <p:spPr>
          <a:xfrm flipH="1">
            <a:off x="810301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2" name="直線コネクタ 151">
            <a:extLst>
              <a:ext uri="{FF2B5EF4-FFF2-40B4-BE49-F238E27FC236}">
                <a16:creationId xmlns:a16="http://schemas.microsoft.com/office/drawing/2014/main" id="{3E6FAD64-7F25-4C7F-A388-84C1D6DF27B5}"/>
              </a:ext>
            </a:extLst>
          </p:cNvPr>
          <p:cNvCxnSpPr>
            <a:cxnSpLocks/>
          </p:cNvCxnSpPr>
          <p:nvPr/>
        </p:nvCxnSpPr>
        <p:spPr>
          <a:xfrm flipH="1">
            <a:off x="829730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楕円 152">
            <a:extLst>
              <a:ext uri="{FF2B5EF4-FFF2-40B4-BE49-F238E27FC236}">
                <a16:creationId xmlns:a16="http://schemas.microsoft.com/office/drawing/2014/main" id="{FFAB484A-ECAE-4437-BF32-4E8A0CEBCAC3}"/>
              </a:ext>
            </a:extLst>
          </p:cNvPr>
          <p:cNvSpPr/>
          <p:nvPr/>
        </p:nvSpPr>
        <p:spPr>
          <a:xfrm flipH="1">
            <a:off x="809811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55" name="グループ化 154">
            <a:extLst>
              <a:ext uri="{FF2B5EF4-FFF2-40B4-BE49-F238E27FC236}">
                <a16:creationId xmlns:a16="http://schemas.microsoft.com/office/drawing/2014/main" id="{2F7619EC-22C9-4ED0-9E5D-0913FD703B58}"/>
              </a:ext>
            </a:extLst>
          </p:cNvPr>
          <p:cNvGrpSpPr/>
          <p:nvPr/>
        </p:nvGrpSpPr>
        <p:grpSpPr>
          <a:xfrm>
            <a:off x="6847407" y="3422690"/>
            <a:ext cx="693916" cy="529765"/>
            <a:chOff x="8114139" y="3096524"/>
            <a:chExt cx="354987" cy="290979"/>
          </a:xfrm>
        </p:grpSpPr>
        <p:cxnSp>
          <p:nvCxnSpPr>
            <p:cNvPr id="156" name="直線コネクタ 155">
              <a:extLst>
                <a:ext uri="{FF2B5EF4-FFF2-40B4-BE49-F238E27FC236}">
                  <a16:creationId xmlns:a16="http://schemas.microsoft.com/office/drawing/2014/main" id="{7C8E1052-4EE7-4D86-8D6C-3D75E262121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楕円 156">
              <a:extLst>
                <a:ext uri="{FF2B5EF4-FFF2-40B4-BE49-F238E27FC236}">
                  <a16:creationId xmlns:a16="http://schemas.microsoft.com/office/drawing/2014/main" id="{94739D16-82C2-4F79-AC65-3F51F4B0F5FC}"/>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8" name="直線コネクタ 157">
              <a:extLst>
                <a:ext uri="{FF2B5EF4-FFF2-40B4-BE49-F238E27FC236}">
                  <a16:creationId xmlns:a16="http://schemas.microsoft.com/office/drawing/2014/main" id="{63FA4E7B-7311-4DAB-AF36-5740FBBBDE9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楕円 158">
              <a:extLst>
                <a:ext uri="{FF2B5EF4-FFF2-40B4-BE49-F238E27FC236}">
                  <a16:creationId xmlns:a16="http://schemas.microsoft.com/office/drawing/2014/main" id="{45FE702B-2B06-49B7-9782-C481A6DB7E72}"/>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60" name="直線コネクタ 159">
              <a:extLst>
                <a:ext uri="{FF2B5EF4-FFF2-40B4-BE49-F238E27FC236}">
                  <a16:creationId xmlns:a16="http://schemas.microsoft.com/office/drawing/2014/main" id="{98D63B07-1126-4C0C-B7EC-8B6A1F3CC50E}"/>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2" name="正方形/長方形 161">
            <a:extLst>
              <a:ext uri="{FF2B5EF4-FFF2-40B4-BE49-F238E27FC236}">
                <a16:creationId xmlns:a16="http://schemas.microsoft.com/office/drawing/2014/main" id="{7407124B-0DF0-4A54-AAFA-6A9018117A06}"/>
              </a:ext>
            </a:extLst>
          </p:cNvPr>
          <p:cNvSpPr/>
          <p:nvPr/>
        </p:nvSpPr>
        <p:spPr>
          <a:xfrm>
            <a:off x="10050250" y="2415668"/>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grpSp>
        <p:nvGrpSpPr>
          <p:cNvPr id="163" name="グループ化 162">
            <a:extLst>
              <a:ext uri="{FF2B5EF4-FFF2-40B4-BE49-F238E27FC236}">
                <a16:creationId xmlns:a16="http://schemas.microsoft.com/office/drawing/2014/main" id="{F6169D18-F13E-4A08-92B2-8F7314615ED2}"/>
              </a:ext>
            </a:extLst>
          </p:cNvPr>
          <p:cNvGrpSpPr/>
          <p:nvPr/>
        </p:nvGrpSpPr>
        <p:grpSpPr>
          <a:xfrm>
            <a:off x="10309917" y="2355676"/>
            <a:ext cx="750170" cy="1431502"/>
            <a:chOff x="8360507" y="2369420"/>
            <a:chExt cx="750170" cy="1431502"/>
          </a:xfrm>
        </p:grpSpPr>
        <p:cxnSp>
          <p:nvCxnSpPr>
            <p:cNvPr id="164" name="直線コネクタ 163">
              <a:extLst>
                <a:ext uri="{FF2B5EF4-FFF2-40B4-BE49-F238E27FC236}">
                  <a16:creationId xmlns:a16="http://schemas.microsoft.com/office/drawing/2014/main" id="{1F39EBAE-C27D-498C-991F-938B932FC8FB}"/>
                </a:ext>
              </a:extLst>
            </p:cNvPr>
            <p:cNvCxnSpPr>
              <a:cxnSpLocks/>
            </p:cNvCxnSpPr>
            <p:nvPr/>
          </p:nvCxnSpPr>
          <p:spPr>
            <a:xfrm>
              <a:off x="8360507" y="3046292"/>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F666FADB-64D8-477F-B66D-6611B5E2402D}"/>
                </a:ext>
              </a:extLst>
            </p:cNvPr>
            <p:cNvCxnSpPr>
              <a:cxnSpLocks/>
            </p:cNvCxnSpPr>
            <p:nvPr/>
          </p:nvCxnSpPr>
          <p:spPr>
            <a:xfrm>
              <a:off x="8371796" y="3787993"/>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6F66129-E4DE-44F4-A81B-13AFA3F4691C}"/>
                </a:ext>
              </a:extLst>
            </p:cNvPr>
            <p:cNvCxnSpPr>
              <a:cxnSpLocks/>
            </p:cNvCxnSpPr>
            <p:nvPr/>
          </p:nvCxnSpPr>
          <p:spPr>
            <a:xfrm>
              <a:off x="8735592" y="2369420"/>
              <a:ext cx="0" cy="143150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8218D074-189C-4BCD-98B9-7F311F11B758}"/>
              </a:ext>
            </a:extLst>
          </p:cNvPr>
          <p:cNvGrpSpPr/>
          <p:nvPr/>
        </p:nvGrpSpPr>
        <p:grpSpPr>
          <a:xfrm>
            <a:off x="9722152" y="2657712"/>
            <a:ext cx="693916" cy="529765"/>
            <a:chOff x="8114139" y="3096524"/>
            <a:chExt cx="354987" cy="290979"/>
          </a:xfrm>
        </p:grpSpPr>
        <p:cxnSp>
          <p:nvCxnSpPr>
            <p:cNvPr id="168" name="直線コネクタ 167">
              <a:extLst>
                <a:ext uri="{FF2B5EF4-FFF2-40B4-BE49-F238E27FC236}">
                  <a16:creationId xmlns:a16="http://schemas.microsoft.com/office/drawing/2014/main" id="{05805DBA-0D64-450D-8545-EFED0976B54B}"/>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楕円 168">
              <a:extLst>
                <a:ext uri="{FF2B5EF4-FFF2-40B4-BE49-F238E27FC236}">
                  <a16:creationId xmlns:a16="http://schemas.microsoft.com/office/drawing/2014/main" id="{E79C48D9-D17A-47E6-B5DB-EF6DBC2F622B}"/>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0" name="直線コネクタ 169">
              <a:extLst>
                <a:ext uri="{FF2B5EF4-FFF2-40B4-BE49-F238E27FC236}">
                  <a16:creationId xmlns:a16="http://schemas.microsoft.com/office/drawing/2014/main" id="{997FD5CE-3F35-4BC5-8E67-6A9665FC945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楕円 170">
              <a:extLst>
                <a:ext uri="{FF2B5EF4-FFF2-40B4-BE49-F238E27FC236}">
                  <a16:creationId xmlns:a16="http://schemas.microsoft.com/office/drawing/2014/main" id="{387ADE42-F888-48AB-AFF1-B22184788B24}"/>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2" name="直線コネクタ 171">
              <a:extLst>
                <a:ext uri="{FF2B5EF4-FFF2-40B4-BE49-F238E27FC236}">
                  <a16:creationId xmlns:a16="http://schemas.microsoft.com/office/drawing/2014/main" id="{3FA500C0-7D72-440B-92B3-03FDB061CF1B}"/>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a:extLst>
              <a:ext uri="{FF2B5EF4-FFF2-40B4-BE49-F238E27FC236}">
                <a16:creationId xmlns:a16="http://schemas.microsoft.com/office/drawing/2014/main" id="{619A940D-B8DB-4DE8-875C-6638A9FF6C45}"/>
              </a:ext>
            </a:extLst>
          </p:cNvPr>
          <p:cNvCxnSpPr>
            <a:cxnSpLocks/>
          </p:cNvCxnSpPr>
          <p:nvPr/>
        </p:nvCxnSpPr>
        <p:spPr>
          <a:xfrm flipH="1">
            <a:off x="11165562" y="3115950"/>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楕円 173">
            <a:extLst>
              <a:ext uri="{FF2B5EF4-FFF2-40B4-BE49-F238E27FC236}">
                <a16:creationId xmlns:a16="http://schemas.microsoft.com/office/drawing/2014/main" id="{53611B4A-E63B-4B64-B378-F31A49AD62F7}"/>
              </a:ext>
            </a:extLst>
          </p:cNvPr>
          <p:cNvSpPr/>
          <p:nvPr/>
        </p:nvSpPr>
        <p:spPr>
          <a:xfrm flipH="1">
            <a:off x="10966375" y="3033574"/>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5" name="直線コネクタ 174">
            <a:extLst>
              <a:ext uri="{FF2B5EF4-FFF2-40B4-BE49-F238E27FC236}">
                <a16:creationId xmlns:a16="http://schemas.microsoft.com/office/drawing/2014/main" id="{9F6A318C-F02C-41E0-A2A7-9F4842D96E7F}"/>
              </a:ext>
            </a:extLst>
          </p:cNvPr>
          <p:cNvCxnSpPr>
            <a:cxnSpLocks/>
          </p:cNvCxnSpPr>
          <p:nvPr/>
        </p:nvCxnSpPr>
        <p:spPr>
          <a:xfrm flipH="1">
            <a:off x="11160661" y="275146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楕円 175">
            <a:extLst>
              <a:ext uri="{FF2B5EF4-FFF2-40B4-BE49-F238E27FC236}">
                <a16:creationId xmlns:a16="http://schemas.microsoft.com/office/drawing/2014/main" id="{BDE0E990-21B1-479C-B514-19EA5789F096}"/>
              </a:ext>
            </a:extLst>
          </p:cNvPr>
          <p:cNvSpPr/>
          <p:nvPr/>
        </p:nvSpPr>
        <p:spPr>
          <a:xfrm flipH="1">
            <a:off x="10961475" y="266908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7" name="直線コネクタ 176">
            <a:extLst>
              <a:ext uri="{FF2B5EF4-FFF2-40B4-BE49-F238E27FC236}">
                <a16:creationId xmlns:a16="http://schemas.microsoft.com/office/drawing/2014/main" id="{7B13C3B0-D58D-416A-80D1-CB86217CA936}"/>
              </a:ext>
            </a:extLst>
          </p:cNvPr>
          <p:cNvCxnSpPr>
            <a:cxnSpLocks/>
          </p:cNvCxnSpPr>
          <p:nvPr/>
        </p:nvCxnSpPr>
        <p:spPr>
          <a:xfrm flipH="1">
            <a:off x="11172273" y="384066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楕円 177">
            <a:extLst>
              <a:ext uri="{FF2B5EF4-FFF2-40B4-BE49-F238E27FC236}">
                <a16:creationId xmlns:a16="http://schemas.microsoft.com/office/drawing/2014/main" id="{5D05BF99-711A-4D9C-94E7-EB6F8B16997C}"/>
              </a:ext>
            </a:extLst>
          </p:cNvPr>
          <p:cNvSpPr/>
          <p:nvPr/>
        </p:nvSpPr>
        <p:spPr>
          <a:xfrm flipH="1">
            <a:off x="10973086" y="375828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79" name="直線コネクタ 178">
            <a:extLst>
              <a:ext uri="{FF2B5EF4-FFF2-40B4-BE49-F238E27FC236}">
                <a16:creationId xmlns:a16="http://schemas.microsoft.com/office/drawing/2014/main" id="{A9842C4B-44A1-45F2-AE86-47AA984F508F}"/>
              </a:ext>
            </a:extLst>
          </p:cNvPr>
          <p:cNvCxnSpPr>
            <a:cxnSpLocks/>
          </p:cNvCxnSpPr>
          <p:nvPr/>
        </p:nvCxnSpPr>
        <p:spPr>
          <a:xfrm flipH="1">
            <a:off x="11167372" y="347617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楕円 179">
            <a:extLst>
              <a:ext uri="{FF2B5EF4-FFF2-40B4-BE49-F238E27FC236}">
                <a16:creationId xmlns:a16="http://schemas.microsoft.com/office/drawing/2014/main" id="{933A5D10-1F5B-4406-A607-BC4A4E24F239}"/>
              </a:ext>
            </a:extLst>
          </p:cNvPr>
          <p:cNvSpPr/>
          <p:nvPr/>
        </p:nvSpPr>
        <p:spPr>
          <a:xfrm flipH="1">
            <a:off x="10968186" y="339379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81" name="グループ化 180">
            <a:extLst>
              <a:ext uri="{FF2B5EF4-FFF2-40B4-BE49-F238E27FC236}">
                <a16:creationId xmlns:a16="http://schemas.microsoft.com/office/drawing/2014/main" id="{3A7EAF75-89CF-4FC9-B9AF-73360A67142E}"/>
              </a:ext>
            </a:extLst>
          </p:cNvPr>
          <p:cNvGrpSpPr/>
          <p:nvPr/>
        </p:nvGrpSpPr>
        <p:grpSpPr>
          <a:xfrm>
            <a:off x="9717477" y="3422690"/>
            <a:ext cx="693916" cy="529765"/>
            <a:chOff x="8114139" y="3096524"/>
            <a:chExt cx="354987" cy="290979"/>
          </a:xfrm>
        </p:grpSpPr>
        <p:cxnSp>
          <p:nvCxnSpPr>
            <p:cNvPr id="182" name="直線コネクタ 181">
              <a:extLst>
                <a:ext uri="{FF2B5EF4-FFF2-40B4-BE49-F238E27FC236}">
                  <a16:creationId xmlns:a16="http://schemas.microsoft.com/office/drawing/2014/main" id="{D1C47F49-9456-44AC-9AA8-A1C35D039D7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楕円 182">
              <a:extLst>
                <a:ext uri="{FF2B5EF4-FFF2-40B4-BE49-F238E27FC236}">
                  <a16:creationId xmlns:a16="http://schemas.microsoft.com/office/drawing/2014/main" id="{4093291E-54DD-44B5-8347-5DF06A8ECC30}"/>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4" name="直線コネクタ 183">
              <a:extLst>
                <a:ext uri="{FF2B5EF4-FFF2-40B4-BE49-F238E27FC236}">
                  <a16:creationId xmlns:a16="http://schemas.microsoft.com/office/drawing/2014/main" id="{C78795C3-A928-4A2C-8262-03BACC3777CC}"/>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楕円 184">
              <a:extLst>
                <a:ext uri="{FF2B5EF4-FFF2-40B4-BE49-F238E27FC236}">
                  <a16:creationId xmlns:a16="http://schemas.microsoft.com/office/drawing/2014/main" id="{E55BEA85-A38D-4F57-8677-9CE6578467B0}"/>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86" name="直線コネクタ 185">
              <a:extLst>
                <a:ext uri="{FF2B5EF4-FFF2-40B4-BE49-F238E27FC236}">
                  <a16:creationId xmlns:a16="http://schemas.microsoft.com/office/drawing/2014/main" id="{0D4E2F26-F7F8-4E05-862E-E6725093D770}"/>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テキスト ボックス 114">
            <a:extLst>
              <a:ext uri="{FF2B5EF4-FFF2-40B4-BE49-F238E27FC236}">
                <a16:creationId xmlns:a16="http://schemas.microsoft.com/office/drawing/2014/main" id="{754DAD6D-901F-4FBB-AF51-09040A75EB26}"/>
              </a:ext>
            </a:extLst>
          </p:cNvPr>
          <p:cNvSpPr txBox="1"/>
          <p:nvPr/>
        </p:nvSpPr>
        <p:spPr>
          <a:xfrm>
            <a:off x="8436657" y="250360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88" name="テキスト ボックス 114">
            <a:extLst>
              <a:ext uri="{FF2B5EF4-FFF2-40B4-BE49-F238E27FC236}">
                <a16:creationId xmlns:a16="http://schemas.microsoft.com/office/drawing/2014/main" id="{7E6C13A4-4F48-42AD-BE7C-380B292E4C70}"/>
              </a:ext>
            </a:extLst>
          </p:cNvPr>
          <p:cNvSpPr txBox="1"/>
          <p:nvPr/>
        </p:nvSpPr>
        <p:spPr>
          <a:xfrm>
            <a:off x="8430241" y="289139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89" name="テキスト ボックス 114">
            <a:extLst>
              <a:ext uri="{FF2B5EF4-FFF2-40B4-BE49-F238E27FC236}">
                <a16:creationId xmlns:a16="http://schemas.microsoft.com/office/drawing/2014/main" id="{83BB6599-B7A0-42E4-87D1-5F4526EB084B}"/>
              </a:ext>
            </a:extLst>
          </p:cNvPr>
          <p:cNvSpPr txBox="1"/>
          <p:nvPr/>
        </p:nvSpPr>
        <p:spPr>
          <a:xfrm>
            <a:off x="8445124" y="359929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0" name="テキスト ボックス 114">
            <a:extLst>
              <a:ext uri="{FF2B5EF4-FFF2-40B4-BE49-F238E27FC236}">
                <a16:creationId xmlns:a16="http://schemas.microsoft.com/office/drawing/2014/main" id="{A11BE8E7-F111-4DB0-AB0E-01279785540F}"/>
              </a:ext>
            </a:extLst>
          </p:cNvPr>
          <p:cNvSpPr txBox="1"/>
          <p:nvPr/>
        </p:nvSpPr>
        <p:spPr>
          <a:xfrm>
            <a:off x="8446796" y="326139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1" name="テキスト ボックス 114">
            <a:extLst>
              <a:ext uri="{FF2B5EF4-FFF2-40B4-BE49-F238E27FC236}">
                <a16:creationId xmlns:a16="http://schemas.microsoft.com/office/drawing/2014/main" id="{F4DA7385-B0D3-401B-84E1-F540F5266BAF}"/>
              </a:ext>
            </a:extLst>
          </p:cNvPr>
          <p:cNvSpPr txBox="1"/>
          <p:nvPr/>
        </p:nvSpPr>
        <p:spPr>
          <a:xfrm>
            <a:off x="6606341" y="250233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2" name="テキスト ボックス 114">
            <a:extLst>
              <a:ext uri="{FF2B5EF4-FFF2-40B4-BE49-F238E27FC236}">
                <a16:creationId xmlns:a16="http://schemas.microsoft.com/office/drawing/2014/main" id="{939A035C-44E7-4F32-A98C-1CECD3BFC3CB}"/>
              </a:ext>
            </a:extLst>
          </p:cNvPr>
          <p:cNvSpPr txBox="1"/>
          <p:nvPr/>
        </p:nvSpPr>
        <p:spPr>
          <a:xfrm>
            <a:off x="6619426" y="329188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33" name="矢印: 下 32">
            <a:extLst>
              <a:ext uri="{FF2B5EF4-FFF2-40B4-BE49-F238E27FC236}">
                <a16:creationId xmlns:a16="http://schemas.microsoft.com/office/drawing/2014/main" id="{66C940F0-2EA7-4A46-AE52-12E593250F30}"/>
              </a:ext>
            </a:extLst>
          </p:cNvPr>
          <p:cNvSpPr/>
          <p:nvPr/>
        </p:nvSpPr>
        <p:spPr>
          <a:xfrm>
            <a:off x="10390784" y="2054073"/>
            <a:ext cx="545781" cy="261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14">
            <a:extLst>
              <a:ext uri="{FF2B5EF4-FFF2-40B4-BE49-F238E27FC236}">
                <a16:creationId xmlns:a16="http://schemas.microsoft.com/office/drawing/2014/main" id="{98CA8428-D2DD-41BE-B579-72510001F510}"/>
              </a:ext>
            </a:extLst>
          </p:cNvPr>
          <p:cNvSpPr txBox="1"/>
          <p:nvPr/>
        </p:nvSpPr>
        <p:spPr>
          <a:xfrm>
            <a:off x="11368909" y="2486627"/>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194" name="テキスト ボックス 114">
            <a:extLst>
              <a:ext uri="{FF2B5EF4-FFF2-40B4-BE49-F238E27FC236}">
                <a16:creationId xmlns:a16="http://schemas.microsoft.com/office/drawing/2014/main" id="{BDE4C817-35B7-45EE-AB36-1D2A1124C5A8}"/>
              </a:ext>
            </a:extLst>
          </p:cNvPr>
          <p:cNvSpPr txBox="1"/>
          <p:nvPr/>
        </p:nvSpPr>
        <p:spPr>
          <a:xfrm>
            <a:off x="11362493" y="2874415"/>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195" name="テキスト ボックス 114">
            <a:extLst>
              <a:ext uri="{FF2B5EF4-FFF2-40B4-BE49-F238E27FC236}">
                <a16:creationId xmlns:a16="http://schemas.microsoft.com/office/drawing/2014/main" id="{1AFF8988-89CC-45A8-92C7-380759428D22}"/>
              </a:ext>
            </a:extLst>
          </p:cNvPr>
          <p:cNvSpPr txBox="1"/>
          <p:nvPr/>
        </p:nvSpPr>
        <p:spPr>
          <a:xfrm>
            <a:off x="11377376" y="3582317"/>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196" name="テキスト ボックス 114">
            <a:extLst>
              <a:ext uri="{FF2B5EF4-FFF2-40B4-BE49-F238E27FC236}">
                <a16:creationId xmlns:a16="http://schemas.microsoft.com/office/drawing/2014/main" id="{615FA547-CC6A-4256-AB72-0645D08E56A9}"/>
              </a:ext>
            </a:extLst>
          </p:cNvPr>
          <p:cNvSpPr txBox="1"/>
          <p:nvPr/>
        </p:nvSpPr>
        <p:spPr>
          <a:xfrm>
            <a:off x="11379048" y="3244414"/>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197" name="テキスト ボックス 114">
            <a:extLst>
              <a:ext uri="{FF2B5EF4-FFF2-40B4-BE49-F238E27FC236}">
                <a16:creationId xmlns:a16="http://schemas.microsoft.com/office/drawing/2014/main" id="{4C62AFDD-35FF-4E1B-B99E-347D33B388C0}"/>
              </a:ext>
            </a:extLst>
          </p:cNvPr>
          <p:cNvSpPr txBox="1"/>
          <p:nvPr/>
        </p:nvSpPr>
        <p:spPr>
          <a:xfrm>
            <a:off x="9538593" y="2485357"/>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COM1</a:t>
            </a:r>
            <a:endParaRPr kumimoji="1" lang="ja-JP" altLang="en-US" sz="1100" dirty="0"/>
          </a:p>
        </p:txBody>
      </p:sp>
      <p:sp>
        <p:nvSpPr>
          <p:cNvPr id="198" name="テキスト ボックス 114">
            <a:extLst>
              <a:ext uri="{FF2B5EF4-FFF2-40B4-BE49-F238E27FC236}">
                <a16:creationId xmlns:a16="http://schemas.microsoft.com/office/drawing/2014/main" id="{789643A4-265B-4F72-BB4C-1BAD1A5F9D71}"/>
              </a:ext>
            </a:extLst>
          </p:cNvPr>
          <p:cNvSpPr txBox="1"/>
          <p:nvPr/>
        </p:nvSpPr>
        <p:spPr>
          <a:xfrm>
            <a:off x="9551678" y="3274905"/>
            <a:ext cx="54534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COM2</a:t>
            </a:r>
            <a:endParaRPr kumimoji="1" lang="ja-JP" altLang="en-US" sz="1100" dirty="0"/>
          </a:p>
        </p:txBody>
      </p:sp>
      <p:sp>
        <p:nvSpPr>
          <p:cNvPr id="199" name="正方形/長方形 198">
            <a:extLst>
              <a:ext uri="{FF2B5EF4-FFF2-40B4-BE49-F238E27FC236}">
                <a16:creationId xmlns:a16="http://schemas.microsoft.com/office/drawing/2014/main" id="{8EE5C7C7-3E4F-451F-B342-46446800D38B}"/>
              </a:ext>
            </a:extLst>
          </p:cNvPr>
          <p:cNvSpPr/>
          <p:nvPr/>
        </p:nvSpPr>
        <p:spPr>
          <a:xfrm>
            <a:off x="7194683" y="4351791"/>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01" name="直線コネクタ 200">
            <a:extLst>
              <a:ext uri="{FF2B5EF4-FFF2-40B4-BE49-F238E27FC236}">
                <a16:creationId xmlns:a16="http://schemas.microsoft.com/office/drawing/2014/main" id="{3155CFFE-35AB-4ECE-BFD1-D33E8701F53B}"/>
              </a:ext>
            </a:extLst>
          </p:cNvPr>
          <p:cNvCxnSpPr>
            <a:cxnSpLocks/>
          </p:cNvCxnSpPr>
          <p:nvPr/>
        </p:nvCxnSpPr>
        <p:spPr>
          <a:xfrm>
            <a:off x="7451881" y="4782389"/>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E0FE5AD5-2167-4ABC-8E23-84B91ED242BA}"/>
              </a:ext>
            </a:extLst>
          </p:cNvPr>
          <p:cNvCxnSpPr>
            <a:cxnSpLocks/>
          </p:cNvCxnSpPr>
          <p:nvPr/>
        </p:nvCxnSpPr>
        <p:spPr>
          <a:xfrm>
            <a:off x="7463170" y="5524090"/>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629F4798-5605-440B-B2F2-B566F375A902}"/>
              </a:ext>
            </a:extLst>
          </p:cNvPr>
          <p:cNvGrpSpPr/>
          <p:nvPr/>
        </p:nvGrpSpPr>
        <p:grpSpPr>
          <a:xfrm>
            <a:off x="6866585" y="4593835"/>
            <a:ext cx="693916" cy="529765"/>
            <a:chOff x="8114139" y="3096524"/>
            <a:chExt cx="354987" cy="290979"/>
          </a:xfrm>
        </p:grpSpPr>
        <p:cxnSp>
          <p:nvCxnSpPr>
            <p:cNvPr id="205" name="直線コネクタ 204">
              <a:extLst>
                <a:ext uri="{FF2B5EF4-FFF2-40B4-BE49-F238E27FC236}">
                  <a16:creationId xmlns:a16="http://schemas.microsoft.com/office/drawing/2014/main" id="{DEF31704-055C-413D-B230-57D55E7C4CED}"/>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楕円 205">
              <a:extLst>
                <a:ext uri="{FF2B5EF4-FFF2-40B4-BE49-F238E27FC236}">
                  <a16:creationId xmlns:a16="http://schemas.microsoft.com/office/drawing/2014/main" id="{A5D1C1ED-8008-481E-97FE-6E31FB6C5FB2}"/>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7" name="直線コネクタ 206">
              <a:extLst>
                <a:ext uri="{FF2B5EF4-FFF2-40B4-BE49-F238E27FC236}">
                  <a16:creationId xmlns:a16="http://schemas.microsoft.com/office/drawing/2014/main" id="{C6F518AA-7886-45FA-96B2-944E8DCA36E9}"/>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0135819D-AB5B-4CC3-BFFA-E7DB248745C5}"/>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09" name="直線コネクタ 208">
              <a:extLst>
                <a:ext uri="{FF2B5EF4-FFF2-40B4-BE49-F238E27FC236}">
                  <a16:creationId xmlns:a16="http://schemas.microsoft.com/office/drawing/2014/main" id="{0CAE4AF7-813E-4676-9892-3C2ACCB4FFEA}"/>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0" name="直線コネクタ 209">
            <a:extLst>
              <a:ext uri="{FF2B5EF4-FFF2-40B4-BE49-F238E27FC236}">
                <a16:creationId xmlns:a16="http://schemas.microsoft.com/office/drawing/2014/main" id="{5FE6F518-DD04-4784-84D4-4631446918F3}"/>
              </a:ext>
            </a:extLst>
          </p:cNvPr>
          <p:cNvCxnSpPr>
            <a:cxnSpLocks/>
          </p:cNvCxnSpPr>
          <p:nvPr/>
        </p:nvCxnSpPr>
        <p:spPr>
          <a:xfrm flipH="1">
            <a:off x="8309995" y="5052073"/>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楕円 210">
            <a:extLst>
              <a:ext uri="{FF2B5EF4-FFF2-40B4-BE49-F238E27FC236}">
                <a16:creationId xmlns:a16="http://schemas.microsoft.com/office/drawing/2014/main" id="{0D0AC4C1-A073-46F8-9125-6B3B559A7929}"/>
              </a:ext>
            </a:extLst>
          </p:cNvPr>
          <p:cNvSpPr/>
          <p:nvPr/>
        </p:nvSpPr>
        <p:spPr>
          <a:xfrm flipH="1">
            <a:off x="8110808" y="4969697"/>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2" name="直線コネクタ 211">
            <a:extLst>
              <a:ext uri="{FF2B5EF4-FFF2-40B4-BE49-F238E27FC236}">
                <a16:creationId xmlns:a16="http://schemas.microsoft.com/office/drawing/2014/main" id="{DB4BAA98-0415-4FAA-82ED-F618B8C28C77}"/>
              </a:ext>
            </a:extLst>
          </p:cNvPr>
          <p:cNvCxnSpPr>
            <a:cxnSpLocks/>
          </p:cNvCxnSpPr>
          <p:nvPr/>
        </p:nvCxnSpPr>
        <p:spPr>
          <a:xfrm flipH="1">
            <a:off x="8305094" y="468758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楕円 212">
            <a:extLst>
              <a:ext uri="{FF2B5EF4-FFF2-40B4-BE49-F238E27FC236}">
                <a16:creationId xmlns:a16="http://schemas.microsoft.com/office/drawing/2014/main" id="{0AB67F13-383D-41CC-9C6D-158ED611CF4C}"/>
              </a:ext>
            </a:extLst>
          </p:cNvPr>
          <p:cNvSpPr/>
          <p:nvPr/>
        </p:nvSpPr>
        <p:spPr>
          <a:xfrm flipH="1">
            <a:off x="8105908" y="460520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4" name="直線コネクタ 213">
            <a:extLst>
              <a:ext uri="{FF2B5EF4-FFF2-40B4-BE49-F238E27FC236}">
                <a16:creationId xmlns:a16="http://schemas.microsoft.com/office/drawing/2014/main" id="{097A5861-425B-4A81-9050-67DB420CDFCC}"/>
              </a:ext>
            </a:extLst>
          </p:cNvPr>
          <p:cNvCxnSpPr>
            <a:cxnSpLocks/>
          </p:cNvCxnSpPr>
          <p:nvPr/>
        </p:nvCxnSpPr>
        <p:spPr>
          <a:xfrm flipH="1">
            <a:off x="8316706" y="5776786"/>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楕円 214">
            <a:extLst>
              <a:ext uri="{FF2B5EF4-FFF2-40B4-BE49-F238E27FC236}">
                <a16:creationId xmlns:a16="http://schemas.microsoft.com/office/drawing/2014/main" id="{F85015F2-DAAF-45DB-9C65-6B40ABFD5A5C}"/>
              </a:ext>
            </a:extLst>
          </p:cNvPr>
          <p:cNvSpPr/>
          <p:nvPr/>
        </p:nvSpPr>
        <p:spPr>
          <a:xfrm flipH="1">
            <a:off x="8117519" y="5694410"/>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16" name="直線コネクタ 215">
            <a:extLst>
              <a:ext uri="{FF2B5EF4-FFF2-40B4-BE49-F238E27FC236}">
                <a16:creationId xmlns:a16="http://schemas.microsoft.com/office/drawing/2014/main" id="{7C9265B2-6925-4EB7-B602-5C630AD7082B}"/>
              </a:ext>
            </a:extLst>
          </p:cNvPr>
          <p:cNvCxnSpPr>
            <a:cxnSpLocks/>
          </p:cNvCxnSpPr>
          <p:nvPr/>
        </p:nvCxnSpPr>
        <p:spPr>
          <a:xfrm flipH="1">
            <a:off x="8311805" y="5412298"/>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7" name="楕円 216">
            <a:extLst>
              <a:ext uri="{FF2B5EF4-FFF2-40B4-BE49-F238E27FC236}">
                <a16:creationId xmlns:a16="http://schemas.microsoft.com/office/drawing/2014/main" id="{58C7889B-58ED-4026-BA3C-0051EDB16041}"/>
              </a:ext>
            </a:extLst>
          </p:cNvPr>
          <p:cNvSpPr/>
          <p:nvPr/>
        </p:nvSpPr>
        <p:spPr>
          <a:xfrm flipH="1">
            <a:off x="8112619" y="5329922"/>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18" name="グループ化 217">
            <a:extLst>
              <a:ext uri="{FF2B5EF4-FFF2-40B4-BE49-F238E27FC236}">
                <a16:creationId xmlns:a16="http://schemas.microsoft.com/office/drawing/2014/main" id="{EF73B5F5-02A8-4541-BD6E-44E30E9CEFE2}"/>
              </a:ext>
            </a:extLst>
          </p:cNvPr>
          <p:cNvGrpSpPr/>
          <p:nvPr/>
        </p:nvGrpSpPr>
        <p:grpSpPr>
          <a:xfrm>
            <a:off x="6861910" y="5358813"/>
            <a:ext cx="693916" cy="529765"/>
            <a:chOff x="8114139" y="3096524"/>
            <a:chExt cx="354987" cy="290979"/>
          </a:xfrm>
        </p:grpSpPr>
        <p:cxnSp>
          <p:nvCxnSpPr>
            <p:cNvPr id="219" name="直線コネクタ 218">
              <a:extLst>
                <a:ext uri="{FF2B5EF4-FFF2-40B4-BE49-F238E27FC236}">
                  <a16:creationId xmlns:a16="http://schemas.microsoft.com/office/drawing/2014/main" id="{0BEC106F-83C6-4680-B5E7-4F4111449690}"/>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楕円 219">
              <a:extLst>
                <a:ext uri="{FF2B5EF4-FFF2-40B4-BE49-F238E27FC236}">
                  <a16:creationId xmlns:a16="http://schemas.microsoft.com/office/drawing/2014/main" id="{180AC902-C203-4518-8764-1FEF2B1C67D3}"/>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1" name="直線コネクタ 220">
              <a:extLst>
                <a:ext uri="{FF2B5EF4-FFF2-40B4-BE49-F238E27FC236}">
                  <a16:creationId xmlns:a16="http://schemas.microsoft.com/office/drawing/2014/main" id="{E2A6A139-3EBA-4A21-84C8-BE2A7530572E}"/>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楕円 221">
              <a:extLst>
                <a:ext uri="{FF2B5EF4-FFF2-40B4-BE49-F238E27FC236}">
                  <a16:creationId xmlns:a16="http://schemas.microsoft.com/office/drawing/2014/main" id="{19C76115-924B-4E37-A8E0-7181D947661E}"/>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23" name="直線コネクタ 222">
              <a:extLst>
                <a:ext uri="{FF2B5EF4-FFF2-40B4-BE49-F238E27FC236}">
                  <a16:creationId xmlns:a16="http://schemas.microsoft.com/office/drawing/2014/main" id="{DA811603-6010-4C49-B6E3-7DCEDBB52C99}"/>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テキスト ボックス 114">
            <a:extLst>
              <a:ext uri="{FF2B5EF4-FFF2-40B4-BE49-F238E27FC236}">
                <a16:creationId xmlns:a16="http://schemas.microsoft.com/office/drawing/2014/main" id="{D6359760-C5E5-40B1-8A62-2BA421CD887C}"/>
              </a:ext>
            </a:extLst>
          </p:cNvPr>
          <p:cNvSpPr txBox="1"/>
          <p:nvPr/>
        </p:nvSpPr>
        <p:spPr>
          <a:xfrm>
            <a:off x="8451160" y="4439730"/>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NC1</a:t>
            </a:r>
            <a:endParaRPr kumimoji="1" lang="ja-JP" altLang="en-US" sz="1400" b="1" dirty="0">
              <a:solidFill>
                <a:srgbClr val="FF0000"/>
              </a:solidFill>
            </a:endParaRPr>
          </a:p>
        </p:txBody>
      </p:sp>
      <p:sp>
        <p:nvSpPr>
          <p:cNvPr id="225" name="テキスト ボックス 114">
            <a:extLst>
              <a:ext uri="{FF2B5EF4-FFF2-40B4-BE49-F238E27FC236}">
                <a16:creationId xmlns:a16="http://schemas.microsoft.com/office/drawing/2014/main" id="{A38C1800-FB6A-4A5F-AA12-65216FB87484}"/>
              </a:ext>
            </a:extLst>
          </p:cNvPr>
          <p:cNvSpPr txBox="1"/>
          <p:nvPr/>
        </p:nvSpPr>
        <p:spPr>
          <a:xfrm>
            <a:off x="8444744" y="4827518"/>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NO1</a:t>
            </a:r>
            <a:endParaRPr kumimoji="1" lang="ja-JP" altLang="en-US" sz="1100" dirty="0"/>
          </a:p>
        </p:txBody>
      </p:sp>
      <p:sp>
        <p:nvSpPr>
          <p:cNvPr id="226" name="テキスト ボックス 114">
            <a:extLst>
              <a:ext uri="{FF2B5EF4-FFF2-40B4-BE49-F238E27FC236}">
                <a16:creationId xmlns:a16="http://schemas.microsoft.com/office/drawing/2014/main" id="{20C62975-3DEB-454A-8C86-EFC64143E167}"/>
              </a:ext>
            </a:extLst>
          </p:cNvPr>
          <p:cNvSpPr txBox="1"/>
          <p:nvPr/>
        </p:nvSpPr>
        <p:spPr>
          <a:xfrm>
            <a:off x="8459627" y="5535420"/>
            <a:ext cx="44114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NO2</a:t>
            </a:r>
            <a:endParaRPr kumimoji="1" lang="ja-JP" altLang="en-US" sz="1100" dirty="0"/>
          </a:p>
        </p:txBody>
      </p:sp>
      <p:sp>
        <p:nvSpPr>
          <p:cNvPr id="227" name="テキスト ボックス 114">
            <a:extLst>
              <a:ext uri="{FF2B5EF4-FFF2-40B4-BE49-F238E27FC236}">
                <a16:creationId xmlns:a16="http://schemas.microsoft.com/office/drawing/2014/main" id="{C17553CD-ACFF-4559-827B-F7EC3EB56B0F}"/>
              </a:ext>
            </a:extLst>
          </p:cNvPr>
          <p:cNvSpPr txBox="1"/>
          <p:nvPr/>
        </p:nvSpPr>
        <p:spPr>
          <a:xfrm>
            <a:off x="8461299" y="5197517"/>
            <a:ext cx="48923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NC2</a:t>
            </a:r>
            <a:endParaRPr kumimoji="1" lang="ja-JP" altLang="en-US" sz="1400" b="1" dirty="0">
              <a:solidFill>
                <a:srgbClr val="FF0000"/>
              </a:solidFill>
            </a:endParaRPr>
          </a:p>
        </p:txBody>
      </p:sp>
      <p:sp>
        <p:nvSpPr>
          <p:cNvPr id="228" name="テキスト ボックス 114">
            <a:extLst>
              <a:ext uri="{FF2B5EF4-FFF2-40B4-BE49-F238E27FC236}">
                <a16:creationId xmlns:a16="http://schemas.microsoft.com/office/drawing/2014/main" id="{5DCBF4F2-A752-433E-AC45-66D152F8489A}"/>
              </a:ext>
            </a:extLst>
          </p:cNvPr>
          <p:cNvSpPr txBox="1"/>
          <p:nvPr/>
        </p:nvSpPr>
        <p:spPr>
          <a:xfrm>
            <a:off x="6620844" y="4438460"/>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29" name="テキスト ボックス 114">
            <a:extLst>
              <a:ext uri="{FF2B5EF4-FFF2-40B4-BE49-F238E27FC236}">
                <a16:creationId xmlns:a16="http://schemas.microsoft.com/office/drawing/2014/main" id="{0EB55D4D-A21E-4EAA-8100-78F23EB03BC8}"/>
              </a:ext>
            </a:extLst>
          </p:cNvPr>
          <p:cNvSpPr txBox="1"/>
          <p:nvPr/>
        </p:nvSpPr>
        <p:spPr>
          <a:xfrm>
            <a:off x="6633929" y="5228008"/>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
        <p:nvSpPr>
          <p:cNvPr id="230" name="正方形/長方形 229">
            <a:extLst>
              <a:ext uri="{FF2B5EF4-FFF2-40B4-BE49-F238E27FC236}">
                <a16:creationId xmlns:a16="http://schemas.microsoft.com/office/drawing/2014/main" id="{E1E06E6B-14BF-4245-8345-D60E7B9E0F6F}"/>
              </a:ext>
            </a:extLst>
          </p:cNvPr>
          <p:cNvSpPr/>
          <p:nvPr/>
        </p:nvSpPr>
        <p:spPr>
          <a:xfrm>
            <a:off x="10031410" y="4438460"/>
            <a:ext cx="1211908" cy="172294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cxnSp>
        <p:nvCxnSpPr>
          <p:cNvPr id="232" name="直線コネクタ 231">
            <a:extLst>
              <a:ext uri="{FF2B5EF4-FFF2-40B4-BE49-F238E27FC236}">
                <a16:creationId xmlns:a16="http://schemas.microsoft.com/office/drawing/2014/main" id="{4D558864-A3EE-409D-9920-C112F8092AC3}"/>
              </a:ext>
            </a:extLst>
          </p:cNvPr>
          <p:cNvCxnSpPr>
            <a:cxnSpLocks/>
          </p:cNvCxnSpPr>
          <p:nvPr/>
        </p:nvCxnSpPr>
        <p:spPr>
          <a:xfrm>
            <a:off x="10291077" y="5055340"/>
            <a:ext cx="750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85AD2E28-A257-4C55-9BBB-1A7897911B67}"/>
              </a:ext>
            </a:extLst>
          </p:cNvPr>
          <p:cNvCxnSpPr>
            <a:cxnSpLocks/>
          </p:cNvCxnSpPr>
          <p:nvPr/>
        </p:nvCxnSpPr>
        <p:spPr>
          <a:xfrm>
            <a:off x="10302366" y="5797041"/>
            <a:ext cx="7388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69DDEEDF-D812-463B-92D5-5DCDDAAE45A3}"/>
              </a:ext>
            </a:extLst>
          </p:cNvPr>
          <p:cNvGrpSpPr/>
          <p:nvPr/>
        </p:nvGrpSpPr>
        <p:grpSpPr>
          <a:xfrm>
            <a:off x="9703312" y="4680504"/>
            <a:ext cx="693916" cy="529765"/>
            <a:chOff x="8114139" y="3096524"/>
            <a:chExt cx="354987" cy="290979"/>
          </a:xfrm>
        </p:grpSpPr>
        <p:cxnSp>
          <p:nvCxnSpPr>
            <p:cNvPr id="236" name="直線コネクタ 235">
              <a:extLst>
                <a:ext uri="{FF2B5EF4-FFF2-40B4-BE49-F238E27FC236}">
                  <a16:creationId xmlns:a16="http://schemas.microsoft.com/office/drawing/2014/main" id="{13F8FA59-C942-4EB1-85DE-A9FE546353B5}"/>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楕円 236">
              <a:extLst>
                <a:ext uri="{FF2B5EF4-FFF2-40B4-BE49-F238E27FC236}">
                  <a16:creationId xmlns:a16="http://schemas.microsoft.com/office/drawing/2014/main" id="{972F5435-1D8B-435F-A6EF-8264AFA789E5}"/>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38" name="直線コネクタ 237">
              <a:extLst>
                <a:ext uri="{FF2B5EF4-FFF2-40B4-BE49-F238E27FC236}">
                  <a16:creationId xmlns:a16="http://schemas.microsoft.com/office/drawing/2014/main" id="{1E404B09-8A49-40F6-8524-0F5F84B0D872}"/>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楕円 238">
              <a:extLst>
                <a:ext uri="{FF2B5EF4-FFF2-40B4-BE49-F238E27FC236}">
                  <a16:creationId xmlns:a16="http://schemas.microsoft.com/office/drawing/2014/main" id="{1F99524B-7C96-447B-80F9-473844A47B21}"/>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0" name="直線コネクタ 239">
              <a:extLst>
                <a:ext uri="{FF2B5EF4-FFF2-40B4-BE49-F238E27FC236}">
                  <a16:creationId xmlns:a16="http://schemas.microsoft.com/office/drawing/2014/main" id="{596AB958-D0B3-4473-9BD5-C6F9A4EED3C4}"/>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E0D92F6-2F77-40F8-8E3C-81E0B516FF44}"/>
              </a:ext>
            </a:extLst>
          </p:cNvPr>
          <p:cNvCxnSpPr>
            <a:cxnSpLocks/>
          </p:cNvCxnSpPr>
          <p:nvPr/>
        </p:nvCxnSpPr>
        <p:spPr>
          <a:xfrm flipH="1">
            <a:off x="11146722" y="5138742"/>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楕円 241">
            <a:extLst>
              <a:ext uri="{FF2B5EF4-FFF2-40B4-BE49-F238E27FC236}">
                <a16:creationId xmlns:a16="http://schemas.microsoft.com/office/drawing/2014/main" id="{D25480B8-301E-4C06-96E6-5F645F48F04E}"/>
              </a:ext>
            </a:extLst>
          </p:cNvPr>
          <p:cNvSpPr/>
          <p:nvPr/>
        </p:nvSpPr>
        <p:spPr>
          <a:xfrm flipH="1">
            <a:off x="10947535" y="5056366"/>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3" name="直線コネクタ 242">
            <a:extLst>
              <a:ext uri="{FF2B5EF4-FFF2-40B4-BE49-F238E27FC236}">
                <a16:creationId xmlns:a16="http://schemas.microsoft.com/office/drawing/2014/main" id="{B9B983F0-8E90-4DE1-8B7A-DEC3EABC3E98}"/>
              </a:ext>
            </a:extLst>
          </p:cNvPr>
          <p:cNvCxnSpPr>
            <a:cxnSpLocks/>
          </p:cNvCxnSpPr>
          <p:nvPr/>
        </p:nvCxnSpPr>
        <p:spPr>
          <a:xfrm flipH="1">
            <a:off x="11141821" y="4774254"/>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楕円 243">
            <a:extLst>
              <a:ext uri="{FF2B5EF4-FFF2-40B4-BE49-F238E27FC236}">
                <a16:creationId xmlns:a16="http://schemas.microsoft.com/office/drawing/2014/main" id="{808BE5F1-44A5-4427-B382-74D67C4FFFB3}"/>
              </a:ext>
            </a:extLst>
          </p:cNvPr>
          <p:cNvSpPr/>
          <p:nvPr/>
        </p:nvSpPr>
        <p:spPr>
          <a:xfrm flipH="1">
            <a:off x="10942635" y="4691878"/>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5" name="直線コネクタ 244">
            <a:extLst>
              <a:ext uri="{FF2B5EF4-FFF2-40B4-BE49-F238E27FC236}">
                <a16:creationId xmlns:a16="http://schemas.microsoft.com/office/drawing/2014/main" id="{2FF42A79-DD01-42D8-A6F0-0C2A5C27B34D}"/>
              </a:ext>
            </a:extLst>
          </p:cNvPr>
          <p:cNvCxnSpPr>
            <a:cxnSpLocks/>
          </p:cNvCxnSpPr>
          <p:nvPr/>
        </p:nvCxnSpPr>
        <p:spPr>
          <a:xfrm flipH="1">
            <a:off x="11153433" y="5863455"/>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楕円 245">
            <a:extLst>
              <a:ext uri="{FF2B5EF4-FFF2-40B4-BE49-F238E27FC236}">
                <a16:creationId xmlns:a16="http://schemas.microsoft.com/office/drawing/2014/main" id="{1AAF18C7-65B9-4A37-A619-11CC67BD0D0D}"/>
              </a:ext>
            </a:extLst>
          </p:cNvPr>
          <p:cNvSpPr/>
          <p:nvPr/>
        </p:nvSpPr>
        <p:spPr>
          <a:xfrm flipH="1">
            <a:off x="10954246" y="5781079"/>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7" name="直線コネクタ 246">
            <a:extLst>
              <a:ext uri="{FF2B5EF4-FFF2-40B4-BE49-F238E27FC236}">
                <a16:creationId xmlns:a16="http://schemas.microsoft.com/office/drawing/2014/main" id="{CFFEF549-E5A1-4360-A030-E309471CB8BA}"/>
              </a:ext>
            </a:extLst>
          </p:cNvPr>
          <p:cNvCxnSpPr>
            <a:cxnSpLocks/>
          </p:cNvCxnSpPr>
          <p:nvPr/>
        </p:nvCxnSpPr>
        <p:spPr>
          <a:xfrm flipH="1">
            <a:off x="11148532" y="5498967"/>
            <a:ext cx="523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D45D1B3D-F576-4597-885A-A16E7B6B9E7F}"/>
              </a:ext>
            </a:extLst>
          </p:cNvPr>
          <p:cNvSpPr/>
          <p:nvPr/>
        </p:nvSpPr>
        <p:spPr>
          <a:xfrm flipH="1">
            <a:off x="10949346" y="5416591"/>
            <a:ext cx="178865" cy="16527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249" name="グループ化 248">
            <a:extLst>
              <a:ext uri="{FF2B5EF4-FFF2-40B4-BE49-F238E27FC236}">
                <a16:creationId xmlns:a16="http://schemas.microsoft.com/office/drawing/2014/main" id="{B6DE1679-74AE-43B6-805A-0B4442C217D0}"/>
              </a:ext>
            </a:extLst>
          </p:cNvPr>
          <p:cNvGrpSpPr/>
          <p:nvPr/>
        </p:nvGrpSpPr>
        <p:grpSpPr>
          <a:xfrm>
            <a:off x="9698637" y="5445482"/>
            <a:ext cx="693916" cy="529765"/>
            <a:chOff x="8114139" y="3096524"/>
            <a:chExt cx="354987" cy="290979"/>
          </a:xfrm>
        </p:grpSpPr>
        <p:cxnSp>
          <p:nvCxnSpPr>
            <p:cNvPr id="250" name="直線コネクタ 249">
              <a:extLst>
                <a:ext uri="{FF2B5EF4-FFF2-40B4-BE49-F238E27FC236}">
                  <a16:creationId xmlns:a16="http://schemas.microsoft.com/office/drawing/2014/main" id="{02017158-041C-437F-A8B6-76F6E25BD148}"/>
                </a:ext>
              </a:extLst>
            </p:cNvPr>
            <p:cNvCxnSpPr>
              <a:cxnSpLocks/>
            </p:cNvCxnSpPr>
            <p:nvPr/>
          </p:nvCxnSpPr>
          <p:spPr>
            <a:xfrm>
              <a:off x="8114139" y="3341969"/>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楕円 250">
              <a:extLst>
                <a:ext uri="{FF2B5EF4-FFF2-40B4-BE49-F238E27FC236}">
                  <a16:creationId xmlns:a16="http://schemas.microsoft.com/office/drawing/2014/main" id="{4920C0B2-A1EF-46D1-B637-86E042FBDFA9}"/>
                </a:ext>
              </a:extLst>
            </p:cNvPr>
            <p:cNvSpPr/>
            <p:nvPr/>
          </p:nvSpPr>
          <p:spPr>
            <a:xfrm>
              <a:off x="8379427" y="3296723"/>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2" name="直線コネクタ 251">
              <a:extLst>
                <a:ext uri="{FF2B5EF4-FFF2-40B4-BE49-F238E27FC236}">
                  <a16:creationId xmlns:a16="http://schemas.microsoft.com/office/drawing/2014/main" id="{1C7EF7A8-2B72-4DF9-BBEA-A8E4303069F1}"/>
                </a:ext>
              </a:extLst>
            </p:cNvPr>
            <p:cNvCxnSpPr>
              <a:cxnSpLocks/>
            </p:cNvCxnSpPr>
            <p:nvPr/>
          </p:nvCxnSpPr>
          <p:spPr>
            <a:xfrm>
              <a:off x="8116531" y="3141770"/>
              <a:ext cx="2553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楕円 252">
              <a:extLst>
                <a:ext uri="{FF2B5EF4-FFF2-40B4-BE49-F238E27FC236}">
                  <a16:creationId xmlns:a16="http://schemas.microsoft.com/office/drawing/2014/main" id="{33117574-2C9B-4046-946A-EAA04761CABB}"/>
                </a:ext>
              </a:extLst>
            </p:cNvPr>
            <p:cNvSpPr/>
            <p:nvPr/>
          </p:nvSpPr>
          <p:spPr>
            <a:xfrm>
              <a:off x="8381819" y="3096524"/>
              <a:ext cx="87307" cy="907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4" name="直線コネクタ 253">
              <a:extLst>
                <a:ext uri="{FF2B5EF4-FFF2-40B4-BE49-F238E27FC236}">
                  <a16:creationId xmlns:a16="http://schemas.microsoft.com/office/drawing/2014/main" id="{53D1C83D-A720-491C-A547-AC4C742FE701}"/>
                </a:ext>
              </a:extLst>
            </p:cNvPr>
            <p:cNvCxnSpPr>
              <a:cxnSpLocks/>
            </p:cNvCxnSpPr>
            <p:nvPr/>
          </p:nvCxnSpPr>
          <p:spPr>
            <a:xfrm>
              <a:off x="8114139" y="3141770"/>
              <a:ext cx="0" cy="2001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テキスト ボックス 114">
            <a:extLst>
              <a:ext uri="{FF2B5EF4-FFF2-40B4-BE49-F238E27FC236}">
                <a16:creationId xmlns:a16="http://schemas.microsoft.com/office/drawing/2014/main" id="{336D7E41-7E3D-4CB7-A0DB-8A6533A5A804}"/>
              </a:ext>
            </a:extLst>
          </p:cNvPr>
          <p:cNvSpPr txBox="1"/>
          <p:nvPr/>
        </p:nvSpPr>
        <p:spPr>
          <a:xfrm>
            <a:off x="11350069" y="4509419"/>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NC1</a:t>
            </a:r>
            <a:endParaRPr kumimoji="1" lang="ja-JP" altLang="en-US" sz="1100" dirty="0"/>
          </a:p>
        </p:txBody>
      </p:sp>
      <p:sp>
        <p:nvSpPr>
          <p:cNvPr id="256" name="テキスト ボックス 114">
            <a:extLst>
              <a:ext uri="{FF2B5EF4-FFF2-40B4-BE49-F238E27FC236}">
                <a16:creationId xmlns:a16="http://schemas.microsoft.com/office/drawing/2014/main" id="{490FD317-FF98-4A23-8E3D-C4F498ACDD66}"/>
              </a:ext>
            </a:extLst>
          </p:cNvPr>
          <p:cNvSpPr txBox="1"/>
          <p:nvPr/>
        </p:nvSpPr>
        <p:spPr>
          <a:xfrm>
            <a:off x="11343653" y="4897207"/>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NO1</a:t>
            </a:r>
            <a:endParaRPr kumimoji="1" lang="ja-JP" altLang="en-US" sz="1400" b="1" dirty="0">
              <a:solidFill>
                <a:srgbClr val="FF0000"/>
              </a:solidFill>
            </a:endParaRPr>
          </a:p>
        </p:txBody>
      </p:sp>
      <p:sp>
        <p:nvSpPr>
          <p:cNvPr id="257" name="テキスト ボックス 114">
            <a:extLst>
              <a:ext uri="{FF2B5EF4-FFF2-40B4-BE49-F238E27FC236}">
                <a16:creationId xmlns:a16="http://schemas.microsoft.com/office/drawing/2014/main" id="{A02712EA-CE48-4E5E-97CE-332A799701C1}"/>
              </a:ext>
            </a:extLst>
          </p:cNvPr>
          <p:cNvSpPr txBox="1"/>
          <p:nvPr/>
        </p:nvSpPr>
        <p:spPr>
          <a:xfrm>
            <a:off x="11358536" y="5605109"/>
            <a:ext cx="51648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NO2</a:t>
            </a:r>
            <a:endParaRPr kumimoji="1" lang="ja-JP" altLang="en-US" sz="1400" b="1" dirty="0">
              <a:solidFill>
                <a:srgbClr val="FF0000"/>
              </a:solidFill>
            </a:endParaRPr>
          </a:p>
        </p:txBody>
      </p:sp>
      <p:sp>
        <p:nvSpPr>
          <p:cNvPr id="258" name="テキスト ボックス 114">
            <a:extLst>
              <a:ext uri="{FF2B5EF4-FFF2-40B4-BE49-F238E27FC236}">
                <a16:creationId xmlns:a16="http://schemas.microsoft.com/office/drawing/2014/main" id="{67613FEA-F03D-4815-871B-F435F4827CB0}"/>
              </a:ext>
            </a:extLst>
          </p:cNvPr>
          <p:cNvSpPr txBox="1"/>
          <p:nvPr/>
        </p:nvSpPr>
        <p:spPr>
          <a:xfrm>
            <a:off x="11360208" y="5267206"/>
            <a:ext cx="42351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t>NC2</a:t>
            </a:r>
            <a:endParaRPr kumimoji="1" lang="ja-JP" altLang="en-US" sz="1100" dirty="0"/>
          </a:p>
        </p:txBody>
      </p:sp>
      <p:sp>
        <p:nvSpPr>
          <p:cNvPr id="259" name="テキスト ボックス 114">
            <a:extLst>
              <a:ext uri="{FF2B5EF4-FFF2-40B4-BE49-F238E27FC236}">
                <a16:creationId xmlns:a16="http://schemas.microsoft.com/office/drawing/2014/main" id="{9BBF8BBF-72C8-44E3-96FD-F40974DE6777}"/>
              </a:ext>
            </a:extLst>
          </p:cNvPr>
          <p:cNvSpPr txBox="1"/>
          <p:nvPr/>
        </p:nvSpPr>
        <p:spPr>
          <a:xfrm>
            <a:off x="9519753" y="4508149"/>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COM1</a:t>
            </a:r>
            <a:endParaRPr kumimoji="1" lang="ja-JP" altLang="en-US" sz="1400" b="1" dirty="0">
              <a:solidFill>
                <a:srgbClr val="FF0000"/>
              </a:solidFill>
            </a:endParaRPr>
          </a:p>
        </p:txBody>
      </p:sp>
      <p:sp>
        <p:nvSpPr>
          <p:cNvPr id="260" name="テキスト ボックス 114">
            <a:extLst>
              <a:ext uri="{FF2B5EF4-FFF2-40B4-BE49-F238E27FC236}">
                <a16:creationId xmlns:a16="http://schemas.microsoft.com/office/drawing/2014/main" id="{70A60F1A-0BF1-425F-B236-B1837058A871}"/>
              </a:ext>
            </a:extLst>
          </p:cNvPr>
          <p:cNvSpPr txBox="1"/>
          <p:nvPr/>
        </p:nvSpPr>
        <p:spPr>
          <a:xfrm>
            <a:off x="9532838" y="5297697"/>
            <a:ext cx="648191"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b="1" dirty="0">
                <a:solidFill>
                  <a:srgbClr val="FF0000"/>
                </a:solidFill>
              </a:rPr>
              <a:t>COM2</a:t>
            </a:r>
            <a:endParaRPr kumimoji="1" lang="ja-JP" altLang="en-US" sz="1400" b="1" dirty="0">
              <a:solidFill>
                <a:srgbClr val="FF0000"/>
              </a:solidFill>
            </a:endParaRPr>
          </a:p>
        </p:txBody>
      </p:sp>
    </p:spTree>
    <p:extLst>
      <p:ext uri="{BB962C8B-B14F-4D97-AF65-F5344CB8AC3E}">
        <p14:creationId xmlns:p14="http://schemas.microsoft.com/office/powerpoint/2010/main" val="2506310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AD0-925E-45AF-AA20-1EE627247297}"/>
              </a:ext>
            </a:extLst>
          </p:cNvPr>
          <p:cNvSpPr>
            <a:spLocks noGrp="1"/>
          </p:cNvSpPr>
          <p:nvPr>
            <p:ph type="title"/>
          </p:nvPr>
        </p:nvSpPr>
        <p:spPr/>
        <p:txBody>
          <a:bodyPr/>
          <a:lstStyle/>
          <a:p>
            <a:r>
              <a:rPr lang="ja-JP" altLang="en-US" dirty="0"/>
              <a:t>配線図</a:t>
            </a:r>
            <a:endParaRPr kumimoji="1" lang="ja-JP" altLang="en-US" dirty="0"/>
          </a:p>
        </p:txBody>
      </p:sp>
      <p:sp>
        <p:nvSpPr>
          <p:cNvPr id="3" name="コンテンツ プレースホルダー 2">
            <a:extLst>
              <a:ext uri="{FF2B5EF4-FFF2-40B4-BE49-F238E27FC236}">
                <a16:creationId xmlns:a16="http://schemas.microsoft.com/office/drawing/2014/main" id="{69AF2557-5E7B-43A4-B546-25C8A6D1D049}"/>
              </a:ext>
            </a:extLst>
          </p:cNvPr>
          <p:cNvSpPr>
            <a:spLocks noGrp="1"/>
          </p:cNvSpPr>
          <p:nvPr>
            <p:ph idx="1"/>
          </p:nvPr>
        </p:nvSpPr>
        <p:spPr/>
        <p:txBody>
          <a:bodyPr/>
          <a:lstStyle/>
          <a:p>
            <a:r>
              <a:rPr lang="ja-JP" altLang="en-US" dirty="0"/>
              <a:t>別紙</a:t>
            </a:r>
            <a:endParaRPr kumimoji="1" lang="ja-JP" altLang="en-US" dirty="0"/>
          </a:p>
        </p:txBody>
      </p:sp>
    </p:spTree>
    <p:extLst>
      <p:ext uri="{BB962C8B-B14F-4D97-AF65-F5344CB8AC3E}">
        <p14:creationId xmlns:p14="http://schemas.microsoft.com/office/powerpoint/2010/main" val="382269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en-US" altLang="ja-JP" dirty="0"/>
              <a:t>PC</a:t>
            </a:r>
            <a:r>
              <a:rPr kumimoji="1" lang="ja-JP" altLang="en-US" dirty="0"/>
              <a:t>を</a:t>
            </a:r>
            <a:r>
              <a:rPr kumimoji="1" lang="en-US" altLang="ja-JP" dirty="0"/>
              <a:t>QR</a:t>
            </a:r>
            <a:r>
              <a:rPr kumimoji="1" lang="ja-JP" altLang="en-US" dirty="0"/>
              <a:t>コードスキャナにする</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en-US" altLang="ja-JP" dirty="0"/>
              <a:t>PC</a:t>
            </a:r>
            <a:r>
              <a:rPr kumimoji="1" lang="ja-JP" altLang="en-US" dirty="0"/>
              <a:t>に接続されたカメラを</a:t>
            </a:r>
            <a:r>
              <a:rPr kumimoji="1" lang="en-US" altLang="ja-JP" dirty="0"/>
              <a:t>QR</a:t>
            </a:r>
            <a:r>
              <a:rPr kumimoji="1" lang="ja-JP" altLang="en-US" dirty="0"/>
              <a:t>コードスキャナとして活用します</a:t>
            </a:r>
            <a:endParaRPr kumimoji="1" lang="en-US" altLang="ja-JP" dirty="0"/>
          </a:p>
          <a:p>
            <a:pPr lvl="1"/>
            <a:r>
              <a:rPr kumimoji="1" lang="en-US" altLang="ja-JP" dirty="0"/>
              <a:t>Python</a:t>
            </a:r>
            <a:r>
              <a:rPr lang="ja-JP" altLang="en-US" dirty="0"/>
              <a:t>を利用して実装します</a:t>
            </a:r>
            <a:endParaRPr lang="en-US" altLang="ja-JP" dirty="0"/>
          </a:p>
          <a:p>
            <a:pPr lvl="1"/>
            <a:r>
              <a:rPr kumimoji="1" lang="en-US" altLang="ja-JP" dirty="0"/>
              <a:t>Windows10</a:t>
            </a:r>
            <a:r>
              <a:rPr kumimoji="1" lang="ja-JP" altLang="en-US" dirty="0"/>
              <a:t>の</a:t>
            </a:r>
            <a:r>
              <a:rPr kumimoji="1" lang="en-US" altLang="ja-JP" dirty="0"/>
              <a:t>PC</a:t>
            </a:r>
            <a:r>
              <a:rPr kumimoji="1" lang="ja-JP" altLang="en-US" dirty="0"/>
              <a:t>をご用意ください</a:t>
            </a:r>
            <a:endParaRPr kumimoji="1" lang="en-US" altLang="ja-JP" dirty="0"/>
          </a:p>
          <a:p>
            <a:pPr lvl="1"/>
            <a:r>
              <a:rPr kumimoji="1" lang="ja-JP" altLang="en-US" dirty="0"/>
              <a:t>（</a:t>
            </a:r>
            <a:r>
              <a:rPr kumimoji="1" lang="en-US" altLang="ja-JP" dirty="0"/>
              <a:t>Web</a:t>
            </a:r>
            <a:r>
              <a:rPr kumimoji="1" lang="ja-JP" altLang="en-US" dirty="0"/>
              <a:t>）カメラをご用意ください</a:t>
            </a:r>
            <a:endParaRPr kumimoji="1" lang="en-US" altLang="ja-JP" dirty="0"/>
          </a:p>
          <a:p>
            <a:pPr lvl="1"/>
            <a:r>
              <a:rPr lang="ja-JP" altLang="en-US" dirty="0"/>
              <a:t>テキストエディタをご用意いただけると捗ります</a:t>
            </a:r>
            <a:endParaRPr kumimoji="1" lang="ja-JP" altLang="en-US" dirty="0"/>
          </a:p>
        </p:txBody>
      </p:sp>
    </p:spTree>
    <p:extLst>
      <p:ext uri="{BB962C8B-B14F-4D97-AF65-F5344CB8AC3E}">
        <p14:creationId xmlns:p14="http://schemas.microsoft.com/office/powerpoint/2010/main" val="25008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09080-DAB6-4299-B3A1-7F671BDF7640}"/>
              </a:ext>
            </a:extLst>
          </p:cNvPr>
          <p:cNvSpPr>
            <a:spLocks noGrp="1"/>
          </p:cNvSpPr>
          <p:nvPr>
            <p:ph type="title"/>
          </p:nvPr>
        </p:nvSpPr>
        <p:spPr/>
        <p:txBody>
          <a:bodyPr/>
          <a:lstStyle/>
          <a:p>
            <a:r>
              <a:rPr kumimoji="1" lang="ja-JP" altLang="en-US" dirty="0"/>
              <a:t>セットアップ方法</a:t>
            </a:r>
          </a:p>
        </p:txBody>
      </p:sp>
      <p:sp>
        <p:nvSpPr>
          <p:cNvPr id="3" name="コンテンツ プレースホルダー 2">
            <a:extLst>
              <a:ext uri="{FF2B5EF4-FFF2-40B4-BE49-F238E27FC236}">
                <a16:creationId xmlns:a16="http://schemas.microsoft.com/office/drawing/2014/main" id="{91A1A6F1-53E6-4D15-84BF-52254858E1A1}"/>
              </a:ext>
            </a:extLst>
          </p:cNvPr>
          <p:cNvSpPr>
            <a:spLocks noGrp="1"/>
          </p:cNvSpPr>
          <p:nvPr>
            <p:ph idx="1"/>
          </p:nvPr>
        </p:nvSpPr>
        <p:spPr/>
        <p:txBody>
          <a:bodyPr/>
          <a:lstStyle/>
          <a:p>
            <a:r>
              <a:rPr kumimoji="1" lang="ja-JP" altLang="en-US" dirty="0"/>
              <a:t>実習にあたって，下記の通りセットアップを行います</a:t>
            </a:r>
            <a:endParaRPr kumimoji="1" lang="en-US" altLang="ja-JP" dirty="0"/>
          </a:p>
          <a:p>
            <a:endParaRPr kumimoji="1" lang="en-US" altLang="ja-JP" dirty="0"/>
          </a:p>
          <a:p>
            <a:pPr marL="544068" lvl="1" indent="-342900">
              <a:buFont typeface="+mj-lt"/>
              <a:buAutoNum type="arabicPeriod"/>
            </a:pPr>
            <a:r>
              <a:rPr lang="en-US" altLang="ja-JP" dirty="0"/>
              <a:t>Windows Store </a:t>
            </a:r>
            <a:r>
              <a:rPr lang="ja-JP" altLang="en-US" dirty="0"/>
              <a:t>から「</a:t>
            </a:r>
            <a:r>
              <a:rPr lang="en-US" altLang="ja-JP" dirty="0"/>
              <a:t>python3.9</a:t>
            </a:r>
            <a:r>
              <a:rPr lang="ja-JP" altLang="en-US" dirty="0"/>
              <a:t>」をインストールする</a:t>
            </a:r>
            <a:endParaRPr lang="en-US" altLang="ja-JP" dirty="0"/>
          </a:p>
          <a:p>
            <a:pPr marL="544068" lvl="1" indent="-342900">
              <a:buFont typeface="+mj-lt"/>
              <a:buAutoNum type="arabicPeriod"/>
            </a:pPr>
            <a:r>
              <a:rPr kumimoji="1" lang="ja-JP" altLang="en-US" dirty="0"/>
              <a:t>アプリケーションの実行に必要なライブラリのインストールを行います</a:t>
            </a:r>
            <a:endParaRPr kumimoji="1" lang="en-US" altLang="ja-JP" dirty="0"/>
          </a:p>
          <a:p>
            <a:pPr marL="544068" lvl="1" indent="-342900">
              <a:buFont typeface="+mj-lt"/>
              <a:buAutoNum type="arabicPeriod"/>
            </a:pPr>
            <a:r>
              <a:rPr lang="ja-JP" altLang="en-US" dirty="0"/>
              <a:t>コードを実装します</a:t>
            </a:r>
            <a:endParaRPr lang="en-US" altLang="ja-JP" dirty="0"/>
          </a:p>
          <a:p>
            <a:pPr marL="544068" lvl="1" indent="-342900">
              <a:buFont typeface="+mj-lt"/>
              <a:buAutoNum type="arabicPeriod"/>
            </a:pPr>
            <a:r>
              <a:rPr lang="ja-JP" altLang="en-US" dirty="0"/>
              <a:t>（読み取る</a:t>
            </a:r>
            <a:r>
              <a:rPr lang="en-US" altLang="ja-JP" dirty="0"/>
              <a:t>QR</a:t>
            </a:r>
            <a:r>
              <a:rPr lang="ja-JP" altLang="en-US" dirty="0"/>
              <a:t>コードを用意します）</a:t>
            </a:r>
            <a:endParaRPr lang="en-US" altLang="ja-JP" dirty="0"/>
          </a:p>
          <a:p>
            <a:pPr marL="544068" lvl="1" indent="-342900">
              <a:buFont typeface="+mj-lt"/>
              <a:buAutoNum type="arabicPeriod"/>
            </a:pPr>
            <a:r>
              <a:rPr kumimoji="1" lang="ja-JP" altLang="en-US" dirty="0"/>
              <a:t>コードを実行して</a:t>
            </a:r>
            <a:r>
              <a:rPr kumimoji="1" lang="en-US" altLang="ja-JP" dirty="0"/>
              <a:t>QR</a:t>
            </a:r>
            <a:r>
              <a:rPr kumimoji="1" lang="ja-JP" altLang="en-US" dirty="0"/>
              <a:t>コードの読み取りを行います</a:t>
            </a:r>
            <a:endParaRPr kumimoji="1" lang="en-US" altLang="ja-JP" dirty="0"/>
          </a:p>
          <a:p>
            <a:pPr lvl="1"/>
            <a:endParaRPr kumimoji="1" lang="en-US" altLang="ja-JP" dirty="0"/>
          </a:p>
          <a:p>
            <a:pPr lvl="1"/>
            <a:r>
              <a:rPr lang="en-US" altLang="ja-JP" dirty="0"/>
              <a:t>【</a:t>
            </a:r>
            <a:r>
              <a:rPr lang="ja-JP" altLang="en-US" dirty="0"/>
              <a:t>番外編：時間が許せば試してみる</a:t>
            </a:r>
            <a:r>
              <a:rPr lang="en-US" altLang="ja-JP" dirty="0"/>
              <a:t>】</a:t>
            </a:r>
          </a:p>
          <a:p>
            <a:pPr lvl="2"/>
            <a:r>
              <a:rPr kumimoji="1" lang="ja-JP" altLang="en-US" dirty="0"/>
              <a:t>アプリケーションを改修して，任意の</a:t>
            </a:r>
            <a:r>
              <a:rPr kumimoji="1" lang="en-US" altLang="ja-JP" dirty="0"/>
              <a:t>QR</a:t>
            </a:r>
            <a:r>
              <a:rPr kumimoji="1" lang="ja-JP" altLang="en-US" dirty="0"/>
              <a:t>コード画像を生成します</a:t>
            </a:r>
          </a:p>
        </p:txBody>
      </p:sp>
    </p:spTree>
    <p:extLst>
      <p:ext uri="{BB962C8B-B14F-4D97-AF65-F5344CB8AC3E}">
        <p14:creationId xmlns:p14="http://schemas.microsoft.com/office/powerpoint/2010/main" val="360686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lang="en-US" altLang="ja-JP" dirty="0"/>
              <a:t>Microsoft Store </a:t>
            </a:r>
            <a:r>
              <a:rPr lang="ja-JP" altLang="en-US" dirty="0"/>
              <a:t>から</a:t>
            </a:r>
            <a:br>
              <a:rPr lang="en-US" altLang="ja-JP" dirty="0"/>
            </a:br>
            <a:r>
              <a:rPr lang="ja-JP" altLang="en-US" dirty="0"/>
              <a:t>「</a:t>
            </a:r>
            <a:r>
              <a:rPr lang="en-US" altLang="ja-JP" dirty="0"/>
              <a:t>python3.9</a:t>
            </a:r>
            <a:r>
              <a:rPr lang="ja-JP" altLang="en-US" dirty="0"/>
              <a:t>」をインストールする</a:t>
            </a:r>
            <a:endParaRPr kumimoji="1" lang="ja-JP" altLang="en-US" dirty="0"/>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5955453" cy="880533"/>
          </a:xfrm>
        </p:spPr>
        <p:txBody>
          <a:bodyPr/>
          <a:lstStyle/>
          <a:p>
            <a:pPr lvl="1"/>
            <a:r>
              <a:rPr kumimoji="1" lang="ja-JP" altLang="en-US" dirty="0"/>
              <a:t>スタートメニューから「</a:t>
            </a:r>
            <a:r>
              <a:rPr kumimoji="1" lang="en-US" altLang="ja-JP" dirty="0"/>
              <a:t>Microsoft Store</a:t>
            </a:r>
            <a:r>
              <a:rPr kumimoji="1" lang="ja-JP" altLang="en-US" dirty="0"/>
              <a:t>」を探す</a:t>
            </a:r>
            <a:endParaRPr kumimoji="1" lang="en-US" altLang="ja-JP" dirty="0"/>
          </a:p>
          <a:p>
            <a:pPr lvl="1"/>
            <a:r>
              <a:rPr lang="ja-JP" altLang="en-US" dirty="0"/>
              <a:t>「</a:t>
            </a:r>
            <a:r>
              <a:rPr lang="en-US" altLang="ja-JP" dirty="0"/>
              <a:t>Python</a:t>
            </a:r>
            <a:r>
              <a:rPr lang="ja-JP" altLang="en-US" dirty="0"/>
              <a:t>」で検索してインストールする</a:t>
            </a:r>
            <a:endParaRPr kumimoji="1" lang="ja-JP" altLang="en-US" dirty="0"/>
          </a:p>
        </p:txBody>
      </p:sp>
      <p:pic>
        <p:nvPicPr>
          <p:cNvPr id="5" name="図 4">
            <a:extLst>
              <a:ext uri="{FF2B5EF4-FFF2-40B4-BE49-F238E27FC236}">
                <a16:creationId xmlns:a16="http://schemas.microsoft.com/office/drawing/2014/main" id="{909BC6C6-8247-40AF-BD5A-FE6A51FF9610}"/>
              </a:ext>
            </a:extLst>
          </p:cNvPr>
          <p:cNvPicPr>
            <a:picLocks noChangeAspect="1"/>
          </p:cNvPicPr>
          <p:nvPr/>
        </p:nvPicPr>
        <p:blipFill>
          <a:blip r:embed="rId2"/>
          <a:stretch>
            <a:fillRect/>
          </a:stretch>
        </p:blipFill>
        <p:spPr>
          <a:xfrm>
            <a:off x="6510865" y="1984437"/>
            <a:ext cx="4937401" cy="4009963"/>
          </a:xfrm>
          <a:prstGeom prst="rect">
            <a:avLst/>
          </a:prstGeom>
        </p:spPr>
      </p:pic>
    </p:spTree>
    <p:extLst>
      <p:ext uri="{BB962C8B-B14F-4D97-AF65-F5344CB8AC3E}">
        <p14:creationId xmlns:p14="http://schemas.microsoft.com/office/powerpoint/2010/main" val="793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9196D-FAB2-4020-95D4-9DF06443624F}"/>
              </a:ext>
            </a:extLst>
          </p:cNvPr>
          <p:cNvSpPr>
            <a:spLocks noGrp="1"/>
          </p:cNvSpPr>
          <p:nvPr>
            <p:ph type="title"/>
          </p:nvPr>
        </p:nvSpPr>
        <p:spPr/>
        <p:txBody>
          <a:bodyPr>
            <a:normAutofit/>
          </a:bodyPr>
          <a:lstStyle/>
          <a:p>
            <a:r>
              <a:rPr kumimoji="1" lang="ja-JP" altLang="en-US" sz="3600" dirty="0"/>
              <a:t>アプリケーションの実行に必要なライブラリのインストールを行います</a:t>
            </a:r>
          </a:p>
        </p:txBody>
      </p:sp>
      <p:sp>
        <p:nvSpPr>
          <p:cNvPr id="3" name="コンテンツ プレースホルダー 2">
            <a:extLst>
              <a:ext uri="{FF2B5EF4-FFF2-40B4-BE49-F238E27FC236}">
                <a16:creationId xmlns:a16="http://schemas.microsoft.com/office/drawing/2014/main" id="{F5DD2745-66EC-4B32-821B-5DCAA9B43EB3}"/>
              </a:ext>
            </a:extLst>
          </p:cNvPr>
          <p:cNvSpPr>
            <a:spLocks noGrp="1"/>
          </p:cNvSpPr>
          <p:nvPr>
            <p:ph idx="1"/>
          </p:nvPr>
        </p:nvSpPr>
        <p:spPr>
          <a:xfrm>
            <a:off x="1097280" y="1845734"/>
            <a:ext cx="7867650" cy="2412230"/>
          </a:xfrm>
        </p:spPr>
        <p:txBody>
          <a:bodyPr>
            <a:normAutofit fontScale="92500" lnSpcReduction="20000"/>
          </a:bodyPr>
          <a:lstStyle/>
          <a:p>
            <a:pPr lvl="1"/>
            <a:r>
              <a:rPr lang="ja-JP" altLang="en-US" dirty="0"/>
              <a:t>アプリケーションを設置するディレクトリを作成します</a:t>
            </a:r>
            <a:endParaRPr lang="en-US" altLang="ja-JP" dirty="0"/>
          </a:p>
          <a:p>
            <a:pPr lvl="2"/>
            <a:r>
              <a:rPr lang="ja-JP" altLang="en-US" dirty="0"/>
              <a:t>デスクトップなどにディレクトリを新規作成する</a:t>
            </a:r>
            <a:endParaRPr lang="en-US" altLang="ja-JP" dirty="0"/>
          </a:p>
          <a:p>
            <a:pPr lvl="1"/>
            <a:r>
              <a:rPr kumimoji="1" lang="ja-JP" altLang="en-US" dirty="0"/>
              <a:t>ディレクトリ内で</a:t>
            </a:r>
            <a:r>
              <a:rPr kumimoji="1" lang="en-US" altLang="ja-JP" dirty="0"/>
              <a:t>Shift</a:t>
            </a:r>
            <a:r>
              <a:rPr kumimoji="1" lang="ja-JP" altLang="en-US" dirty="0"/>
              <a:t>キーを押しながら右クリックし，下記を選択します</a:t>
            </a:r>
            <a:endParaRPr kumimoji="1" lang="en-US" altLang="ja-JP" dirty="0"/>
          </a:p>
          <a:p>
            <a:pPr lvl="2"/>
            <a:r>
              <a:rPr lang="ja-JP" altLang="en-US" dirty="0"/>
              <a:t>「</a:t>
            </a:r>
            <a:r>
              <a:rPr lang="en-US" altLang="ja-JP" dirty="0"/>
              <a:t>PowerShell</a:t>
            </a:r>
            <a:r>
              <a:rPr lang="ja-JP" altLang="en-US" dirty="0"/>
              <a:t>ウィンドウをここで開く」または「コマンドプロンプトをここで開く」</a:t>
            </a:r>
            <a:endParaRPr lang="en-US" altLang="ja-JP" dirty="0"/>
          </a:p>
          <a:p>
            <a:pPr lvl="1"/>
            <a:r>
              <a:rPr kumimoji="1" lang="ja-JP" altLang="en-US" dirty="0"/>
              <a:t>コンソールが開いたら下記コマンドを入力します</a:t>
            </a:r>
            <a:endParaRPr kumimoji="1" lang="en-US" altLang="ja-JP" dirty="0"/>
          </a:p>
          <a:p>
            <a:pPr lvl="2"/>
            <a:r>
              <a:rPr kumimoji="1" lang="en-US" altLang="ja-JP" dirty="0"/>
              <a:t>python3 –m pip install </a:t>
            </a:r>
            <a:r>
              <a:rPr lang="en-US" altLang="ja-JP" dirty="0" err="1"/>
              <a:t>opencv</a:t>
            </a:r>
            <a:r>
              <a:rPr lang="en-US" altLang="ja-JP" dirty="0"/>
              <a:t>-python</a:t>
            </a:r>
            <a:endParaRPr kumimoji="1" lang="en-US" altLang="ja-JP" dirty="0"/>
          </a:p>
          <a:p>
            <a:pPr lvl="2"/>
            <a:r>
              <a:rPr kumimoji="1" lang="en-US" altLang="ja-JP" dirty="0"/>
              <a:t>python3 –m pip install </a:t>
            </a:r>
            <a:r>
              <a:rPr lang="en-US" altLang="ja-JP" dirty="0" err="1"/>
              <a:t>pyzbar</a:t>
            </a:r>
            <a:endParaRPr lang="en-US" altLang="ja-JP" dirty="0"/>
          </a:p>
          <a:p>
            <a:pPr lvl="2"/>
            <a:r>
              <a:rPr kumimoji="1" lang="en-US" altLang="ja-JP" dirty="0"/>
              <a:t>python3 –m </a:t>
            </a:r>
            <a:r>
              <a:rPr lang="en-US" altLang="ja-JP" dirty="0"/>
              <a:t>pip install requests</a:t>
            </a:r>
          </a:p>
          <a:p>
            <a:pPr lvl="2"/>
            <a:r>
              <a:rPr lang="en-US" altLang="ja-JP" b="0" i="0" dirty="0">
                <a:solidFill>
                  <a:srgbClr val="222222"/>
                </a:solidFill>
                <a:effectLst/>
                <a:latin typeface="ヒラギノ丸ゴ Pro W4"/>
              </a:rPr>
              <a:t>python3 -m pip install </a:t>
            </a:r>
            <a:r>
              <a:rPr lang="en-US" altLang="ja-JP" b="0" i="0" dirty="0" err="1">
                <a:solidFill>
                  <a:srgbClr val="222222"/>
                </a:solidFill>
                <a:effectLst/>
                <a:latin typeface="ヒラギノ丸ゴ Pro W4"/>
              </a:rPr>
              <a:t>qrcode</a:t>
            </a:r>
            <a:endParaRPr lang="en-US" altLang="ja-JP" b="0" i="0" dirty="0">
              <a:solidFill>
                <a:srgbClr val="222222"/>
              </a:solidFill>
              <a:effectLst/>
              <a:latin typeface="ヒラギノ丸ゴ Pro W4"/>
            </a:endParaRPr>
          </a:p>
          <a:p>
            <a:pPr lvl="2"/>
            <a:r>
              <a:rPr lang="en-US" altLang="ja-JP" b="0" i="0" dirty="0">
                <a:solidFill>
                  <a:srgbClr val="222222"/>
                </a:solidFill>
                <a:effectLst/>
                <a:latin typeface="ヒラギノ丸ゴ Pro W4"/>
              </a:rPr>
              <a:t>python3 -m pip install Pillow</a:t>
            </a:r>
            <a:endParaRPr lang="en-US" altLang="ja-JP" dirty="0"/>
          </a:p>
        </p:txBody>
      </p:sp>
      <p:grpSp>
        <p:nvGrpSpPr>
          <p:cNvPr id="7" name="グループ化 6">
            <a:extLst>
              <a:ext uri="{FF2B5EF4-FFF2-40B4-BE49-F238E27FC236}">
                <a16:creationId xmlns:a16="http://schemas.microsoft.com/office/drawing/2014/main" id="{7DBA43FC-DB7F-41E9-8336-050FA98BD4D1}"/>
              </a:ext>
            </a:extLst>
          </p:cNvPr>
          <p:cNvGrpSpPr/>
          <p:nvPr/>
        </p:nvGrpSpPr>
        <p:grpSpPr>
          <a:xfrm>
            <a:off x="8257309" y="2099493"/>
            <a:ext cx="3530362" cy="1878541"/>
            <a:chOff x="8257309" y="2099493"/>
            <a:chExt cx="3530362" cy="1878541"/>
          </a:xfrm>
        </p:grpSpPr>
        <p:pic>
          <p:nvPicPr>
            <p:cNvPr id="5" name="図 4">
              <a:extLst>
                <a:ext uri="{FF2B5EF4-FFF2-40B4-BE49-F238E27FC236}">
                  <a16:creationId xmlns:a16="http://schemas.microsoft.com/office/drawing/2014/main" id="{1E841AF4-CC78-4BBF-B6EE-3312AA881503}"/>
                </a:ext>
              </a:extLst>
            </p:cNvPr>
            <p:cNvPicPr>
              <a:picLocks noChangeAspect="1"/>
            </p:cNvPicPr>
            <p:nvPr/>
          </p:nvPicPr>
          <p:blipFill>
            <a:blip r:embed="rId2"/>
            <a:stretch>
              <a:fillRect/>
            </a:stretch>
          </p:blipFill>
          <p:spPr>
            <a:xfrm>
              <a:off x="8257309" y="2099493"/>
              <a:ext cx="3530362" cy="1878541"/>
            </a:xfrm>
            <a:prstGeom prst="rect">
              <a:avLst/>
            </a:prstGeom>
          </p:spPr>
        </p:pic>
        <p:sp>
          <p:nvSpPr>
            <p:cNvPr id="6" name="正方形/長方形 5">
              <a:extLst>
                <a:ext uri="{FF2B5EF4-FFF2-40B4-BE49-F238E27FC236}">
                  <a16:creationId xmlns:a16="http://schemas.microsoft.com/office/drawing/2014/main" id="{CAFDC69F-48F9-4B5D-AE17-36C00D897A24}"/>
                </a:ext>
              </a:extLst>
            </p:cNvPr>
            <p:cNvSpPr/>
            <p:nvPr/>
          </p:nvSpPr>
          <p:spPr>
            <a:xfrm>
              <a:off x="8664360" y="2763212"/>
              <a:ext cx="2716260" cy="3586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6E5AF606-7A68-4D55-9E3A-A185A6ACA8A2}"/>
              </a:ext>
            </a:extLst>
          </p:cNvPr>
          <p:cNvPicPr>
            <a:picLocks noChangeAspect="1"/>
          </p:cNvPicPr>
          <p:nvPr/>
        </p:nvPicPr>
        <p:blipFill>
          <a:blip r:embed="rId3"/>
          <a:stretch>
            <a:fillRect/>
          </a:stretch>
        </p:blipFill>
        <p:spPr>
          <a:xfrm>
            <a:off x="1440815" y="4266431"/>
            <a:ext cx="7867650" cy="2038350"/>
          </a:xfrm>
          <a:prstGeom prst="rect">
            <a:avLst/>
          </a:prstGeom>
        </p:spPr>
      </p:pic>
    </p:spTree>
    <p:extLst>
      <p:ext uri="{BB962C8B-B14F-4D97-AF65-F5344CB8AC3E}">
        <p14:creationId xmlns:p14="http://schemas.microsoft.com/office/powerpoint/2010/main" val="176765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4D75A-F5EB-486C-AB4E-6A3D6949A8AF}"/>
              </a:ext>
            </a:extLst>
          </p:cNvPr>
          <p:cNvSpPr>
            <a:spLocks noGrp="1"/>
          </p:cNvSpPr>
          <p:nvPr>
            <p:ph type="title"/>
          </p:nvPr>
        </p:nvSpPr>
        <p:spPr/>
        <p:txBody>
          <a:bodyPr/>
          <a:lstStyle/>
          <a:p>
            <a:r>
              <a:rPr kumimoji="1" lang="en-US" altLang="ja-JP" dirty="0"/>
              <a:t>【</a:t>
            </a:r>
            <a:r>
              <a:rPr kumimoji="1" lang="ja-JP" altLang="en-US" dirty="0"/>
              <a:t>参考</a:t>
            </a:r>
            <a:r>
              <a:rPr kumimoji="1" lang="en-US" altLang="ja-JP" dirty="0"/>
              <a:t>】</a:t>
            </a:r>
            <a:r>
              <a:rPr kumimoji="1" lang="ja-JP" altLang="en-US" dirty="0"/>
              <a:t>テキストエディタを用意する</a:t>
            </a:r>
          </a:p>
        </p:txBody>
      </p:sp>
      <p:sp>
        <p:nvSpPr>
          <p:cNvPr id="3" name="コンテンツ プレースホルダー 2">
            <a:extLst>
              <a:ext uri="{FF2B5EF4-FFF2-40B4-BE49-F238E27FC236}">
                <a16:creationId xmlns:a16="http://schemas.microsoft.com/office/drawing/2014/main" id="{0527421A-2338-4688-A5C0-39E17B1990C6}"/>
              </a:ext>
            </a:extLst>
          </p:cNvPr>
          <p:cNvSpPr>
            <a:spLocks noGrp="1"/>
          </p:cNvSpPr>
          <p:nvPr>
            <p:ph idx="1"/>
          </p:nvPr>
        </p:nvSpPr>
        <p:spPr/>
        <p:txBody>
          <a:bodyPr>
            <a:normAutofit fontScale="92500" lnSpcReduction="20000"/>
          </a:bodyPr>
          <a:lstStyle/>
          <a:p>
            <a:pPr marL="201168" lvl="1" indent="0">
              <a:buNone/>
            </a:pPr>
            <a:r>
              <a:rPr lang="ja-JP" altLang="en-US" dirty="0"/>
              <a:t>下記のエディタを用意しておくとスムーズにソースコードを編集できます</a:t>
            </a:r>
            <a:endParaRPr lang="en-US" altLang="ja-JP" dirty="0"/>
          </a:p>
          <a:p>
            <a:pPr marL="201168" lvl="1" indent="0">
              <a:buNone/>
            </a:pPr>
            <a:r>
              <a:rPr kumimoji="1" lang="ja-JP" altLang="en-US" dirty="0"/>
              <a:t>（下に行くほどコード書くのに適している）</a:t>
            </a:r>
            <a:endParaRPr kumimoji="1" lang="en-US" altLang="ja-JP" dirty="0"/>
          </a:p>
          <a:p>
            <a:pPr lvl="1"/>
            <a:endParaRPr lang="en-US" altLang="ja-JP" dirty="0"/>
          </a:p>
          <a:p>
            <a:pPr lvl="1"/>
            <a:r>
              <a:rPr kumimoji="1" lang="ja-JP" altLang="en-US" dirty="0"/>
              <a:t>メモ帳</a:t>
            </a:r>
            <a:endParaRPr kumimoji="1" lang="en-US" altLang="ja-JP" dirty="0"/>
          </a:p>
          <a:p>
            <a:pPr lvl="2"/>
            <a:endParaRPr lang="en-US" altLang="ja-JP" dirty="0"/>
          </a:p>
          <a:p>
            <a:pPr lvl="1"/>
            <a:r>
              <a:rPr kumimoji="1" lang="en-US" altLang="ja-JP" dirty="0"/>
              <a:t>Visual Studio C</a:t>
            </a:r>
            <a:r>
              <a:rPr lang="en-US" altLang="ja-JP" dirty="0"/>
              <a:t>ode</a:t>
            </a:r>
            <a:r>
              <a:rPr lang="ja-JP" altLang="en-US" dirty="0"/>
              <a:t>（おすすめ）</a:t>
            </a:r>
            <a:endParaRPr lang="en-US" altLang="ja-JP" dirty="0"/>
          </a:p>
          <a:p>
            <a:pPr lvl="2"/>
            <a:r>
              <a:rPr kumimoji="1" lang="en-US" altLang="ja-JP" dirty="0">
                <a:hlinkClick r:id="rId2"/>
              </a:rPr>
              <a:t>https://azure.microsoft.com/ja-jp/products/visual-studio-code/</a:t>
            </a:r>
            <a:endParaRPr kumimoji="1" lang="en-US" altLang="ja-JP" dirty="0"/>
          </a:p>
          <a:p>
            <a:pPr lvl="1"/>
            <a:endParaRPr kumimoji="1" lang="en-US" altLang="ja-JP" dirty="0"/>
          </a:p>
          <a:p>
            <a:pPr lvl="1"/>
            <a:r>
              <a:rPr kumimoji="1" lang="en-US" altLang="ja-JP" dirty="0" err="1"/>
              <a:t>Terapad</a:t>
            </a:r>
            <a:endParaRPr kumimoji="1" lang="en-US" altLang="ja-JP" dirty="0"/>
          </a:p>
          <a:p>
            <a:pPr lvl="2"/>
            <a:r>
              <a:rPr kumimoji="1" lang="en-US" altLang="ja-JP" dirty="0">
                <a:hlinkClick r:id="rId3"/>
              </a:rPr>
              <a:t>https://tera-net.com/library/tpad.html</a:t>
            </a:r>
            <a:endParaRPr kumimoji="1" lang="en-US" altLang="ja-JP" dirty="0"/>
          </a:p>
          <a:p>
            <a:pPr lvl="2"/>
            <a:endParaRPr lang="en-US" altLang="ja-JP" dirty="0"/>
          </a:p>
          <a:p>
            <a:pPr lvl="1"/>
            <a:r>
              <a:rPr kumimoji="1" lang="ja-JP" altLang="en-US" dirty="0"/>
              <a:t>サクラエディタ</a:t>
            </a:r>
            <a:endParaRPr kumimoji="1" lang="en-US" altLang="ja-JP" dirty="0"/>
          </a:p>
          <a:p>
            <a:pPr lvl="2"/>
            <a:r>
              <a:rPr kumimoji="1" lang="en-US" altLang="ja-JP" dirty="0">
                <a:hlinkClick r:id="rId4"/>
              </a:rPr>
              <a:t>https://sakura-editor.github.io/</a:t>
            </a:r>
            <a:endParaRPr kumimoji="1" lang="en-US" altLang="ja-JP" dirty="0"/>
          </a:p>
          <a:p>
            <a:pPr lvl="2"/>
            <a:endParaRPr lang="en-US" altLang="ja-JP" dirty="0"/>
          </a:p>
          <a:p>
            <a:pPr lvl="1"/>
            <a:r>
              <a:rPr kumimoji="1" lang="ja-JP" altLang="en-US" dirty="0"/>
              <a:t>秀丸エディタ</a:t>
            </a:r>
            <a:endParaRPr kumimoji="1" lang="en-US" altLang="ja-JP" dirty="0"/>
          </a:p>
          <a:p>
            <a:pPr lvl="2"/>
            <a:r>
              <a:rPr kumimoji="1" lang="en-US" altLang="ja-JP" dirty="0">
                <a:hlinkClick r:id="rId5"/>
              </a:rPr>
              <a:t>https://hide.maruo.co.jp/software/hidemaru.html</a:t>
            </a:r>
            <a:endParaRPr kumimoji="1" lang="en-US" altLang="ja-JP" dirty="0"/>
          </a:p>
          <a:p>
            <a:pPr lvl="2"/>
            <a:endParaRPr kumimoji="1" lang="en-US" altLang="ja-JP" dirty="0"/>
          </a:p>
          <a:p>
            <a:pPr lvl="1"/>
            <a:endParaRPr kumimoji="1" lang="ja-JP" altLang="en-US" dirty="0"/>
          </a:p>
        </p:txBody>
      </p:sp>
    </p:spTree>
    <p:extLst>
      <p:ext uri="{BB962C8B-B14F-4D97-AF65-F5344CB8AC3E}">
        <p14:creationId xmlns:p14="http://schemas.microsoft.com/office/powerpoint/2010/main" val="24628995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TM02892315[[fn=ウィスプ]]</Template>
  <TotalTime>2576</TotalTime>
  <Words>3247</Words>
  <Application>Microsoft Office PowerPoint</Application>
  <PresentationFormat>ワイド画面</PresentationFormat>
  <Paragraphs>400</Paragraphs>
  <Slides>46</Slides>
  <Notes>0</Notes>
  <HiddenSlides>2</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46</vt:i4>
      </vt:variant>
    </vt:vector>
  </HeadingPairs>
  <TitlesOfParts>
    <vt:vector size="60" baseType="lpstr">
      <vt:lpstr>-apple-system</vt:lpstr>
      <vt:lpstr>Calibri Light 見出し</vt:lpstr>
      <vt:lpstr>HiraKakuPro-W3</vt:lpstr>
      <vt:lpstr>Source Han Sans JP</vt:lpstr>
      <vt:lpstr>system-ui</vt:lpstr>
      <vt:lpstr>ヒラギノ丸ゴ Pro W4</vt:lpstr>
      <vt:lpstr>メイリオ</vt:lpstr>
      <vt:lpstr>Calibri</vt:lpstr>
      <vt:lpstr>Calibri Light</vt:lpstr>
      <vt:lpstr>Consolas</vt:lpstr>
      <vt:lpstr>Source Sans Pro</vt:lpstr>
      <vt:lpstr>Wingdings 2</vt:lpstr>
      <vt:lpstr>HDOfficeLightV0</vt:lpstr>
      <vt:lpstr>レトロスペクト</vt:lpstr>
      <vt:lpstr>スマートものづくりIoT体験講座</vt:lpstr>
      <vt:lpstr>セミナーの目的</vt:lpstr>
      <vt:lpstr>セミナー内容</vt:lpstr>
      <vt:lpstr>1. PCをQRコードスキャナとして利用する</vt:lpstr>
      <vt:lpstr>PCをQRコードスキャナにする</vt:lpstr>
      <vt:lpstr>セットアップ方法</vt:lpstr>
      <vt:lpstr>Microsoft Store から 「python3.9」をインストールする</vt:lpstr>
      <vt:lpstr>アプリケーションの実行に必要なライブラリのインストールを行います</vt:lpstr>
      <vt:lpstr>【参考】テキストエディタを用意する</vt:lpstr>
      <vt:lpstr>コードを実装します</vt:lpstr>
      <vt:lpstr>QRコードを用意します</vt:lpstr>
      <vt:lpstr>QRコードの生成も試す</vt:lpstr>
      <vt:lpstr>読み取ったQRコードをCSVファイルに書き出してExcelで開いてみる</vt:lpstr>
      <vt:lpstr>【参考】コマンドラインからの実行</vt:lpstr>
      <vt:lpstr>バッチファイルを用いた連続実行</vt:lpstr>
      <vt:lpstr>2.生産管理システムを利用した QRコードによる通材シミュレーションと 製品のロス率を算定</vt:lpstr>
      <vt:lpstr>生産管理システムを利用して製品のロス率を計算する</vt:lpstr>
      <vt:lpstr>前提とする工程</vt:lpstr>
      <vt:lpstr>前提とする工程</vt:lpstr>
      <vt:lpstr>生産管理システムを利用してみる</vt:lpstr>
      <vt:lpstr>生産計画を確認する</vt:lpstr>
      <vt:lpstr>通材シミュレーションを行ってみる</vt:lpstr>
      <vt:lpstr>通材シミュレーションを行う</vt:lpstr>
      <vt:lpstr>生産実績を確認する</vt:lpstr>
      <vt:lpstr>（改めて） 前提とする工程</vt:lpstr>
      <vt:lpstr>半製品の考え方</vt:lpstr>
      <vt:lpstr>製品のロス率を計算する</vt:lpstr>
      <vt:lpstr>QRコード読み取りアプリケーションを改修する （特定のURLにアクセスを行ってアプリケーションを終了する）</vt:lpstr>
      <vt:lpstr>QRコード読み取りアプリケーションを改修する （特定のURLにアクセスを行ってアプリケーションを終了する）</vt:lpstr>
      <vt:lpstr>別のシステムと連携する</vt:lpstr>
      <vt:lpstr>3.レガシーな機器をIoT化する</vt:lpstr>
      <vt:lpstr>レガシーなIoT機器</vt:lpstr>
      <vt:lpstr>前提とするケース</vt:lpstr>
      <vt:lpstr>利用するデバイスについて</vt:lpstr>
      <vt:lpstr>LTE-Mボタンを利用してみる</vt:lpstr>
      <vt:lpstr>グループを新規作成する</vt:lpstr>
      <vt:lpstr>ボタンではなく接点の情報を利用する</vt:lpstr>
      <vt:lpstr>パトランプに応用してみる</vt:lpstr>
      <vt:lpstr>パトランプに応用してみる</vt:lpstr>
      <vt:lpstr>パトランプに応用してみる</vt:lpstr>
      <vt:lpstr>パトランプに応用してみる</vt:lpstr>
      <vt:lpstr>パトランプに応用してみる</vt:lpstr>
      <vt:lpstr>配線図を参照しながら配線を行う</vt:lpstr>
      <vt:lpstr>さらなる活用</vt:lpstr>
      <vt:lpstr>【参考】２回路２接点スイッチの構造</vt:lpstr>
      <vt:lpstr>配線図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IoTセミナー</dc:title>
  <dc:creator>matsuda-j</dc:creator>
  <cp:lastModifiedBy>matsuda-j</cp:lastModifiedBy>
  <cp:revision>49</cp:revision>
  <dcterms:created xsi:type="dcterms:W3CDTF">2021-08-08T14:10:24Z</dcterms:created>
  <dcterms:modified xsi:type="dcterms:W3CDTF">2021-12-02T15:56:06Z</dcterms:modified>
</cp:coreProperties>
</file>