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57" r:id="rId3"/>
    <p:sldId id="272" r:id="rId4"/>
    <p:sldId id="264" r:id="rId5"/>
    <p:sldId id="266" r:id="rId6"/>
    <p:sldId id="274" r:id="rId7"/>
    <p:sldId id="275" r:id="rId8"/>
    <p:sldId id="265" r:id="rId9"/>
    <p:sldId id="267" r:id="rId10"/>
    <p:sldId id="263" r:id="rId11"/>
    <p:sldId id="268" r:id="rId12"/>
    <p:sldId id="269" r:id="rId13"/>
    <p:sldId id="270" r:id="rId14"/>
    <p:sldId id="271" r:id="rId15"/>
    <p:sldId id="259" r:id="rId16"/>
    <p:sldId id="273" r:id="rId17"/>
    <p:sldId id="258" r:id="rId18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E7CD-833A-4057-A34F-721214C10A5F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D9-BA5A-4CBB-9C78-D323B9124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Added</a:t>
            </a:r>
            <a:r>
              <a:rPr lang="fr-FR" dirty="0" smtClean="0"/>
              <a:t>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F3BD9-BA5A-4CBB-9C78-D323B9124B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92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Added</a:t>
            </a:r>
            <a:r>
              <a:rPr lang="fr-FR" dirty="0" smtClean="0"/>
              <a:t>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F3BD9-BA5A-4CBB-9C78-D323B9124B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56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Added</a:t>
            </a:r>
            <a:r>
              <a:rPr lang="fr-FR" dirty="0" smtClean="0"/>
              <a:t>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F3BD9-BA5A-4CBB-9C78-D323B9124B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6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Added</a:t>
            </a:r>
            <a:r>
              <a:rPr lang="fr-FR" dirty="0" smtClean="0"/>
              <a:t> « not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confused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model </a:t>
            </a:r>
            <a:r>
              <a:rPr lang="fr-FR" dirty="0" err="1" smtClean="0"/>
              <a:t>parameters</a:t>
            </a:r>
            <a:r>
              <a:rPr lang="fr-FR" dirty="0" smtClean="0"/>
              <a:t> [… ]»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F3BD9-BA5A-4CBB-9C78-D323B9124B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7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2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3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5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1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" y="5997633"/>
            <a:ext cx="630942" cy="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>
            <a:fillRect/>
          </a:stretch>
        </p:blipFill>
        <p:spPr bwMode="auto">
          <a:xfrm>
            <a:off x="173038" y="141288"/>
            <a:ext cx="46640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3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5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9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1" r:id="rId18"/>
    <p:sldLayoutId id="2147483726" r:id="rId19"/>
    <p:sldLayoutId id="2147483731" r:id="rId20"/>
    <p:sldLayoutId id="214748373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tatista.com/chart/18819/worldwide-market-share-of-leading-cloud-infrastructure-service-providers/" TargetMode="Externa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18819/worldwide-market-share-of-leading-cloud-infrastructure-service-provid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3 – Train and </a:t>
            </a:r>
            <a:r>
              <a:rPr lang="fr-FR" sz="2800" dirty="0" err="1" smtClean="0"/>
              <a:t>deploy</a:t>
            </a:r>
            <a:r>
              <a:rPr lang="fr-FR" sz="2800" dirty="0" smtClean="0"/>
              <a:t> a machine </a:t>
            </a:r>
            <a:r>
              <a:rPr lang="fr-FR" sz="2800" dirty="0" err="1" smtClean="0"/>
              <a:t>learning</a:t>
            </a:r>
            <a:r>
              <a:rPr lang="fr-FR" sz="2800" dirty="0" smtClean="0"/>
              <a:t> model on Azure </a:t>
            </a:r>
            <a:r>
              <a:rPr lang="fr-FR" sz="2800" dirty="0" err="1" smtClean="0"/>
              <a:t>with</a:t>
            </a:r>
            <a:r>
              <a:rPr lang="fr-FR" sz="2800" dirty="0" smtClean="0"/>
              <a:t> Azure ML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Custom model, training </a:t>
            </a:r>
            <a:r>
              <a:rPr lang="fr-FR" dirty="0" err="1" smtClean="0"/>
              <a:t>task</a:t>
            </a:r>
            <a:r>
              <a:rPr lang="fr-FR" dirty="0" smtClean="0"/>
              <a:t>, batch/streaming </a:t>
            </a:r>
            <a:r>
              <a:rPr lang="fr-FR" dirty="0" err="1" smtClean="0"/>
              <a:t>inference</a:t>
            </a:r>
            <a:r>
              <a:rPr lang="fr-FR" dirty="0" smtClean="0"/>
              <a:t>, </a:t>
            </a:r>
            <a:r>
              <a:rPr lang="fr-FR" dirty="0" err="1" smtClean="0"/>
              <a:t>endpoint</a:t>
            </a:r>
            <a:r>
              <a:rPr lang="fr-FR" dirty="0" smtClean="0"/>
              <a:t> </a:t>
            </a:r>
            <a:r>
              <a:rPr lang="fr-FR" dirty="0" err="1" smtClean="0"/>
              <a:t>scaling</a:t>
            </a:r>
            <a:r>
              <a:rPr lang="fr-FR" dirty="0" smtClean="0"/>
              <a:t>, A/B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52" y="3264992"/>
            <a:ext cx="917784" cy="839911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94389" y="1348953"/>
            <a:ext cx="11137237" cy="446722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MNIST ?</a:t>
            </a:r>
          </a:p>
          <a:p>
            <a:r>
              <a:rPr lang="en-US" b="1" dirty="0" smtClean="0"/>
              <a:t>M</a:t>
            </a:r>
            <a:r>
              <a:rPr lang="en-US" dirty="0" smtClean="0"/>
              <a:t>odified </a:t>
            </a:r>
            <a:r>
              <a:rPr lang="en-US" b="1" dirty="0" smtClean="0"/>
              <a:t>N</a:t>
            </a:r>
            <a:r>
              <a:rPr lang="en-US" dirty="0" smtClean="0"/>
              <a:t>ational </a:t>
            </a:r>
            <a:r>
              <a:rPr lang="en-US" b="1" dirty="0"/>
              <a:t>I</a:t>
            </a:r>
            <a:r>
              <a:rPr lang="en-US" dirty="0"/>
              <a:t>nstitute of </a:t>
            </a:r>
            <a:r>
              <a:rPr lang="en-US" b="1" dirty="0" smtClean="0"/>
              <a:t>S</a:t>
            </a:r>
            <a:r>
              <a:rPr lang="en-US" dirty="0" smtClean="0"/>
              <a:t>tandards </a:t>
            </a:r>
            <a:r>
              <a:rPr lang="en-US" dirty="0"/>
              <a:t>and </a:t>
            </a:r>
            <a:r>
              <a:rPr lang="en-US" b="1" dirty="0" smtClean="0"/>
              <a:t>T</a:t>
            </a:r>
            <a:r>
              <a:rPr lang="en-US" dirty="0" smtClean="0"/>
              <a:t>echnology</a:t>
            </a:r>
          </a:p>
          <a:p>
            <a:r>
              <a:rPr lang="en-US" dirty="0" smtClean="0"/>
              <a:t>70 000 digit greyscale images</a:t>
            </a:r>
          </a:p>
          <a:p>
            <a:r>
              <a:rPr lang="en-US" dirty="0" smtClean="0"/>
              <a:t>60 000 training images &amp; 10 000 images in the test set</a:t>
            </a:r>
          </a:p>
          <a:p>
            <a:r>
              <a:rPr lang="en-US" dirty="0" smtClean="0"/>
              <a:t>Created by Yan </a:t>
            </a:r>
            <a:r>
              <a:rPr lang="en-US" dirty="0" err="1" smtClean="0"/>
              <a:t>LeCun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Staple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for ML </a:t>
            </a:r>
            <a:r>
              <a:rPr lang="fr-FR" dirty="0" err="1" smtClean="0"/>
              <a:t>algorithms</a:t>
            </a:r>
            <a:endParaRPr lang="fr-FR" dirty="0" smtClean="0"/>
          </a:p>
          <a:p>
            <a:r>
              <a:rPr lang="fr-FR" dirty="0" smtClean="0"/>
              <a:t>Simple</a:t>
            </a:r>
          </a:p>
          <a:p>
            <a:r>
              <a:rPr lang="fr-FR" dirty="0" err="1" smtClean="0"/>
              <a:t>Ideal</a:t>
            </a:r>
            <a:r>
              <a:rPr lang="fr-FR" dirty="0" smtClean="0"/>
              <a:t> for </a:t>
            </a:r>
            <a:r>
              <a:rPr lang="fr-FR" dirty="0" err="1" smtClean="0"/>
              <a:t>discovering</a:t>
            </a:r>
            <a:r>
              <a:rPr lang="fr-FR" dirty="0" smtClean="0"/>
              <a:t> </a:t>
            </a:r>
            <a:r>
              <a:rPr lang="fr-FR" dirty="0" err="1" smtClean="0"/>
              <a:t>purposes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39308"/>
          <a:stretch/>
        </p:blipFill>
        <p:spPr>
          <a:xfrm>
            <a:off x="8782050" y="2883810"/>
            <a:ext cx="2757487" cy="16287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r="86059"/>
          <a:stretch/>
        </p:blipFill>
        <p:spPr>
          <a:xfrm>
            <a:off x="8148636" y="2868412"/>
            <a:ext cx="633414" cy="162877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1018840" y="3484984"/>
            <a:ext cx="391610" cy="307777"/>
          </a:xfrm>
          <a:prstGeom prst="rect">
            <a:avLst/>
          </a:prstGeom>
          <a:solidFill>
            <a:srgbClr val="FFAB40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3</a:t>
            </a:r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439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training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02604" y="4894268"/>
            <a:ext cx="2547602" cy="104913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Part 1 of the </a:t>
            </a:r>
            <a:r>
              <a:rPr lang="fr-FR" dirty="0" err="1" smtClean="0"/>
              <a:t>lab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11" name="Picture 2" descr="👨‍💻 Informaticien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28" y="1544634"/>
            <a:ext cx="3165803" cy="316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7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r>
              <a:rPr lang="fr-FR" dirty="0" smtClean="0"/>
              <a:t> ?</a:t>
            </a:r>
          </a:p>
          <a:p>
            <a:r>
              <a:rPr lang="fr-FR" dirty="0" err="1" smtClean="0"/>
              <a:t>Aims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the best </a:t>
            </a:r>
            <a:r>
              <a:rPr lang="fr-FR" b="1" dirty="0" err="1" smtClean="0"/>
              <a:t>hyperparameters</a:t>
            </a:r>
            <a:r>
              <a:rPr lang="fr-FR" dirty="0" smtClean="0"/>
              <a:t> of a model (batch size,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hidden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r>
              <a:rPr lang="fr-FR" dirty="0" smtClean="0"/>
              <a:t>…)</a:t>
            </a:r>
          </a:p>
          <a:p>
            <a:r>
              <a:rPr lang="fr-FR" dirty="0" smtClean="0"/>
              <a:t>Not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confused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model </a:t>
            </a:r>
            <a:r>
              <a:rPr lang="fr-FR" dirty="0" err="1" smtClean="0"/>
              <a:t>parameters</a:t>
            </a:r>
            <a:r>
              <a:rPr lang="fr-FR" dirty="0" smtClean="0"/>
              <a:t> (</a:t>
            </a:r>
            <a:r>
              <a:rPr lang="fr-FR" dirty="0" err="1" smtClean="0"/>
              <a:t>weight</a:t>
            </a:r>
            <a:r>
              <a:rPr lang="fr-FR" dirty="0" smtClean="0"/>
              <a:t> and </a:t>
            </a:r>
            <a:r>
              <a:rPr lang="fr-FR" dirty="0" err="1" smtClean="0"/>
              <a:t>bias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neuron</a:t>
            </a:r>
            <a:r>
              <a:rPr lang="fr-FR" dirty="0" smtClean="0"/>
              <a:t>)</a:t>
            </a:r>
          </a:p>
          <a:p>
            <a:r>
              <a:rPr lang="fr-FR" dirty="0" err="1" smtClean="0"/>
              <a:t>These</a:t>
            </a:r>
            <a:r>
              <a:rPr lang="fr-FR" dirty="0" smtClean="0"/>
              <a:t> high-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hyperparameters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influence model training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lab</a:t>
            </a:r>
            <a:r>
              <a:rPr lang="fr-FR" dirty="0" smtClean="0"/>
              <a:t>, Azure </a:t>
            </a:r>
            <a:r>
              <a:rPr lang="fr-FR" dirty="0" err="1" smtClean="0"/>
              <a:t>provides</a:t>
            </a:r>
            <a:r>
              <a:rPr lang="fr-FR" dirty="0" smtClean="0"/>
              <a:t> us </a:t>
            </a:r>
            <a:r>
              <a:rPr lang="fr-FR" dirty="0" err="1" smtClean="0"/>
              <a:t>with</a:t>
            </a:r>
            <a:r>
              <a:rPr lang="fr-FR" dirty="0" smtClean="0"/>
              <a:t> one </a:t>
            </a:r>
            <a:r>
              <a:rPr lang="fr-FR" dirty="0" err="1" smtClean="0"/>
              <a:t>method</a:t>
            </a:r>
            <a:r>
              <a:rPr lang="fr-FR" dirty="0" smtClean="0"/>
              <a:t> : </a:t>
            </a:r>
            <a:r>
              <a:rPr lang="fr-FR" b="1" dirty="0" err="1" smtClean="0"/>
              <a:t>sweep</a:t>
            </a:r>
            <a:r>
              <a:rPr lang="fr-FR" b="1" dirty="0" smtClean="0"/>
              <a:t>()</a:t>
            </a:r>
            <a:r>
              <a:rPr lang="fr-FR" dirty="0" smtClean="0"/>
              <a:t> </a:t>
            </a:r>
          </a:p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: </a:t>
            </a:r>
            <a:r>
              <a:rPr lang="fr-FR" dirty="0" err="1" smtClean="0"/>
              <a:t>give</a:t>
            </a:r>
            <a:r>
              <a:rPr lang="fr-FR" dirty="0" smtClean="0"/>
              <a:t> ranges of values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tune</a:t>
            </a:r>
          </a:p>
          <a:p>
            <a:r>
              <a:rPr lang="fr-FR" b="1" dirty="0" err="1"/>
              <a:t>s</a:t>
            </a:r>
            <a:r>
              <a:rPr lang="fr-FR" b="1" dirty="0" err="1" smtClean="0"/>
              <a:t>weep</a:t>
            </a:r>
            <a:r>
              <a:rPr lang="fr-FR" b="1" dirty="0" smtClean="0"/>
              <a:t>() </a:t>
            </a:r>
            <a:r>
              <a:rPr lang="fr-FR" dirty="0" err="1" smtClean="0"/>
              <a:t>will</a:t>
            </a:r>
            <a:r>
              <a:rPr lang="fr-FR" dirty="0" smtClean="0"/>
              <a:t> test all or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r>
              <a:rPr lang="fr-FR" dirty="0" smtClean="0"/>
              <a:t> of </a:t>
            </a:r>
            <a:r>
              <a:rPr lang="fr-FR" dirty="0" err="1" smtClean="0"/>
              <a:t>hyperparameters</a:t>
            </a:r>
            <a:r>
              <a:rPr lang="fr-FR" dirty="0" smtClean="0"/>
              <a:t> and output the best </a:t>
            </a:r>
            <a:r>
              <a:rPr lang="fr-FR" dirty="0" err="1" smtClean="0"/>
              <a:t>result</a:t>
            </a:r>
            <a:endParaRPr lang="fr-FR" dirty="0" smtClean="0"/>
          </a:p>
          <a:p>
            <a:r>
              <a:rPr lang="en-US" dirty="0"/>
              <a:t>You also need to choose a tolerance threshold that allows you to stop training if it becomes clear that the model will not perform </a:t>
            </a:r>
            <a:r>
              <a:rPr lang="en-US" dirty="0" smtClean="0"/>
              <a:t>well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08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deployment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385569" y="4459399"/>
            <a:ext cx="7222956" cy="1128170"/>
          </a:xfrm>
        </p:spPr>
        <p:txBody>
          <a:bodyPr/>
          <a:lstStyle/>
          <a:p>
            <a:r>
              <a:rPr lang="en-US" dirty="0" smtClean="0"/>
              <a:t>Specificities, </a:t>
            </a:r>
            <a:r>
              <a:rPr lang="en-US" dirty="0"/>
              <a:t>Batch inference </a:t>
            </a:r>
            <a:r>
              <a:rPr lang="en-US" dirty="0" smtClean="0"/>
              <a:t>V.S. </a:t>
            </a:r>
            <a:r>
              <a:rPr lang="en-US" dirty="0"/>
              <a:t>streaming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2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Endpoints</a:t>
            </a:r>
            <a:r>
              <a:rPr lang="fr-FR" dirty="0"/>
              <a:t> &amp; </a:t>
            </a:r>
            <a:r>
              <a:rPr lang="fr-FR" dirty="0" err="1"/>
              <a:t>Deployments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1" y="1568450"/>
            <a:ext cx="11502693" cy="4467225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Endpoint</a:t>
            </a:r>
            <a:r>
              <a:rPr lang="fr-FR" dirty="0" smtClean="0"/>
              <a:t> ? </a:t>
            </a:r>
          </a:p>
          <a:p>
            <a:r>
              <a:rPr lang="en-US" dirty="0"/>
              <a:t>An endpoint is a server that handles incoming requests. It distributes the necessary computations to provide responses with minimal latency.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exposing a model through an API, applications can send data and receive predictions</a:t>
            </a:r>
            <a:r>
              <a:rPr lang="en-US" dirty="0" smtClean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b="1" dirty="0" smtClean="0"/>
              <a:t>Deploying</a:t>
            </a:r>
            <a:r>
              <a:rPr lang="en-US" dirty="0" smtClean="0"/>
              <a:t> </a:t>
            </a:r>
            <a:r>
              <a:rPr lang="en-US" dirty="0"/>
              <a:t>to an endpoint involves allocating a resource that hosts a model and makes it accessible via an API for inference.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61" y="3985288"/>
            <a:ext cx="4909537" cy="2050387"/>
          </a:xfrm>
          <a:prstGeom prst="rect">
            <a:avLst/>
          </a:prstGeom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9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Batch vs Streaming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818228" y="2845802"/>
            <a:ext cx="4557487" cy="3132088"/>
          </a:xfrm>
        </p:spPr>
        <p:txBody>
          <a:bodyPr/>
          <a:lstStyle/>
          <a:p>
            <a:r>
              <a:rPr lang="fr-FR" dirty="0" err="1"/>
              <a:t>Idea</a:t>
            </a:r>
            <a:r>
              <a:rPr lang="fr-FR" dirty="0"/>
              <a:t>: </a:t>
            </a:r>
            <a:r>
              <a:rPr lang="fr-FR" dirty="0" err="1"/>
              <a:t>Process</a:t>
            </a:r>
            <a:r>
              <a:rPr lang="fr-FR" dirty="0"/>
              <a:t> large volumes of data by </a:t>
            </a:r>
            <a:r>
              <a:rPr lang="fr-FR" dirty="0" err="1"/>
              <a:t>parallelizing</a:t>
            </a:r>
            <a:r>
              <a:rPr lang="fr-FR" dirty="0"/>
              <a:t> computations, </a:t>
            </a: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GPUs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Accelerates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r>
              <a:rPr lang="fr-FR" dirty="0"/>
              <a:t> and </a:t>
            </a:r>
            <a:r>
              <a:rPr lang="fr-FR" dirty="0" err="1"/>
              <a:t>optimizes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utilization</a:t>
            </a:r>
            <a:r>
              <a:rPr lang="fr-FR" dirty="0"/>
              <a:t>, </a:t>
            </a:r>
            <a:r>
              <a:rPr lang="fr-FR" dirty="0" err="1"/>
              <a:t>thereby</a:t>
            </a:r>
            <a:r>
              <a:rPr lang="fr-FR" dirty="0"/>
              <a:t> </a:t>
            </a:r>
            <a:r>
              <a:rPr lang="fr-FR" dirty="0" err="1"/>
              <a:t>reducing</a:t>
            </a:r>
            <a:r>
              <a:rPr lang="fr-FR" dirty="0"/>
              <a:t> </a:t>
            </a:r>
            <a:r>
              <a:rPr lang="fr-FR" dirty="0" err="1"/>
              <a:t>operational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May </a:t>
            </a: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inference</a:t>
            </a:r>
            <a:r>
              <a:rPr lang="fr-FR" dirty="0"/>
              <a:t> </a:t>
            </a:r>
            <a:r>
              <a:rPr lang="fr-FR" dirty="0" err="1" smtClean="0"/>
              <a:t>latencies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wait</a:t>
            </a:r>
            <a:r>
              <a:rPr lang="fr-FR" dirty="0" smtClean="0"/>
              <a:t> for the batch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filled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err="1" smtClean="0"/>
              <a:t>Examples</a:t>
            </a:r>
            <a:r>
              <a:rPr lang="fr-FR" dirty="0" smtClean="0"/>
              <a:t> :</a:t>
            </a:r>
            <a:endParaRPr lang="fr-FR" dirty="0"/>
          </a:p>
          <a:p>
            <a:r>
              <a:rPr lang="fr-FR" dirty="0"/>
              <a:t>Image </a:t>
            </a:r>
            <a:r>
              <a:rPr lang="fr-FR" dirty="0" smtClean="0"/>
              <a:t>classification, </a:t>
            </a:r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r>
              <a:rPr lang="fr-FR" dirty="0" smtClean="0"/>
              <a:t>, Large workflow </a:t>
            </a:r>
            <a:r>
              <a:rPr lang="fr-FR" dirty="0" err="1" smtClean="0"/>
              <a:t>scheduled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night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 smtClean="0"/>
              <a:t>Batch </a:t>
            </a:r>
            <a:r>
              <a:rPr lang="fr-FR" dirty="0" err="1" smtClean="0"/>
              <a:t>inference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9"/>
          </p:nvPr>
        </p:nvSpPr>
        <p:spPr>
          <a:xfrm>
            <a:off x="6612146" y="2845802"/>
            <a:ext cx="4557487" cy="3131486"/>
          </a:xfrm>
        </p:spPr>
        <p:txBody>
          <a:bodyPr/>
          <a:lstStyle/>
          <a:p>
            <a:r>
              <a:rPr lang="en-US" dirty="0"/>
              <a:t>Idea: Process data in real time as it is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an efficient preprocessing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need for real-time or near-real-time response limits the complexity of models that can be </a:t>
            </a:r>
            <a:r>
              <a:rPr lang="en-US" dirty="0" smtClean="0"/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Recommendation </a:t>
            </a:r>
            <a:r>
              <a:rPr lang="en-US" dirty="0" smtClean="0"/>
              <a:t>systems, </a:t>
            </a:r>
            <a:r>
              <a:rPr lang="en-US" dirty="0" err="1" smtClean="0"/>
              <a:t>Chatbots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Real-Time (Streaming) </a:t>
            </a:r>
            <a:r>
              <a:rPr lang="fr-FR" dirty="0" err="1" smtClean="0"/>
              <a:t>inference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2069249"/>
            <a:ext cx="735330" cy="7353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390" y="2122589"/>
            <a:ext cx="628650" cy="628650"/>
          </a:xfrm>
          <a:prstGeom prst="rect">
            <a:avLst/>
          </a:prstGeom>
        </p:spPr>
      </p:pic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0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1733" y="1669002"/>
            <a:ext cx="6716792" cy="1519966"/>
          </a:xfrm>
        </p:spPr>
        <p:txBody>
          <a:bodyPr/>
          <a:lstStyle/>
          <a:p>
            <a:r>
              <a:rPr lang="fr-FR" dirty="0" err="1" smtClean="0"/>
              <a:t>Scaling</a:t>
            </a:r>
            <a:r>
              <a:rPr lang="fr-FR" dirty="0" smtClean="0"/>
              <a:t> up an </a:t>
            </a:r>
            <a:r>
              <a:rPr lang="fr-FR" dirty="0" err="1" smtClean="0"/>
              <a:t>endpoint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Locust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11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Scaling</a:t>
            </a:r>
            <a:r>
              <a:rPr lang="fr-FR" dirty="0" smtClean="0"/>
              <a:t> up </a:t>
            </a:r>
            <a:r>
              <a:rPr lang="fr-FR" dirty="0" err="1" smtClean="0"/>
              <a:t>endpoint</a:t>
            </a:r>
            <a:r>
              <a:rPr lang="fr-FR" dirty="0" smtClean="0"/>
              <a:t> </a:t>
            </a:r>
            <a:r>
              <a:rPr lang="fr-FR" dirty="0" err="1" smtClean="0"/>
              <a:t>capacities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test the service's ability to </a:t>
            </a:r>
            <a:r>
              <a:rPr lang="en-US" b="1" dirty="0"/>
              <a:t>handle increased traffic</a:t>
            </a:r>
          </a:p>
          <a:p>
            <a:r>
              <a:rPr lang="en-US" dirty="0"/>
              <a:t>Sending a large number of API requests in parallel</a:t>
            </a:r>
          </a:p>
          <a:p>
            <a:r>
              <a:rPr lang="en-US" dirty="0"/>
              <a:t>Monitoring </a:t>
            </a:r>
            <a:r>
              <a:rPr lang="en-US" dirty="0" smtClean="0"/>
              <a:t>average </a:t>
            </a:r>
            <a:r>
              <a:rPr lang="en-US" dirty="0"/>
              <a:t>response time and </a:t>
            </a:r>
            <a:r>
              <a:rPr lang="en-US" dirty="0" smtClean="0"/>
              <a:t>number </a:t>
            </a:r>
            <a:r>
              <a:rPr lang="en-US" dirty="0"/>
              <a:t>of errors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Utilisation de </a:t>
            </a:r>
            <a:r>
              <a:rPr lang="fr-FR" b="1" dirty="0" err="1" smtClean="0"/>
              <a:t>Locust</a:t>
            </a:r>
            <a:r>
              <a:rPr lang="fr-FR" dirty="0" smtClean="0"/>
              <a:t> :</a:t>
            </a:r>
          </a:p>
          <a:p>
            <a:r>
              <a:rPr lang="fr-FR" dirty="0" smtClean="0"/>
              <a:t>Open source python </a:t>
            </a:r>
            <a:r>
              <a:rPr lang="fr-FR" dirty="0" err="1" smtClean="0"/>
              <a:t>library</a:t>
            </a:r>
            <a:r>
              <a:rPr lang="fr-FR" dirty="0" smtClean="0"/>
              <a:t> for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 smtClean="0"/>
          </a:p>
          <a:p>
            <a:r>
              <a:rPr lang="fr-FR" dirty="0" err="1" smtClean="0"/>
              <a:t>Allows</a:t>
            </a:r>
            <a:r>
              <a:rPr lang="fr-FR" dirty="0" smtClean="0"/>
              <a:t> simulation of multiple </a:t>
            </a:r>
            <a:r>
              <a:rPr lang="fr-FR" dirty="0" err="1" smtClean="0"/>
              <a:t>simultaneous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err="1" smtClean="0"/>
              <a:t>Praised</a:t>
            </a:r>
            <a:r>
              <a:rPr lang="fr-FR" dirty="0" smtClean="0"/>
              <a:t> for </a:t>
            </a:r>
            <a:r>
              <a:rPr lang="fr-FR" dirty="0" err="1" smtClean="0"/>
              <a:t>its</a:t>
            </a:r>
            <a:r>
              <a:rPr lang="fr-FR" dirty="0" smtClean="0"/>
              <a:t> intuitive interface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pic>
        <p:nvPicPr>
          <p:cNvPr id="3074" name="Picture 2" descr="Locust (logiciel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31" y="3093615"/>
            <a:ext cx="5510288" cy="3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9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705683" y="1606711"/>
            <a:ext cx="2536699" cy="709443"/>
          </a:xfrm>
        </p:spPr>
        <p:txBody>
          <a:bodyPr/>
          <a:lstStyle/>
          <a:p>
            <a:r>
              <a:rPr lang="fr-FR" dirty="0" smtClean="0"/>
              <a:t>Introduction and goals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4037892" cy="709443"/>
          </a:xfrm>
        </p:spPr>
        <p:txBody>
          <a:bodyPr/>
          <a:lstStyle/>
          <a:p>
            <a:r>
              <a:rPr lang="fr-FR" dirty="0" smtClean="0"/>
              <a:t>Model training on the cloud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1705683" y="4581732"/>
            <a:ext cx="3265328" cy="709443"/>
          </a:xfrm>
        </p:spPr>
        <p:txBody>
          <a:bodyPr/>
          <a:lstStyle/>
          <a:p>
            <a:r>
              <a:rPr lang="fr-FR" dirty="0" err="1" smtClean="0"/>
              <a:t>Deploying</a:t>
            </a:r>
            <a:r>
              <a:rPr lang="fr-FR" dirty="0" smtClean="0"/>
              <a:t> an </a:t>
            </a:r>
            <a:r>
              <a:rPr lang="fr-FR" dirty="0" err="1" smtClean="0"/>
              <a:t>endpoint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Cloud </a:t>
            </a:r>
            <a:r>
              <a:rPr lang="fr-FR" dirty="0" err="1" smtClean="0"/>
              <a:t>advantages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Data, Azure Machine Learning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Specificities, Batch inference </a:t>
            </a:r>
            <a:r>
              <a:rPr lang="en-US" dirty="0" smtClean="0"/>
              <a:t>V.S. </a:t>
            </a:r>
            <a:r>
              <a:rPr lang="en-US" dirty="0"/>
              <a:t>streaming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0"/>
          </p:nvPr>
        </p:nvSpPr>
        <p:spPr>
          <a:xfrm>
            <a:off x="7737190" y="1528409"/>
            <a:ext cx="3243923" cy="709443"/>
          </a:xfrm>
        </p:spPr>
        <p:txBody>
          <a:bodyPr/>
          <a:lstStyle/>
          <a:p>
            <a:r>
              <a:rPr lang="fr-FR" dirty="0" err="1" smtClean="0"/>
              <a:t>Endpoint</a:t>
            </a:r>
            <a:r>
              <a:rPr lang="fr-FR" dirty="0" smtClean="0"/>
              <a:t> </a:t>
            </a:r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1"/>
          </p:nvPr>
        </p:nvSpPr>
        <p:spPr>
          <a:xfrm>
            <a:off x="7737189" y="3055707"/>
            <a:ext cx="3842440" cy="70944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&amp; test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5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Session’s</a:t>
            </a:r>
            <a:r>
              <a:rPr lang="fr-FR" dirty="0"/>
              <a:t> goals and </a:t>
            </a:r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5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&amp; objectives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37059" y="2926132"/>
            <a:ext cx="626779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 err="1" smtClean="0"/>
              <a:t>Today’s</a:t>
            </a:r>
            <a:r>
              <a:rPr lang="fr-FR" sz="1400" dirty="0" smtClean="0"/>
              <a:t> agenda: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Train a </a:t>
            </a:r>
            <a:r>
              <a:rPr lang="fr-FR" sz="1400" dirty="0" err="1" smtClean="0"/>
              <a:t>neuronnal</a:t>
            </a:r>
            <a:r>
              <a:rPr lang="fr-FR" sz="1400" dirty="0" smtClean="0"/>
              <a:t> network on a </a:t>
            </a:r>
            <a:r>
              <a:rPr lang="fr-FR" sz="1400" dirty="0" err="1" smtClean="0"/>
              <a:t>dataset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Optimising</a:t>
            </a:r>
            <a:r>
              <a:rPr lang="fr-FR" sz="1400" dirty="0" smtClean="0"/>
              <a:t> </a:t>
            </a:r>
            <a:r>
              <a:rPr lang="fr-FR" sz="1400" dirty="0" err="1" smtClean="0"/>
              <a:t>its</a:t>
            </a:r>
            <a:r>
              <a:rPr lang="fr-FR" sz="1400" dirty="0" smtClean="0"/>
              <a:t> </a:t>
            </a:r>
            <a:r>
              <a:rPr lang="fr-FR" sz="1400" dirty="0" err="1" smtClean="0"/>
              <a:t>hyperparameters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Deploying</a:t>
            </a:r>
            <a:r>
              <a:rPr lang="fr-FR" sz="1400" dirty="0" smtClean="0"/>
              <a:t> for </a:t>
            </a:r>
            <a:r>
              <a:rPr lang="fr-FR" sz="1400" dirty="0" err="1" smtClean="0"/>
              <a:t>both</a:t>
            </a:r>
            <a:r>
              <a:rPr lang="fr-FR" sz="1400" dirty="0" smtClean="0"/>
              <a:t> Real-Time &amp; Batch </a:t>
            </a:r>
            <a:r>
              <a:rPr lang="fr-FR" sz="1400" dirty="0" err="1" smtClean="0"/>
              <a:t>inference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Load</a:t>
            </a:r>
            <a:r>
              <a:rPr lang="fr-FR" sz="1400" dirty="0" smtClean="0"/>
              <a:t> </a:t>
            </a:r>
            <a:r>
              <a:rPr lang="fr-FR" sz="1400" dirty="0" err="1" smtClean="0"/>
              <a:t>testing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scaling</a:t>
            </a:r>
            <a:endParaRPr lang="fr-F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err="1" smtClean="0"/>
              <a:t>These</a:t>
            </a:r>
            <a:r>
              <a:rPr lang="fr-FR" sz="1400" dirty="0" smtClean="0"/>
              <a:t> </a:t>
            </a:r>
            <a:r>
              <a:rPr lang="fr-FR" sz="1400" dirty="0" err="1" smtClean="0"/>
              <a:t>steps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done</a:t>
            </a:r>
            <a:r>
              <a:rPr lang="fr-FR" sz="1400" dirty="0" smtClean="0"/>
              <a:t> </a:t>
            </a:r>
            <a:r>
              <a:rPr lang="fr-FR" sz="1400" dirty="0" err="1" smtClean="0"/>
              <a:t>using</a:t>
            </a:r>
            <a:r>
              <a:rPr lang="fr-FR" sz="1400" dirty="0" smtClean="0"/>
              <a:t> Azure Cloud</a:t>
            </a:r>
            <a:endParaRPr lang="fr-FR" sz="1400" dirty="0"/>
          </a:p>
          <a:p>
            <a:endParaRPr lang="fr-FR" dirty="0"/>
          </a:p>
        </p:txBody>
      </p:sp>
      <p:sp>
        <p:nvSpPr>
          <p:cNvPr id="8" name="AutoShape 4" descr="Fichier:Microsoft-Azure.png — Wikipédi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86" y="2219324"/>
            <a:ext cx="5259588" cy="2726771"/>
          </a:xfrm>
          <a:prstGeom prst="rect">
            <a:avLst/>
          </a:prstGeom>
        </p:spPr>
      </p:pic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37059" y="1645191"/>
            <a:ext cx="62677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Last </a:t>
            </a:r>
            <a:r>
              <a:rPr lang="fr-FR" sz="1400" dirty="0" err="1" smtClean="0"/>
              <a:t>week</a:t>
            </a:r>
            <a:r>
              <a:rPr lang="fr-FR" sz="1400" dirty="0" smtClean="0"/>
              <a:t> :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Introduction to </a:t>
            </a:r>
            <a:r>
              <a:rPr lang="fr-FR" sz="1400" dirty="0" err="1" smtClean="0"/>
              <a:t>MLOps</a:t>
            </a:r>
            <a:endParaRPr lang="fr-F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Introduction to </a:t>
            </a:r>
            <a:r>
              <a:rPr lang="fr-FR" sz="1400" dirty="0" err="1" smtClean="0"/>
              <a:t>mlflow</a:t>
            </a:r>
            <a:endParaRPr lang="fr-FR" sz="1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3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&amp; objectives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1653" y="4441333"/>
            <a:ext cx="6267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/>
              <a:t>Major </a:t>
            </a:r>
            <a:r>
              <a:rPr lang="fr-FR" sz="1600" dirty="0" err="1" smtClean="0"/>
              <a:t>suppliers</a:t>
            </a:r>
            <a:r>
              <a:rPr lang="fr-FR" sz="1600" dirty="0" smtClean="0"/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Awazon</a:t>
            </a:r>
            <a:r>
              <a:rPr lang="fr-FR" sz="1400" dirty="0"/>
              <a:t> Web Services (AWS) (~30% </a:t>
            </a:r>
            <a:r>
              <a:rPr lang="fr-FR" sz="1400" dirty="0" err="1"/>
              <a:t>market</a:t>
            </a:r>
            <a:r>
              <a:rPr lang="fr-FR" sz="1400" dirty="0"/>
              <a:t> </a:t>
            </a:r>
            <a:r>
              <a:rPr lang="fr-FR" sz="1400" dirty="0" err="1" smtClean="0"/>
              <a:t>share</a:t>
            </a:r>
            <a:r>
              <a:rPr lang="fr-FR" sz="1400" dirty="0" smtClean="0"/>
              <a:t>*)</a:t>
            </a:r>
            <a:endParaRPr lang="fr-FR" sz="2800" dirty="0">
              <a:latin typeface="Franklin Gothic Book" panose="020B0503020102020204" pitchFamily="34" charset="0"/>
              <a:ea typeface="+mj-ea"/>
              <a:cs typeface="Franklin Gothic Book" panose="020B0503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Microsoft </a:t>
            </a:r>
            <a:r>
              <a:rPr lang="fr-FR" sz="1400" dirty="0"/>
              <a:t>Azure </a:t>
            </a:r>
            <a:r>
              <a:rPr lang="fr-FR" sz="1400" dirty="0" smtClean="0"/>
              <a:t>(~21% </a:t>
            </a:r>
            <a:r>
              <a:rPr lang="fr-FR" sz="1400" dirty="0" err="1"/>
              <a:t>market</a:t>
            </a:r>
            <a:r>
              <a:rPr lang="fr-FR" sz="1400" dirty="0"/>
              <a:t> </a:t>
            </a:r>
            <a:r>
              <a:rPr lang="fr-FR" sz="1400" dirty="0" err="1" smtClean="0"/>
              <a:t>share</a:t>
            </a:r>
            <a:r>
              <a:rPr lang="fr-FR" sz="1400" dirty="0" smtClean="0"/>
              <a:t>*)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Google Cloud Platform (GCP</a:t>
            </a:r>
            <a:r>
              <a:rPr lang="fr-FR" sz="1400" dirty="0"/>
              <a:t>) </a:t>
            </a:r>
            <a:r>
              <a:rPr lang="fr-FR" sz="1400" dirty="0" smtClean="0"/>
              <a:t>(~12% </a:t>
            </a:r>
            <a:r>
              <a:rPr lang="fr-FR" sz="1400" dirty="0" err="1"/>
              <a:t>market</a:t>
            </a:r>
            <a:r>
              <a:rPr lang="fr-FR" sz="1400" dirty="0"/>
              <a:t> </a:t>
            </a:r>
            <a:r>
              <a:rPr lang="fr-FR" sz="1400" dirty="0" err="1" smtClean="0"/>
              <a:t>share</a:t>
            </a:r>
            <a:r>
              <a:rPr lang="fr-FR" sz="1400" dirty="0" smtClean="0"/>
              <a:t>*)</a:t>
            </a: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continue on Azure.</a:t>
            </a:r>
            <a:endParaRPr lang="fr-FR" sz="1400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1652" y="1299558"/>
            <a:ext cx="6267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err="1" smtClean="0"/>
              <a:t>What’s</a:t>
            </a:r>
            <a:r>
              <a:rPr lang="fr-FR" sz="1600" dirty="0" smtClean="0"/>
              <a:t> a </a:t>
            </a:r>
            <a:r>
              <a:rPr lang="fr-FR" sz="1600" b="1" dirty="0" smtClean="0"/>
              <a:t>cloud</a:t>
            </a:r>
            <a:r>
              <a:rPr lang="fr-FR" sz="1600" dirty="0" smtClean="0"/>
              <a:t> ? 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Set of computing resources (processing, storage, network) accessible remotely via the Internet</a:t>
            </a:r>
            <a:br>
              <a:rPr lang="en-US" sz="1400" dirty="0"/>
            </a:br>
            <a:r>
              <a:rPr lang="en-US" sz="1400" dirty="0"/>
              <a:t>On-demand services without direct management of the physical infrastructure</a:t>
            </a:r>
            <a:endParaRPr lang="fr-FR" sz="1400" dirty="0"/>
          </a:p>
        </p:txBody>
      </p:sp>
      <p:sp>
        <p:nvSpPr>
          <p:cNvPr id="8" name="AutoShape 4" descr="Fichier:Microsoft-Azure.png — Wikipédi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62" y="4977460"/>
            <a:ext cx="2695075" cy="92171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51652" y="2879459"/>
            <a:ext cx="626779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err="1" smtClean="0"/>
              <a:t>Different</a:t>
            </a:r>
            <a:r>
              <a:rPr lang="fr-FR" sz="1600" dirty="0" smtClean="0"/>
              <a:t> cloud types :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Public </a:t>
            </a:r>
            <a:r>
              <a:rPr lang="fr-FR" sz="1400" dirty="0" err="1" smtClean="0"/>
              <a:t>clouds</a:t>
            </a:r>
            <a:endParaRPr lang="fr-F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Private</a:t>
            </a:r>
            <a:r>
              <a:rPr lang="fr-FR" sz="1400" dirty="0" smtClean="0"/>
              <a:t> </a:t>
            </a:r>
            <a:r>
              <a:rPr lang="fr-FR" sz="1400" dirty="0" err="1" smtClean="0"/>
              <a:t>clouds</a:t>
            </a:r>
            <a:endParaRPr lang="fr-F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Hybrid</a:t>
            </a:r>
            <a:r>
              <a:rPr lang="fr-FR" sz="1400" dirty="0" smtClean="0"/>
              <a:t> </a:t>
            </a:r>
            <a:r>
              <a:rPr lang="fr-FR" sz="1400" dirty="0" err="1" smtClean="0"/>
              <a:t>clouds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449" y="1417285"/>
            <a:ext cx="4402657" cy="302404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932065" y="6427262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* Sources : </a:t>
            </a:r>
            <a:r>
              <a:rPr lang="fr-FR" sz="1400" dirty="0" err="1" smtClean="0">
                <a:hlinkClick r:id="rId5"/>
              </a:rPr>
              <a:t>Statista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3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Key components (</a:t>
            </a:r>
            <a:r>
              <a:rPr lang="fr-FR" dirty="0" err="1" smtClean="0"/>
              <a:t>without</a:t>
            </a:r>
            <a:r>
              <a:rPr lang="fr-FR" dirty="0" smtClean="0"/>
              <a:t> AI)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8" name="AutoShape 4" descr="Fichier:Microsoft-Azure.png — Wikipédi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558699" y="1355415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Virtual Network</a:t>
            </a:r>
            <a:endParaRPr lang="fr-FR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2367715" y="3030809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Container App</a:t>
            </a:r>
            <a:endParaRPr lang="fr-FR" u="sng" dirty="0"/>
          </a:p>
        </p:txBody>
      </p:sp>
      <p:sp>
        <p:nvSpPr>
          <p:cNvPr id="15" name="ZoneTexte 14"/>
          <p:cNvSpPr txBox="1"/>
          <p:nvPr/>
        </p:nvSpPr>
        <p:spPr>
          <a:xfrm>
            <a:off x="7550189" y="3023277"/>
            <a:ext cx="252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Container </a:t>
            </a:r>
            <a:r>
              <a:rPr lang="fr-FR" u="sng" dirty="0" err="1" smtClean="0"/>
              <a:t>Registry</a:t>
            </a:r>
            <a:endParaRPr lang="fr-FR" u="sng" dirty="0"/>
          </a:p>
        </p:txBody>
      </p:sp>
      <p:sp>
        <p:nvSpPr>
          <p:cNvPr id="16" name="ZoneTexte 15"/>
          <p:cNvSpPr txBox="1"/>
          <p:nvPr/>
        </p:nvSpPr>
        <p:spPr>
          <a:xfrm>
            <a:off x="7550189" y="4622209"/>
            <a:ext cx="294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Application </a:t>
            </a:r>
            <a:r>
              <a:rPr lang="fr-FR" u="sng" dirty="0"/>
              <a:t>G</a:t>
            </a:r>
            <a:r>
              <a:rPr lang="fr-FR" u="sng" dirty="0" smtClean="0"/>
              <a:t>ateway</a:t>
            </a:r>
            <a:endParaRPr lang="fr-FR" u="sng" dirty="0"/>
          </a:p>
        </p:txBody>
      </p:sp>
      <p:sp>
        <p:nvSpPr>
          <p:cNvPr id="17" name="ZoneTexte 16"/>
          <p:cNvSpPr txBox="1"/>
          <p:nvPr/>
        </p:nvSpPr>
        <p:spPr>
          <a:xfrm>
            <a:off x="2680546" y="4622209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Storage</a:t>
            </a:r>
            <a:endParaRPr lang="fr-FR" u="sng" dirty="0"/>
          </a:p>
        </p:txBody>
      </p:sp>
      <p:sp>
        <p:nvSpPr>
          <p:cNvPr id="18" name="ZoneTexte 17"/>
          <p:cNvSpPr txBox="1"/>
          <p:nvPr/>
        </p:nvSpPr>
        <p:spPr>
          <a:xfrm>
            <a:off x="2222522" y="1389730"/>
            <a:ext cx="273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Ressource group</a:t>
            </a:r>
            <a:endParaRPr lang="fr-FR" u="sng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866424" y="1413164"/>
            <a:ext cx="0" cy="469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rot="5400000">
            <a:off x="5971919" y="-2070723"/>
            <a:ext cx="0" cy="101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rot="5400000">
            <a:off x="5971919" y="-484647"/>
            <a:ext cx="0" cy="101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Resources - Visual Studio Marketpl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869" y="1977817"/>
            <a:ext cx="486956" cy="4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rification - Container Registry | Microsoft Azu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020" y="3578569"/>
            <a:ext cx="933706" cy="49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rification Réseau virtuel | Microsoft Az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020" y="2044076"/>
            <a:ext cx="675120" cy="3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Container Apps - Visual Studio Marketpla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300" y="3576053"/>
            <a:ext cx="495228" cy="4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Storage - Visual Studio Marketpla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508" y="5171087"/>
            <a:ext cx="539675" cy="53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arification Application Gateway | Microsoft Az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302" y="5144062"/>
            <a:ext cx="1130905" cy="59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/>
          <p:cNvSpPr txBox="1"/>
          <p:nvPr/>
        </p:nvSpPr>
        <p:spPr>
          <a:xfrm>
            <a:off x="1766963" y="1898130"/>
            <a:ext cx="343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Group </a:t>
            </a:r>
            <a:r>
              <a:rPr lang="en-US" dirty="0"/>
              <a:t>for organizing and managing Azure </a:t>
            </a:r>
            <a:r>
              <a:rPr lang="en-US" dirty="0" smtClean="0"/>
              <a:t>resources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7091432" y="3500502"/>
            <a:ext cx="343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Docker registry to store and manage container </a:t>
            </a:r>
            <a:r>
              <a:rPr lang="en-US" dirty="0" smtClean="0"/>
              <a:t>images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6883263" y="1898130"/>
            <a:ext cx="3615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Isolated private network in Azure for secure resource connectivity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1480823" y="3500502"/>
            <a:ext cx="343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Serverless</a:t>
            </a:r>
            <a:r>
              <a:rPr lang="en-US" dirty="0"/>
              <a:t> platform for running containerized </a:t>
            </a:r>
            <a:r>
              <a:rPr lang="en-US" dirty="0" err="1"/>
              <a:t>microservices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476522" y="5256258"/>
            <a:ext cx="343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Scalable</a:t>
            </a:r>
            <a:r>
              <a:rPr lang="fr-FR" dirty="0"/>
              <a:t> cloud </a:t>
            </a:r>
            <a:r>
              <a:rPr lang="fr-FR" dirty="0" err="1"/>
              <a:t>storage</a:t>
            </a:r>
            <a:r>
              <a:rPr lang="fr-FR" dirty="0"/>
              <a:t> for </a:t>
            </a:r>
            <a:r>
              <a:rPr lang="fr-FR" dirty="0" smtClean="0"/>
              <a:t>files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7132381" y="5117759"/>
            <a:ext cx="343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Traffic manager for web apps with built-in 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74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interact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clouds</a:t>
            </a:r>
            <a:r>
              <a:rPr lang="fr-FR" dirty="0" smtClean="0"/>
              <a:t>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8" name="AutoShape 4" descr="Fichier:Microsoft-Azure.png — Wikipédi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932065" y="6427262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* Sources : </a:t>
            </a:r>
            <a:r>
              <a:rPr lang="fr-FR" sz="1400" dirty="0" err="1" smtClean="0">
                <a:hlinkClick r:id="rId3"/>
              </a:rPr>
              <a:t>Statista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605669" y="1416549"/>
            <a:ext cx="356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Command Line Interface</a:t>
            </a:r>
            <a:endParaRPr lang="fr-FR" u="sng" dirty="0"/>
          </a:p>
        </p:txBody>
      </p:sp>
      <p:sp>
        <p:nvSpPr>
          <p:cNvPr id="17" name="ZoneTexte 16"/>
          <p:cNvSpPr txBox="1"/>
          <p:nvPr/>
        </p:nvSpPr>
        <p:spPr>
          <a:xfrm>
            <a:off x="6619399" y="1430232"/>
            <a:ext cx="4207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Software </a:t>
            </a:r>
            <a:r>
              <a:rPr lang="fr-FR" u="sng" dirty="0" err="1" smtClean="0"/>
              <a:t>Developement</a:t>
            </a:r>
            <a:r>
              <a:rPr lang="fr-FR" u="sng" dirty="0" smtClean="0"/>
              <a:t> Kit </a:t>
            </a:r>
            <a:r>
              <a:rPr lang="fr-FR" dirty="0" smtClean="0"/>
              <a:t>(SDK)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1834176" y="3830247"/>
            <a:ext cx="285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Infrastructure as Code</a:t>
            </a:r>
            <a:endParaRPr lang="fr-FR" u="sng" dirty="0"/>
          </a:p>
        </p:txBody>
      </p:sp>
      <p:cxnSp>
        <p:nvCxnSpPr>
          <p:cNvPr id="19" name="Connecteur droit 18"/>
          <p:cNvCxnSpPr/>
          <p:nvPr/>
        </p:nvCxnSpPr>
        <p:spPr>
          <a:xfrm>
            <a:off x="5866424" y="1413164"/>
            <a:ext cx="0" cy="23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5999627" y="-1377996"/>
            <a:ext cx="0" cy="1018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lamar a APIs protegidas con Azure AD con Azure CLI - return(GiS)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96" y="2186122"/>
            <a:ext cx="558589" cy="5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chier:Python-logo-notext.svg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33" y="2107134"/>
            <a:ext cx="652978" cy="7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 type terraform&quot; Icon - Download for free – Iconduc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089" y="4568064"/>
            <a:ext cx="599466" cy="6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/>
          <p:cNvSpPr txBox="1"/>
          <p:nvPr/>
        </p:nvSpPr>
        <p:spPr>
          <a:xfrm>
            <a:off x="1337521" y="2142251"/>
            <a:ext cx="343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Command-line tool to control Azure from your terminal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6648325" y="2142251"/>
            <a:ext cx="3439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library to automate and manage Azure services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539649" y="4582181"/>
            <a:ext cx="8548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to manage and deploy infrastructure using code instead of manual processes, via configuration files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20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&amp; objectives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0" y="2380214"/>
            <a:ext cx="2876204" cy="233691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24073" y="1172324"/>
            <a:ext cx="62677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err="1" smtClean="0"/>
              <a:t>Why</a:t>
            </a:r>
            <a:r>
              <a:rPr lang="fr-FR" sz="1600" dirty="0" smtClean="0"/>
              <a:t> </a:t>
            </a:r>
            <a:r>
              <a:rPr lang="fr-FR" sz="1600" dirty="0" err="1" smtClean="0"/>
              <a:t>should</a:t>
            </a:r>
            <a:r>
              <a:rPr lang="fr-FR" sz="1600" dirty="0" smtClean="0"/>
              <a:t> </a:t>
            </a:r>
            <a:r>
              <a:rPr lang="fr-FR" sz="1600" dirty="0" err="1" smtClean="0"/>
              <a:t>we</a:t>
            </a:r>
            <a:r>
              <a:rPr lang="fr-FR" sz="1600" dirty="0" smtClean="0"/>
              <a:t> use a cloud for </a:t>
            </a:r>
            <a:r>
              <a:rPr lang="fr-FR" sz="1600" dirty="0" err="1" smtClean="0"/>
              <a:t>today’s</a:t>
            </a:r>
            <a:r>
              <a:rPr lang="fr-FR" sz="1600" dirty="0" smtClean="0"/>
              <a:t> session ?</a:t>
            </a:r>
          </a:p>
          <a:p>
            <a:pPr>
              <a:lnSpc>
                <a:spcPct val="150000"/>
              </a:lnSpc>
            </a:pPr>
            <a:r>
              <a:rPr lang="fr-FR" sz="1600" dirty="0" smtClean="0"/>
              <a:t>AI in Azure ? </a:t>
            </a:r>
            <a:r>
              <a:rPr lang="fr-FR" sz="1600" b="1" dirty="0" smtClean="0"/>
              <a:t>Azure </a:t>
            </a:r>
            <a:r>
              <a:rPr lang="fr-FR" sz="1600" b="1" dirty="0" smtClean="0"/>
              <a:t>Machine </a:t>
            </a:r>
            <a:r>
              <a:rPr lang="fr-FR" sz="1600" b="1" dirty="0" smtClean="0"/>
              <a:t>Learning</a:t>
            </a:r>
          </a:p>
          <a:p>
            <a:pPr>
              <a:lnSpc>
                <a:spcPct val="150000"/>
              </a:lnSpc>
            </a:pP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For model </a:t>
            </a:r>
            <a:r>
              <a:rPr lang="fr-FR" sz="1600" dirty="0" smtClean="0"/>
              <a:t>training</a:t>
            </a:r>
            <a:r>
              <a:rPr lang="fr-FR" sz="1600" dirty="0" smtClean="0"/>
              <a:t>:</a:t>
            </a:r>
            <a:endParaRPr lang="fr-F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Access </a:t>
            </a:r>
            <a:r>
              <a:rPr lang="fr-FR" sz="1600" dirty="0"/>
              <a:t>to </a:t>
            </a:r>
            <a:r>
              <a:rPr lang="fr-FR" sz="1600" dirty="0" err="1"/>
              <a:t>computing</a:t>
            </a:r>
            <a:r>
              <a:rPr lang="fr-FR" sz="1600" dirty="0"/>
              <a:t> power (CPU/GPU), </a:t>
            </a:r>
            <a:r>
              <a:rPr lang="fr-FR" sz="1600" dirty="0" err="1"/>
              <a:t>potentially</a:t>
            </a:r>
            <a:r>
              <a:rPr lang="fr-FR" sz="1600" dirty="0"/>
              <a:t> long training </a:t>
            </a:r>
            <a:r>
              <a:rPr lang="fr-FR" sz="1600" dirty="0" smtClean="0"/>
              <a:t>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Scaling</a:t>
            </a:r>
            <a:r>
              <a:rPr lang="fr-FR" sz="1600" dirty="0" smtClean="0"/>
              <a:t> up ressources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easy</a:t>
            </a:r>
            <a:r>
              <a:rPr lang="fr-FR" sz="1600" dirty="0" smtClean="0"/>
              <a:t> for </a:t>
            </a:r>
            <a:r>
              <a:rPr lang="fr-FR" sz="1600" dirty="0" err="1" smtClean="0"/>
              <a:t>tougher</a:t>
            </a:r>
            <a:r>
              <a:rPr lang="fr-FR" sz="1600" dirty="0" smtClean="0"/>
              <a:t> </a:t>
            </a:r>
            <a:r>
              <a:rPr lang="fr-FR" sz="1600" dirty="0" err="1" smtClean="0"/>
              <a:t>workloads</a:t>
            </a:r>
            <a:endParaRPr lang="fr-FR" sz="1600" dirty="0" smtClean="0"/>
          </a:p>
          <a:p>
            <a:pPr lvl="1"/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Optimize</a:t>
            </a:r>
            <a:r>
              <a:rPr lang="fr-FR" sz="1600" dirty="0"/>
              <a:t> training </a:t>
            </a:r>
            <a:r>
              <a:rPr lang="fr-FR" sz="1600" dirty="0" err="1" smtClean="0"/>
              <a:t>hyperparameters</a:t>
            </a:r>
            <a:endParaRPr lang="fr-F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launch</a:t>
            </a:r>
            <a:r>
              <a:rPr lang="fr-FR" sz="1600" dirty="0" smtClean="0"/>
              <a:t> of multiple </a:t>
            </a:r>
            <a:r>
              <a:rPr lang="fr-FR" sz="1600" dirty="0"/>
              <a:t>trainings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different</a:t>
            </a:r>
            <a:r>
              <a:rPr lang="fr-FR" sz="1600" dirty="0"/>
              <a:t> </a:t>
            </a:r>
            <a:r>
              <a:rPr lang="fr-FR" sz="1600" dirty="0" err="1"/>
              <a:t>parameters</a:t>
            </a:r>
            <a:r>
              <a:rPr lang="fr-FR" sz="1600" dirty="0"/>
              <a:t> in </a:t>
            </a:r>
            <a:r>
              <a:rPr lang="fr-FR" sz="1600" dirty="0" smtClean="0"/>
              <a:t>Integrated </a:t>
            </a:r>
            <a:r>
              <a:rPr lang="fr-FR" sz="1600" dirty="0" err="1" smtClean="0"/>
              <a:t>tools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Reduced</a:t>
            </a:r>
            <a:r>
              <a:rPr lang="fr-FR" sz="1600" dirty="0" smtClean="0"/>
              <a:t> </a:t>
            </a:r>
            <a:r>
              <a:rPr lang="fr-FR" sz="1600" dirty="0" err="1"/>
              <a:t>cost</a:t>
            </a:r>
            <a:r>
              <a:rPr lang="fr-FR" sz="1600" dirty="0"/>
              <a:t> for </a:t>
            </a:r>
            <a:r>
              <a:rPr lang="fr-FR" sz="1600" dirty="0" err="1"/>
              <a:t>unpromising</a:t>
            </a:r>
            <a:r>
              <a:rPr lang="fr-FR" sz="1600" dirty="0"/>
              <a:t> </a:t>
            </a:r>
            <a:r>
              <a:rPr lang="fr-FR" sz="1600" dirty="0" smtClean="0"/>
              <a:t>trainings</a:t>
            </a:r>
          </a:p>
          <a:p>
            <a:pPr lvl="1"/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Model </a:t>
            </a:r>
            <a:r>
              <a:rPr lang="fr-FR" sz="1600" dirty="0" err="1" smtClean="0"/>
              <a:t>deployment</a:t>
            </a:r>
            <a:r>
              <a:rPr lang="fr-FR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Azure </a:t>
            </a:r>
            <a:r>
              <a:rPr lang="fr-FR" sz="1600" dirty="0"/>
              <a:t>Machine Learning </a:t>
            </a:r>
            <a:r>
              <a:rPr lang="fr-FR" sz="1600" dirty="0" err="1"/>
              <a:t>provides</a:t>
            </a:r>
            <a:r>
              <a:rPr lang="fr-FR" sz="1600" dirty="0"/>
              <a:t> </a:t>
            </a:r>
            <a:r>
              <a:rPr lang="fr-FR" sz="1600" dirty="0" err="1"/>
              <a:t>managed</a:t>
            </a:r>
            <a:r>
              <a:rPr lang="fr-FR" sz="1600" dirty="0"/>
              <a:t> </a:t>
            </a:r>
            <a:r>
              <a:rPr lang="fr-FR" sz="1600" dirty="0" err="1" smtClean="0"/>
              <a:t>endpoints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Scalable</a:t>
            </a:r>
            <a:r>
              <a:rPr lang="fr-FR" sz="1600" dirty="0" smtClean="0"/>
              <a:t> </a:t>
            </a:r>
            <a:r>
              <a:rPr lang="fr-FR" sz="1600" dirty="0" err="1" smtClean="0"/>
              <a:t>endpoint</a:t>
            </a:r>
            <a:r>
              <a:rPr lang="fr-FR" sz="1600" dirty="0" smtClean="0"/>
              <a:t> for </a:t>
            </a:r>
            <a:r>
              <a:rPr lang="fr-FR" sz="1600" dirty="0" err="1" smtClean="0"/>
              <a:t>inference</a:t>
            </a:r>
            <a:endParaRPr lang="fr-FR" sz="1600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03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training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Data, Azure hands-on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287465"/>
      </p:ext>
    </p:extLst>
  </p:cSld>
  <p:clrMapOvr>
    <a:masterClrMapping/>
  </p:clrMapOvr>
</p:sld>
</file>

<file path=ppt/theme/theme1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HeadMind Partners 2024" id="{455D27FD-681B-4269-9DB4-E515FEB5C9D5}" vid="{99F535D0-B694-43D3-A926-E22BF183E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HeadMind Partners 2024</Template>
  <TotalTime>3634</TotalTime>
  <Words>908</Words>
  <Application>Microsoft Office PowerPoint</Application>
  <PresentationFormat>Grand écran</PresentationFormat>
  <Paragraphs>176</Paragraphs>
  <Slides>17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Browallia New</vt:lpstr>
      <vt:lpstr>Calibri</vt:lpstr>
      <vt:lpstr>Franklin Gothic Book</vt:lpstr>
      <vt:lpstr>Segoe UI</vt:lpstr>
      <vt:lpstr>NEW HeadMind Partners</vt:lpstr>
      <vt:lpstr>3 – Train and deploy a machine learning model on Azure with Azure ML</vt:lpstr>
      <vt:lpstr>Présentation PowerPoint</vt:lpstr>
      <vt:lpstr>Introduction</vt:lpstr>
      <vt:lpstr>Introduction &amp; objectives</vt:lpstr>
      <vt:lpstr>Introduction &amp; objectives</vt:lpstr>
      <vt:lpstr>Key components (without AI) : </vt:lpstr>
      <vt:lpstr>How to interact with clouds : </vt:lpstr>
      <vt:lpstr>Introduction &amp; objectives</vt:lpstr>
      <vt:lpstr>Model training</vt:lpstr>
      <vt:lpstr>Training dataset</vt:lpstr>
      <vt:lpstr>Model training</vt:lpstr>
      <vt:lpstr>Hyperparameter tuning</vt:lpstr>
      <vt:lpstr>Model deployment</vt:lpstr>
      <vt:lpstr>Endpoints &amp; Deployments</vt:lpstr>
      <vt:lpstr>Batch vs Streaming</vt:lpstr>
      <vt:lpstr>Scaling up an endpoint</vt:lpstr>
      <vt:lpstr>Scaling up endpoint capacities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Entraîner et déployer un modèle de ML sur GCP avec Vertex AI</dc:title>
  <dc:creator>Hochedez, Arthur</dc:creator>
  <cp:lastModifiedBy>Cabourdin, Nicolas</cp:lastModifiedBy>
  <cp:revision>63</cp:revision>
  <dcterms:created xsi:type="dcterms:W3CDTF">2025-02-11T16:41:08Z</dcterms:created>
  <dcterms:modified xsi:type="dcterms:W3CDTF">2025-05-20T15:21:09Z</dcterms:modified>
</cp:coreProperties>
</file>