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389" r:id="rId5"/>
    <p:sldId id="408" r:id="rId6"/>
    <p:sldId id="394" r:id="rId7"/>
    <p:sldId id="393" r:id="rId8"/>
    <p:sldId id="396" r:id="rId9"/>
    <p:sldId id="398" r:id="rId10"/>
    <p:sldId id="399" r:id="rId11"/>
    <p:sldId id="400" r:id="rId12"/>
    <p:sldId id="401" r:id="rId13"/>
    <p:sldId id="397" r:id="rId14"/>
    <p:sldId id="409" r:id="rId15"/>
    <p:sldId id="402" r:id="rId16"/>
    <p:sldId id="406" r:id="rId17"/>
    <p:sldId id="407" r:id="rId18"/>
    <p:sldId id="405" r:id="rId19"/>
    <p:sldId id="40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718CA8-78CD-4680-B774-976263DC5EFC}">
          <p14:sldIdLst/>
        </p14:section>
        <p14:section name="Model drift" id="{80198200-26CD-48C6-AE38-D5E02DA5DEFA}">
          <p14:sldIdLst/>
        </p14:section>
        <p14:section name="Continous training" id="{B1D64C67-FA3F-4BB9-8909-D47DA429704B}">
          <p14:sldIdLst>
            <p14:sldId id="389"/>
            <p14:sldId id="408"/>
            <p14:sldId id="394"/>
            <p14:sldId id="393"/>
            <p14:sldId id="396"/>
            <p14:sldId id="398"/>
            <p14:sldId id="399"/>
            <p14:sldId id="400"/>
            <p14:sldId id="401"/>
            <p14:sldId id="397"/>
            <p14:sldId id="409"/>
            <p14:sldId id="402"/>
            <p14:sldId id="406"/>
            <p14:sldId id="407"/>
            <p14:sldId id="405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re, Elise" initials="BE" lastIdx="1" clrIdx="0">
    <p:extLst>
      <p:ext uri="{19B8F6BF-5375-455C-9EA6-DF929625EA0E}">
        <p15:presenceInfo xmlns:p15="http://schemas.microsoft.com/office/powerpoint/2012/main" userId="Barrere, Eli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0101"/>
    <a:srgbClr val="000000"/>
    <a:srgbClr val="155FA9"/>
    <a:srgbClr val="135597"/>
    <a:srgbClr val="0F4379"/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97673-88D1-3DBC-E26C-4D19430C61B3}" v="1564" dt="2025-03-27T16:27:24.807"/>
    <p1510:client id="{AE95312D-3C01-2F61-0960-94D84A6F4451}" v="1234" dt="2025-03-28T15:29:36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23" autoAdjust="0"/>
  </p:normalViewPr>
  <p:slideViewPr>
    <p:cSldViewPr snapToGrid="0">
      <p:cViewPr varScale="1">
        <p:scale>
          <a:sx n="114" d="100"/>
          <a:sy n="11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loud.google.com/architecture/mlops-continuous-delivery-and-automation-pipelines-in-machine-learn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4891733" y="4229100"/>
            <a:ext cx="6716792" cy="135846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Framework</a:t>
            </a: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MLOps</a:t>
            </a:r>
            <a:r>
              <a:rPr lang="fr-FR" sz="2000" dirty="0" smtClean="0"/>
              <a:t> pipeline</a:t>
            </a: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3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2: </a:t>
            </a:r>
            <a:r>
              <a:rPr lang="fr-FR" dirty="0" smtClean="0"/>
              <a:t>The 6 stages of automation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8" y="1934386"/>
            <a:ext cx="8452668" cy="4043695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088859" y="1795244"/>
            <a:ext cx="704675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793534" y="1505739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Iteratively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54773" y="1934386"/>
            <a:ext cx="53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Compile source code and running tests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050098" y="2224480"/>
            <a:ext cx="704675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695658" y="3666059"/>
            <a:ext cx="53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Model </a:t>
            </a:r>
            <a:r>
              <a:rPr lang="fr-FR" dirty="0" err="1" smtClean="0"/>
              <a:t>endpoint</a:t>
            </a:r>
            <a:r>
              <a:rPr lang="fr-FR" dirty="0" smtClean="0"/>
              <a:t> serves </a:t>
            </a:r>
            <a:r>
              <a:rPr lang="fr-FR" dirty="0" err="1" smtClean="0"/>
              <a:t>requests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4060373" y="2756721"/>
            <a:ext cx="704675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738242" y="2442860"/>
            <a:ext cx="53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Deploy</a:t>
            </a:r>
            <a:r>
              <a:rPr lang="fr-FR" dirty="0" smtClean="0"/>
              <a:t> pipeline to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990983" y="4035055"/>
            <a:ext cx="704675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808217" y="4269949"/>
            <a:ext cx="53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Collect</a:t>
            </a:r>
            <a:r>
              <a:rPr lang="fr-FR" dirty="0" smtClean="0"/>
              <a:t> &amp; Analyse </a:t>
            </a:r>
            <a:r>
              <a:rPr lang="fr-FR" dirty="0" err="1" smtClean="0"/>
              <a:t>metrics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8103542" y="4576484"/>
            <a:ext cx="704675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722418" y="3123825"/>
            <a:ext cx="53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Trigger the training pipeline </a:t>
            </a:r>
            <a:r>
              <a:rPr lang="fr-FR" dirty="0" err="1" smtClean="0"/>
              <a:t>automatically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017743" y="3461385"/>
            <a:ext cx="704675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 : Framework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37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 </a:t>
            </a:r>
            <a:r>
              <a:rPr lang="fr-FR" dirty="0"/>
              <a:t>F</a:t>
            </a:r>
            <a:r>
              <a:rPr lang="fr-FR" dirty="0" smtClean="0"/>
              <a:t>ramework : 3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0375" y="1340055"/>
            <a:ext cx="549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When</a:t>
            </a:r>
            <a:r>
              <a:rPr lang="fr-FR" dirty="0" smtClean="0"/>
              <a:t> to </a:t>
            </a:r>
            <a:r>
              <a:rPr lang="fr-FR" dirty="0" err="1" smtClean="0"/>
              <a:t>retrain</a:t>
            </a:r>
            <a:r>
              <a:rPr lang="fr-FR" dirty="0" smtClean="0"/>
              <a:t> ? (CT pipeline triggers)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Which</a:t>
            </a:r>
            <a:r>
              <a:rPr lang="fr-FR" dirty="0" smtClean="0"/>
              <a:t> data to use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part of the pipeline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retrained</a:t>
            </a:r>
            <a:r>
              <a:rPr lang="fr-FR" dirty="0" smtClean="0"/>
              <a:t> ?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7522521" y="1366216"/>
            <a:ext cx="8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Retraining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372390" y="1707120"/>
            <a:ext cx="5432673" cy="2712216"/>
            <a:chOff x="6376243" y="1397689"/>
            <a:chExt cx="5432673" cy="2712216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673362" y="3692769"/>
              <a:ext cx="47654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6840415" y="1406769"/>
              <a:ext cx="0" cy="2391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V="1">
              <a:off x="7951177" y="1406769"/>
              <a:ext cx="0" cy="2391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V="1">
              <a:off x="9056077" y="1397689"/>
              <a:ext cx="0" cy="2391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9131218">
              <a:off x="6518228" y="1781969"/>
              <a:ext cx="1653040" cy="1439170"/>
            </a:xfrm>
            <a:prstGeom prst="arc">
              <a:avLst>
                <a:gd name="adj1" fmla="val 16106437"/>
                <a:gd name="adj2" fmla="val 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9131218">
              <a:off x="7625179" y="1772891"/>
              <a:ext cx="1653040" cy="1439170"/>
            </a:xfrm>
            <a:prstGeom prst="arc">
              <a:avLst>
                <a:gd name="adj1" fmla="val 16106437"/>
                <a:gd name="adj2" fmla="val 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9131218">
              <a:off x="8721052" y="1763812"/>
              <a:ext cx="1653040" cy="1439170"/>
            </a:xfrm>
            <a:prstGeom prst="arc">
              <a:avLst>
                <a:gd name="adj1" fmla="val 16106437"/>
                <a:gd name="adj2" fmla="val 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/>
            <p:cNvCxnSpPr>
              <a:stCxn id="19" idx="0"/>
            </p:cNvCxnSpPr>
            <p:nvPr/>
          </p:nvCxnSpPr>
          <p:spPr>
            <a:xfrm>
              <a:off x="7963609" y="1963644"/>
              <a:ext cx="1647939" cy="1541556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9056077" y="1947260"/>
              <a:ext cx="1647939" cy="1541556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0160977" y="1930876"/>
              <a:ext cx="1647939" cy="1541556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8717253" y="374057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Time</a:t>
              </a:r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 rot="16200000">
              <a:off x="5748026" y="2228500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Model </a:t>
              </a:r>
              <a:r>
                <a:rPr lang="fr-FR" dirty="0" err="1" smtClean="0"/>
                <a:t>Quality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866350" y="3304299"/>
            <a:ext cx="4938316" cy="1491410"/>
            <a:chOff x="7073224" y="2432141"/>
            <a:chExt cx="4938316" cy="1491410"/>
          </a:xfrm>
        </p:grpSpPr>
        <p:cxnSp>
          <p:nvCxnSpPr>
            <p:cNvPr id="27" name="Connecteur droit avec flèche 26"/>
            <p:cNvCxnSpPr/>
            <p:nvPr/>
          </p:nvCxnSpPr>
          <p:spPr>
            <a:xfrm>
              <a:off x="7073224" y="3171582"/>
              <a:ext cx="47654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256477" y="2961857"/>
              <a:ext cx="3313651" cy="419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831896" y="2814002"/>
              <a:ext cx="738231" cy="7151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7689202" y="2432141"/>
              <a:ext cx="1641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Historical</a:t>
              </a:r>
              <a:r>
                <a:rPr lang="fr-FR" dirty="0" smtClean="0"/>
                <a:t> data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757116" y="3554219"/>
              <a:ext cx="390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3"/>
                  </a:solidFill>
                </a:rPr>
                <a:t>Retraining</a:t>
              </a:r>
              <a:r>
                <a:rPr lang="fr-FR" dirty="0" smtClean="0">
                  <a:solidFill>
                    <a:schemeClr val="accent3"/>
                  </a:solidFill>
                </a:rPr>
                <a:t> data : </a:t>
              </a:r>
              <a:r>
                <a:rPr lang="fr-FR" dirty="0" err="1" smtClean="0">
                  <a:solidFill>
                    <a:schemeClr val="accent3"/>
                  </a:solidFill>
                </a:rPr>
                <a:t>What</a:t>
              </a:r>
              <a:r>
                <a:rPr lang="fr-FR" dirty="0" smtClean="0">
                  <a:solidFill>
                    <a:schemeClr val="accent3"/>
                  </a:solidFill>
                </a:rPr>
                <a:t> </a:t>
              </a:r>
              <a:r>
                <a:rPr lang="fr-FR" dirty="0" err="1" smtClean="0">
                  <a:solidFill>
                    <a:schemeClr val="accent3"/>
                  </a:solidFill>
                </a:rPr>
                <a:t>window</a:t>
              </a:r>
              <a:r>
                <a:rPr lang="fr-FR" dirty="0" smtClean="0">
                  <a:solidFill>
                    <a:schemeClr val="accent3"/>
                  </a:solidFill>
                </a:rPr>
                <a:t> size ?</a:t>
              </a:r>
              <a:endParaRPr lang="fr-FR" dirty="0">
                <a:solidFill>
                  <a:schemeClr val="accent3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1331546" y="2777191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Time</a:t>
              </a:r>
              <a:endParaRPr lang="fr-FR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98716" y="2814002"/>
              <a:ext cx="1971412" cy="715158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9455939" y="3171581"/>
              <a:ext cx="66118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3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 </a:t>
            </a:r>
            <a:r>
              <a:rPr lang="fr-FR" dirty="0"/>
              <a:t>F</a:t>
            </a:r>
            <a:r>
              <a:rPr lang="fr-FR" dirty="0" smtClean="0"/>
              <a:t>ramework : </a:t>
            </a:r>
            <a:r>
              <a:rPr lang="fr-FR" dirty="0" err="1" smtClean="0"/>
              <a:t>When</a:t>
            </a:r>
            <a:r>
              <a:rPr lang="fr-FR" dirty="0" smtClean="0"/>
              <a:t> to </a:t>
            </a:r>
            <a:r>
              <a:rPr lang="fr-FR" dirty="0" err="1" smtClean="0"/>
              <a:t>retrain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0375" y="1540025"/>
            <a:ext cx="11204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/>
              <a:t>ML </a:t>
            </a:r>
            <a:r>
              <a:rPr lang="fr-FR" sz="1600" b="1" dirty="0"/>
              <a:t>Pipeline Triggers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Automate </a:t>
            </a:r>
            <a:r>
              <a:rPr lang="fr-FR" sz="1600" dirty="0" err="1" smtClean="0"/>
              <a:t>retraining</a:t>
            </a:r>
            <a:r>
              <a:rPr lang="fr-FR" sz="1600" dirty="0" smtClean="0"/>
              <a:t> </a:t>
            </a:r>
            <a:r>
              <a:rPr lang="fr-FR" sz="1600" dirty="0" err="1" smtClean="0"/>
              <a:t>based</a:t>
            </a:r>
            <a:r>
              <a:rPr lang="fr-FR" sz="1600" dirty="0" smtClean="0"/>
              <a:t>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smtClean="0"/>
              <a:t>Schedule</a:t>
            </a:r>
            <a:r>
              <a:rPr lang="fr-FR" sz="1600" dirty="0" smtClean="0"/>
              <a:t> (</a:t>
            </a:r>
            <a:r>
              <a:rPr lang="fr-FR" sz="1600" dirty="0" err="1" smtClean="0"/>
              <a:t>e.g</a:t>
            </a:r>
            <a:r>
              <a:rPr lang="fr-FR" sz="1600" dirty="0" smtClean="0"/>
              <a:t>., </a:t>
            </a:r>
            <a:r>
              <a:rPr lang="fr-FR" sz="1600" dirty="0" err="1" smtClean="0"/>
              <a:t>daily</a:t>
            </a:r>
            <a:r>
              <a:rPr lang="fr-FR" sz="1600" dirty="0" smtClean="0"/>
              <a:t>/</a:t>
            </a:r>
            <a:r>
              <a:rPr lang="fr-FR" sz="1600" dirty="0" err="1" smtClean="0"/>
              <a:t>weekly</a:t>
            </a:r>
            <a:r>
              <a:rPr lang="fr-FR" sz="16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Easiest</a:t>
            </a:r>
            <a:r>
              <a:rPr lang="fr-FR" sz="1600" dirty="0" smtClean="0"/>
              <a:t> to </a:t>
            </a:r>
            <a:r>
              <a:rPr lang="fr-FR" sz="1600" dirty="0" err="1" smtClean="0"/>
              <a:t>implement</a:t>
            </a:r>
            <a:endParaRPr lang="fr-F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May </a:t>
            </a:r>
            <a:r>
              <a:rPr lang="en-US" sz="1600" dirty="0"/>
              <a:t>not adapt to real-time </a:t>
            </a:r>
            <a:r>
              <a:rPr lang="en-US" sz="1600" dirty="0" smtClean="0"/>
              <a:t>changes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Maintains </a:t>
            </a:r>
            <a:r>
              <a:rPr lang="en-US" sz="1600" dirty="0"/>
              <a:t>model freshness in stable environments</a:t>
            </a: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smtClean="0"/>
              <a:t>Performance </a:t>
            </a:r>
            <a:r>
              <a:rPr lang="fr-FR" sz="1600" b="1" dirty="0" err="1" smtClean="0"/>
              <a:t>decay</a:t>
            </a:r>
            <a:r>
              <a:rPr lang="fr-FR" sz="1600" dirty="0"/>
              <a:t> (If not </a:t>
            </a:r>
            <a:r>
              <a:rPr lang="fr-FR" sz="1600" dirty="0" err="1"/>
              <a:t>broken</a:t>
            </a:r>
            <a:r>
              <a:rPr lang="fr-FR" sz="1600" dirty="0"/>
              <a:t> </a:t>
            </a:r>
            <a:r>
              <a:rPr lang="fr-FR" sz="1600" dirty="0" err="1"/>
              <a:t>why</a:t>
            </a:r>
            <a:r>
              <a:rPr lang="fr-FR" sz="1600" dirty="0"/>
              <a:t> </a:t>
            </a:r>
            <a:r>
              <a:rPr lang="fr-FR" sz="1600" dirty="0" err="1"/>
              <a:t>fix</a:t>
            </a:r>
            <a:r>
              <a:rPr lang="fr-FR" sz="1600" dirty="0"/>
              <a:t> </a:t>
            </a:r>
            <a:r>
              <a:rPr lang="fr-FR" sz="1600" dirty="0" err="1"/>
              <a:t>it</a:t>
            </a:r>
            <a:r>
              <a:rPr lang="fr-FR" sz="1600" dirty="0"/>
              <a:t> </a:t>
            </a:r>
            <a:r>
              <a:rPr lang="fr-FR" sz="1600" dirty="0" smtClean="0"/>
              <a:t>?</a:t>
            </a:r>
            <a:r>
              <a:rPr lang="fr-FR" sz="16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Feedback </a:t>
            </a:r>
            <a:r>
              <a:rPr lang="fr-FR" sz="1600" dirty="0" err="1" smtClean="0"/>
              <a:t>could</a:t>
            </a:r>
            <a:r>
              <a:rPr lang="fr-FR" sz="1600" dirty="0" smtClean="0"/>
              <a:t> </a:t>
            </a:r>
            <a:r>
              <a:rPr lang="fr-FR" sz="1600" dirty="0" err="1" smtClean="0"/>
              <a:t>take</a:t>
            </a:r>
            <a:r>
              <a:rPr lang="fr-FR" sz="1600" dirty="0" smtClean="0"/>
              <a:t> time</a:t>
            </a:r>
            <a:endParaRPr lang="fr-F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Businesss</a:t>
            </a:r>
            <a:r>
              <a:rPr lang="fr-FR" sz="1600" dirty="0" smtClean="0"/>
              <a:t> </a:t>
            </a:r>
            <a:r>
              <a:rPr lang="fr-FR" sz="1600" dirty="0" err="1" smtClean="0"/>
              <a:t>may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impacted</a:t>
            </a: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endParaRPr lang="fr-F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Requires</a:t>
            </a:r>
            <a:r>
              <a:rPr lang="fr-FR" sz="1600" dirty="0" smtClean="0"/>
              <a:t> monitoring </a:t>
            </a:r>
            <a:r>
              <a:rPr lang="fr-FR" sz="1600" dirty="0" err="1" smtClean="0"/>
              <a:t>tools</a:t>
            </a:r>
            <a:r>
              <a:rPr lang="fr-FR" sz="1600" dirty="0" smtClean="0"/>
              <a:t> &amp; </a:t>
            </a:r>
            <a:r>
              <a:rPr lang="fr-FR" sz="1600" dirty="0" err="1" smtClean="0"/>
              <a:t>metrics</a:t>
            </a:r>
            <a:r>
              <a:rPr lang="fr-FR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lead to delayed action if performance degradation is gradual</a:t>
            </a: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smtClean="0"/>
              <a:t>Concept drift</a:t>
            </a:r>
            <a:r>
              <a:rPr lang="fr-FR" sz="1600" dirty="0" smtClean="0"/>
              <a:t> (data distribution shifts)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Independent of feedback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continuous monitoring of input data </a:t>
            </a:r>
            <a:r>
              <a:rPr lang="en-US" sz="1600" dirty="0" smtClean="0"/>
              <a:t>distributions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Can trigger retraining proactively to maintain model relevance</a:t>
            </a:r>
            <a:r>
              <a:rPr lang="fr-FR" sz="1600" dirty="0" smtClean="0"/>
              <a:t/>
            </a:r>
            <a:br>
              <a:rPr lang="fr-FR" sz="1600" dirty="0" smtClean="0"/>
            </a:br>
            <a:endParaRPr lang="en-US" sz="1600" dirty="0"/>
          </a:p>
        </p:txBody>
      </p:sp>
      <p:grpSp>
        <p:nvGrpSpPr>
          <p:cNvPr id="27" name="Groupe 26"/>
          <p:cNvGrpSpPr/>
          <p:nvPr/>
        </p:nvGrpSpPr>
        <p:grpSpPr>
          <a:xfrm>
            <a:off x="6440891" y="1340055"/>
            <a:ext cx="5432673" cy="2712216"/>
            <a:chOff x="6376243" y="1397689"/>
            <a:chExt cx="5432673" cy="2712216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6673362" y="3692769"/>
              <a:ext cx="47654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6840415" y="1406769"/>
              <a:ext cx="0" cy="2391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7951177" y="1406769"/>
              <a:ext cx="0" cy="2391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056077" y="1397689"/>
              <a:ext cx="0" cy="2391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9131218">
              <a:off x="6518228" y="1781969"/>
              <a:ext cx="1653040" cy="1439170"/>
            </a:xfrm>
            <a:prstGeom prst="arc">
              <a:avLst>
                <a:gd name="adj1" fmla="val 16106437"/>
                <a:gd name="adj2" fmla="val 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Arc 34"/>
            <p:cNvSpPr/>
            <p:nvPr/>
          </p:nvSpPr>
          <p:spPr>
            <a:xfrm rot="19131218">
              <a:off x="7625179" y="1772891"/>
              <a:ext cx="1653040" cy="1439170"/>
            </a:xfrm>
            <a:prstGeom prst="arc">
              <a:avLst>
                <a:gd name="adj1" fmla="val 16106437"/>
                <a:gd name="adj2" fmla="val 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Arc 35"/>
            <p:cNvSpPr/>
            <p:nvPr/>
          </p:nvSpPr>
          <p:spPr>
            <a:xfrm rot="19131218">
              <a:off x="8721052" y="1763812"/>
              <a:ext cx="1653040" cy="1439170"/>
            </a:xfrm>
            <a:prstGeom prst="arc">
              <a:avLst>
                <a:gd name="adj1" fmla="val 16106437"/>
                <a:gd name="adj2" fmla="val 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/>
            <p:cNvCxnSpPr>
              <a:stCxn id="35" idx="0"/>
            </p:cNvCxnSpPr>
            <p:nvPr/>
          </p:nvCxnSpPr>
          <p:spPr>
            <a:xfrm>
              <a:off x="7963609" y="1963644"/>
              <a:ext cx="1647939" cy="1541556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9056077" y="1947260"/>
              <a:ext cx="1647939" cy="1541556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10160977" y="1930876"/>
              <a:ext cx="1647939" cy="1541556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8717253" y="3740573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Time</a:t>
              </a:r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 rot="16200000">
              <a:off x="5748026" y="2228500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Model </a:t>
              </a:r>
              <a:r>
                <a:rPr lang="fr-FR" dirty="0" err="1" smtClean="0"/>
                <a:t>Quality</a:t>
              </a:r>
              <a:endParaRPr lang="fr-FR" dirty="0"/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7639608" y="3651519"/>
            <a:ext cx="8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Retraining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2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 Framework : </a:t>
            </a:r>
            <a:r>
              <a:rPr lang="fr-FR" dirty="0" err="1" smtClean="0"/>
              <a:t>Which</a:t>
            </a:r>
            <a:r>
              <a:rPr lang="fr-FR" dirty="0" smtClean="0"/>
              <a:t> data to use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0375" y="1348444"/>
            <a:ext cx="77524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Fix</a:t>
            </a:r>
            <a:r>
              <a:rPr lang="fr-FR" sz="1600" dirty="0" smtClean="0"/>
              <a:t> </a:t>
            </a:r>
            <a:r>
              <a:rPr lang="fr-FR" sz="1600" dirty="0" err="1"/>
              <a:t>window</a:t>
            </a:r>
            <a:r>
              <a:rPr lang="fr-FR" sz="1600" dirty="0"/>
              <a:t> size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Easy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Too</a:t>
            </a:r>
            <a:r>
              <a:rPr lang="fr-FR" sz="1600" dirty="0"/>
              <a:t> </a:t>
            </a:r>
            <a:r>
              <a:rPr lang="fr-FR" sz="1600" dirty="0" err="1"/>
              <a:t>wide</a:t>
            </a:r>
            <a:r>
              <a:rPr lang="fr-FR" sz="1600" dirty="0"/>
              <a:t> : </a:t>
            </a:r>
            <a:r>
              <a:rPr lang="fr-FR" sz="1600" dirty="0" err="1"/>
              <a:t>may</a:t>
            </a:r>
            <a:r>
              <a:rPr lang="fr-FR" sz="1600" dirty="0"/>
              <a:t> miss </a:t>
            </a:r>
            <a:r>
              <a:rPr lang="fr-FR" sz="1600" dirty="0" err="1"/>
              <a:t>seasonnal</a:t>
            </a:r>
            <a:r>
              <a:rPr lang="fr-FR" sz="1600" dirty="0"/>
              <a:t>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Too</a:t>
            </a:r>
            <a:r>
              <a:rPr lang="fr-FR" sz="1600" dirty="0"/>
              <a:t> </a:t>
            </a:r>
            <a:r>
              <a:rPr lang="fr-FR" sz="1600" dirty="0" err="1"/>
              <a:t>narrow</a:t>
            </a:r>
            <a:r>
              <a:rPr lang="fr-FR" sz="1600" dirty="0"/>
              <a:t> : </a:t>
            </a:r>
            <a:r>
              <a:rPr lang="fr-FR" sz="1600" dirty="0" err="1"/>
              <a:t>may</a:t>
            </a:r>
            <a:r>
              <a:rPr lang="fr-FR" sz="1600" dirty="0"/>
              <a:t> </a:t>
            </a:r>
            <a:r>
              <a:rPr lang="fr-FR" sz="1600" dirty="0" err="1"/>
              <a:t>overfit</a:t>
            </a:r>
            <a:r>
              <a:rPr lang="fr-FR" sz="1600" dirty="0"/>
              <a:t> on </a:t>
            </a:r>
            <a:r>
              <a:rPr lang="fr-FR" sz="1600" dirty="0" err="1"/>
              <a:t>noisy</a:t>
            </a:r>
            <a:r>
              <a:rPr lang="fr-FR" sz="1600" dirty="0"/>
              <a:t> </a:t>
            </a:r>
            <a:r>
              <a:rPr lang="fr-FR" sz="16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Dynamic</a:t>
            </a:r>
            <a:r>
              <a:rPr lang="fr-FR" sz="1600" dirty="0"/>
              <a:t> </a:t>
            </a:r>
            <a:r>
              <a:rPr lang="fr-FR" sz="1600" dirty="0" err="1"/>
              <a:t>window</a:t>
            </a:r>
            <a:r>
              <a:rPr lang="fr-FR" sz="1600" dirty="0"/>
              <a:t> size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Window</a:t>
            </a:r>
            <a:r>
              <a:rPr lang="fr-FR" sz="1600" dirty="0"/>
              <a:t> size </a:t>
            </a:r>
            <a:r>
              <a:rPr lang="fr-FR" sz="1600" dirty="0" err="1"/>
              <a:t>is</a:t>
            </a:r>
            <a:r>
              <a:rPr lang="fr-FR" sz="1600" dirty="0"/>
              <a:t> an </a:t>
            </a:r>
            <a:r>
              <a:rPr lang="fr-FR" sz="1600" dirty="0" err="1"/>
              <a:t>hyperparamater</a:t>
            </a:r>
            <a:r>
              <a:rPr lang="fr-FR" sz="1600" dirty="0"/>
              <a:t> -&gt;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optimized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Data </a:t>
            </a:r>
            <a:r>
              <a:rPr lang="fr-FR" sz="1600" dirty="0" err="1"/>
              <a:t>driven</a:t>
            </a:r>
            <a:r>
              <a:rPr lang="fr-FR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H</a:t>
            </a:r>
            <a:r>
              <a:rPr lang="fr-FR" sz="1600" dirty="0" smtClean="0"/>
              <a:t>arder </a:t>
            </a:r>
            <a:r>
              <a:rPr lang="fr-FR" sz="1600" dirty="0"/>
              <a:t>to </a:t>
            </a:r>
            <a:r>
              <a:rPr lang="fr-FR" sz="1600" dirty="0" err="1"/>
              <a:t>implement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Intensive </a:t>
            </a:r>
            <a:r>
              <a:rPr lang="fr-FR" sz="1600" dirty="0" err="1" smtClean="0"/>
              <a:t>computing</a:t>
            </a: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Dynamic</a:t>
            </a:r>
            <a:r>
              <a:rPr lang="fr-FR" sz="1600" dirty="0"/>
              <a:t> data </a:t>
            </a:r>
            <a:r>
              <a:rPr lang="fr-FR" sz="1600" dirty="0" err="1"/>
              <a:t>selection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Measure</a:t>
            </a:r>
            <a:r>
              <a:rPr lang="fr-FR" sz="1600" dirty="0"/>
              <a:t> data </a:t>
            </a:r>
            <a:r>
              <a:rPr lang="fr-FR" sz="1600" dirty="0" err="1"/>
              <a:t>similarity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Try</a:t>
            </a:r>
            <a:r>
              <a:rPr lang="fr-FR" sz="1600" dirty="0"/>
              <a:t> to train a model </a:t>
            </a:r>
            <a:r>
              <a:rPr lang="fr-FR" sz="1600" dirty="0" err="1"/>
              <a:t>that</a:t>
            </a:r>
            <a:r>
              <a:rPr lang="fr-FR" sz="1600" dirty="0"/>
              <a:t> tries to </a:t>
            </a:r>
            <a:r>
              <a:rPr lang="fr-FR" sz="1600" dirty="0" err="1"/>
              <a:t>differenciate</a:t>
            </a:r>
            <a:r>
              <a:rPr lang="fr-FR" sz="1600" dirty="0"/>
              <a:t> 2 </a:t>
            </a:r>
            <a:r>
              <a:rPr lang="fr-FR" sz="1600" dirty="0" err="1"/>
              <a:t>datasets</a:t>
            </a:r>
            <a:r>
              <a:rPr lang="fr-FR" sz="16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Drift = </a:t>
            </a:r>
            <a:r>
              <a:rPr lang="fr-FR" sz="1600" dirty="0" err="1"/>
              <a:t>Mean</a:t>
            </a:r>
            <a:r>
              <a:rPr lang="fr-FR" sz="1600" dirty="0"/>
              <a:t>(AUC)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grpSp>
        <p:nvGrpSpPr>
          <p:cNvPr id="34" name="Groupe 33"/>
          <p:cNvGrpSpPr/>
          <p:nvPr/>
        </p:nvGrpSpPr>
        <p:grpSpPr>
          <a:xfrm>
            <a:off x="7073224" y="2432141"/>
            <a:ext cx="4938316" cy="1491410"/>
            <a:chOff x="7073224" y="2432141"/>
            <a:chExt cx="4938316" cy="1491410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7073224" y="3171582"/>
              <a:ext cx="47654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7256477" y="2961857"/>
              <a:ext cx="3313651" cy="419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831896" y="2814002"/>
              <a:ext cx="738231" cy="7151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689202" y="2432141"/>
              <a:ext cx="1641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Historical</a:t>
              </a:r>
              <a:r>
                <a:rPr lang="fr-FR" dirty="0" smtClean="0"/>
                <a:t> data</a:t>
              </a:r>
              <a:endParaRPr lang="fr-FR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7757116" y="3554219"/>
              <a:ext cx="390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accent3"/>
                  </a:solidFill>
                </a:rPr>
                <a:t>Retraining</a:t>
              </a:r>
              <a:r>
                <a:rPr lang="fr-FR" dirty="0" smtClean="0">
                  <a:solidFill>
                    <a:schemeClr val="accent3"/>
                  </a:solidFill>
                </a:rPr>
                <a:t> data : </a:t>
              </a:r>
              <a:r>
                <a:rPr lang="fr-FR" dirty="0" err="1" smtClean="0">
                  <a:solidFill>
                    <a:schemeClr val="accent3"/>
                  </a:solidFill>
                </a:rPr>
                <a:t>What</a:t>
              </a:r>
              <a:r>
                <a:rPr lang="fr-FR" dirty="0" smtClean="0">
                  <a:solidFill>
                    <a:schemeClr val="accent3"/>
                  </a:solidFill>
                </a:rPr>
                <a:t> </a:t>
              </a:r>
              <a:r>
                <a:rPr lang="fr-FR" dirty="0" err="1" smtClean="0">
                  <a:solidFill>
                    <a:schemeClr val="accent3"/>
                  </a:solidFill>
                </a:rPr>
                <a:t>window</a:t>
              </a:r>
              <a:r>
                <a:rPr lang="fr-FR" dirty="0" smtClean="0">
                  <a:solidFill>
                    <a:schemeClr val="accent3"/>
                  </a:solidFill>
                </a:rPr>
                <a:t> size ?</a:t>
              </a:r>
              <a:endParaRPr lang="fr-FR" dirty="0">
                <a:solidFill>
                  <a:schemeClr val="accent3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1331546" y="2777191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Time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98716" y="2814002"/>
              <a:ext cx="1971412" cy="715158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9455939" y="3171581"/>
              <a:ext cx="66118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7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CT Framework : </a:t>
            </a:r>
            <a:r>
              <a:rPr lang="fr-FR" dirty="0" err="1" smtClean="0"/>
              <a:t>What</a:t>
            </a:r>
            <a:r>
              <a:rPr lang="fr-FR" dirty="0" smtClean="0"/>
              <a:t> parts of the pipeline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retrained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0375" y="1340055"/>
            <a:ext cx="125173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Automate </a:t>
            </a:r>
            <a:r>
              <a:rPr lang="en-US" sz="1600" b="1" dirty="0"/>
              <a:t>model and </a:t>
            </a:r>
            <a:r>
              <a:rPr lang="en-US" sz="1600" b="1" dirty="0" err="1" smtClean="0"/>
              <a:t>HyperParameter</a:t>
            </a:r>
            <a:r>
              <a:rPr lang="en-US" sz="1600" b="1" dirty="0" smtClean="0"/>
              <a:t> search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i="1" dirty="0" smtClean="0"/>
              <a:t>Azure Auto ML </a:t>
            </a:r>
            <a:r>
              <a:rPr lang="en-US" sz="1600" dirty="0"/>
              <a:t>to explore models, losses, and </a:t>
            </a:r>
            <a:r>
              <a:rPr lang="en-US" sz="1600" dirty="0" err="1"/>
              <a:t>hyperparameters</a:t>
            </a:r>
            <a:r>
              <a:rPr lang="en-US" sz="1600" dirty="0"/>
              <a:t>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Keep </a:t>
            </a:r>
            <a:r>
              <a:rPr lang="en-US" sz="1600" dirty="0"/>
              <a:t>track of top-performing </a:t>
            </a:r>
            <a:r>
              <a:rPr lang="en-US" sz="1600" dirty="0" err="1"/>
              <a:t>configs</a:t>
            </a:r>
            <a:r>
              <a:rPr lang="en-US" sz="1600" dirty="0"/>
              <a:t> in </a:t>
            </a:r>
            <a:r>
              <a:rPr lang="en-US" sz="1600" i="1" dirty="0"/>
              <a:t>Azure ML Model Registry.  </a:t>
            </a:r>
            <a:endParaRPr lang="en-US" sz="16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Retrain only when better configurations </a:t>
            </a:r>
            <a:r>
              <a:rPr lang="en-US" sz="1600" dirty="0"/>
              <a:t>are found </a:t>
            </a:r>
            <a:r>
              <a:rPr lang="en-US" sz="1600" i="1" dirty="0"/>
              <a:t>(Azure ML </a:t>
            </a:r>
            <a:r>
              <a:rPr lang="en-US" sz="1600" i="1" dirty="0" smtClean="0"/>
              <a:t>Pipelines)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Modular </a:t>
            </a:r>
            <a:r>
              <a:rPr lang="en-US" sz="1600" b="1" dirty="0"/>
              <a:t>and versioned </a:t>
            </a:r>
            <a:r>
              <a:rPr lang="en-US" sz="1600" b="1" dirty="0" smtClean="0"/>
              <a:t>code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Decouple </a:t>
            </a:r>
            <a:r>
              <a:rPr lang="en-US" sz="1600" dirty="0"/>
              <a:t>preprocessing, features, and models in code </a:t>
            </a:r>
            <a:r>
              <a:rPr lang="en-US" sz="1600" i="1" dirty="0"/>
              <a:t>(Azure ML </a:t>
            </a:r>
            <a:r>
              <a:rPr lang="en-US" sz="1600" i="1" dirty="0" smtClean="0"/>
              <a:t>Components)  </a:t>
            </a: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Track </a:t>
            </a:r>
            <a:r>
              <a:rPr lang="en-US" sz="1600" dirty="0"/>
              <a:t>experiments with </a:t>
            </a:r>
            <a:r>
              <a:rPr lang="en-US" sz="1600" dirty="0" err="1"/>
              <a:t>MLOps</a:t>
            </a:r>
            <a:r>
              <a:rPr lang="en-US" sz="1600" dirty="0"/>
              <a:t> tools </a:t>
            </a:r>
            <a:r>
              <a:rPr lang="en-US" sz="1600" i="1" dirty="0" smtClean="0"/>
              <a:t>(Azure ML Experiments &amp; Runs)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easy swapping of components like </a:t>
            </a:r>
            <a:r>
              <a:rPr lang="en-US" sz="1600" dirty="0"/>
              <a:t>loss functions </a:t>
            </a:r>
            <a:r>
              <a:rPr lang="en-US" sz="1600" dirty="0" smtClean="0"/>
              <a:t>(</a:t>
            </a:r>
            <a:r>
              <a:rPr lang="en-US" sz="1600" i="1" dirty="0" smtClean="0"/>
              <a:t>Azure DevOps or GitHub/</a:t>
            </a:r>
            <a:r>
              <a:rPr lang="en-US" sz="1600" i="1" dirty="0" err="1" smtClean="0"/>
              <a:t>GitLab</a:t>
            </a:r>
            <a:r>
              <a:rPr lang="en-US" sz="1600" i="1" dirty="0" smtClean="0"/>
              <a:t>)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Adaptive </a:t>
            </a:r>
            <a:r>
              <a:rPr lang="en-US" sz="1600" b="1" dirty="0"/>
              <a:t>training with </a:t>
            </a:r>
            <a:r>
              <a:rPr lang="en-US" sz="1600" b="1" dirty="0" smtClean="0"/>
              <a:t>feedback 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Adjust </a:t>
            </a:r>
            <a:r>
              <a:rPr lang="en-US" sz="1600" dirty="0"/>
              <a:t>loss functions based on new data patterns</a:t>
            </a:r>
            <a:r>
              <a:rPr lang="en-US" sz="1600" dirty="0" smtClean="0"/>
              <a:t>. </a:t>
            </a:r>
            <a:r>
              <a:rPr lang="en-US" sz="1600" i="1" dirty="0" smtClean="0"/>
              <a:t>(</a:t>
            </a:r>
            <a:r>
              <a:rPr lang="it-IT" sz="1600" i="1" dirty="0"/>
              <a:t>Azure ML Data Drift </a:t>
            </a:r>
            <a:r>
              <a:rPr lang="it-IT" sz="1600" i="1" dirty="0" smtClean="0"/>
              <a:t>Monitor)</a:t>
            </a: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Include user feedback in training for faster adaptation</a:t>
            </a:r>
            <a:r>
              <a:rPr lang="en-US" sz="1600" dirty="0"/>
              <a:t>. </a:t>
            </a:r>
            <a:r>
              <a:rPr lang="en-US" sz="1600" i="1" dirty="0"/>
              <a:t> (Azure App </a:t>
            </a:r>
            <a:r>
              <a:rPr lang="en-US" sz="1600" i="1" dirty="0" smtClean="0"/>
              <a:t>Insights)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Trigger retraining based on business or performance </a:t>
            </a:r>
            <a:r>
              <a:rPr lang="en-US" sz="1600" dirty="0"/>
              <a:t>metrics. </a:t>
            </a:r>
            <a:r>
              <a:rPr lang="en-US" sz="1600" i="1" dirty="0" smtClean="0"/>
              <a:t>(Azure ML Pipeline Triggers)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4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 </a:t>
            </a:r>
            <a:r>
              <a:rPr lang="fr-FR" dirty="0"/>
              <a:t>F</a:t>
            </a:r>
            <a:r>
              <a:rPr lang="fr-FR" dirty="0" smtClean="0"/>
              <a:t>ramework : Final notes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60375" y="1340055"/>
            <a:ext cx="125173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CT Can </a:t>
            </a:r>
            <a:r>
              <a:rPr lang="en-US" sz="1600" dirty="0"/>
              <a:t>create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Retraining can sometimes exacerbate issues if the root cause is not addressed.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Overfitting to new data might lead to worse generalization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cause of bad performance can be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quality → Fix upstream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Data/Concept </a:t>
            </a:r>
            <a:r>
              <a:rPr lang="en-US" sz="1600" dirty="0"/>
              <a:t>drift may require classification thresholds </a:t>
            </a:r>
            <a:r>
              <a:rPr lang="en-US" sz="1600" dirty="0" smtClean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Refit preprocessing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Update classification threshold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Always </a:t>
            </a:r>
            <a:r>
              <a:rPr lang="en-US" sz="1600" dirty="0"/>
              <a:t>diagnose the </a:t>
            </a:r>
            <a:r>
              <a:rPr lang="en-US" sz="1600" dirty="0" smtClean="0"/>
              <a:t>root cause </a:t>
            </a:r>
            <a:r>
              <a:rPr lang="en-US" sz="1600" dirty="0"/>
              <a:t>of performance degradation before retraining.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Prioritize fixing upstream issues and optimizing existing components.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Retraining should be a last resort, not the default solution</a:t>
            </a:r>
            <a:r>
              <a:rPr lang="en-US" sz="1600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 : </a:t>
            </a:r>
            <a:r>
              <a:rPr lang="fr-FR" dirty="0" err="1" smtClean="0"/>
              <a:t>MLOps</a:t>
            </a:r>
            <a:r>
              <a:rPr lang="fr-FR" dirty="0" smtClean="0"/>
              <a:t> Pipeline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6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to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smtClean="0"/>
              <a:t>Training (CT)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11908" y="1263749"/>
            <a:ext cx="10721143" cy="2607304"/>
          </a:xfrm>
        </p:spPr>
        <p:txBody>
          <a:bodyPr/>
          <a:lstStyle/>
          <a:p>
            <a:r>
              <a:rPr lang="en-US" dirty="0"/>
              <a:t>Continuous training : The practice of regularly retraining ML models with new data to maintain or improve performance over </a:t>
            </a:r>
            <a:r>
              <a:rPr lang="en-US" dirty="0" smtClean="0"/>
              <a:t>time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grpSp>
        <p:nvGrpSpPr>
          <p:cNvPr id="48" name="Groupe 47"/>
          <p:cNvGrpSpPr/>
          <p:nvPr/>
        </p:nvGrpSpPr>
        <p:grpSpPr>
          <a:xfrm>
            <a:off x="4949501" y="1865753"/>
            <a:ext cx="6659024" cy="4173549"/>
            <a:chOff x="2035396" y="1911473"/>
            <a:chExt cx="6659024" cy="4173549"/>
          </a:xfrm>
        </p:grpSpPr>
        <p:sp>
          <p:nvSpPr>
            <p:cNvPr id="31" name="Ellipse 30"/>
            <p:cNvSpPr/>
            <p:nvPr/>
          </p:nvSpPr>
          <p:spPr>
            <a:xfrm>
              <a:off x="2778883" y="1963309"/>
              <a:ext cx="5231080" cy="39928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183924" y="2137139"/>
              <a:ext cx="1333500" cy="4038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Fetch</a:t>
              </a:r>
              <a:r>
                <a:rPr lang="fr-FR" dirty="0" smtClean="0"/>
                <a:t> Data</a:t>
              </a:r>
              <a:endParaRPr lang="fr-FR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7172727" y="3140190"/>
              <a:ext cx="1333500" cy="4038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Clean Data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7100766" y="4391850"/>
              <a:ext cx="1593654" cy="4038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Prepare</a:t>
              </a:r>
              <a:r>
                <a:rPr lang="fr-FR" dirty="0" smtClean="0"/>
                <a:t> Data</a:t>
              </a:r>
              <a:endParaRPr lang="fr-FR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5269230" y="5681162"/>
              <a:ext cx="1486974" cy="4038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Train Model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409144" y="5394925"/>
              <a:ext cx="1486974" cy="572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Evalutate</a:t>
              </a:r>
              <a:r>
                <a:rPr lang="fr-FR" dirty="0" smtClean="0"/>
                <a:t> Model</a:t>
              </a:r>
              <a:endParaRPr lang="fr-FR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2035396" y="3605714"/>
              <a:ext cx="1486974" cy="5724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Deploy</a:t>
              </a:r>
              <a:r>
                <a:rPr lang="fr-FR" dirty="0" smtClean="0"/>
                <a:t> to production</a:t>
              </a:r>
              <a:endParaRPr lang="fr-FR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2336575" y="2421786"/>
              <a:ext cx="2022681" cy="85260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</a:t>
              </a:r>
            </a:p>
            <a:p>
              <a:pPr algn="ctr"/>
              <a:r>
                <a:rPr lang="fr-FR" dirty="0" err="1" smtClean="0"/>
                <a:t>Collect</a:t>
              </a:r>
              <a:r>
                <a:rPr lang="fr-FR" dirty="0" smtClean="0"/>
                <a:t> new </a:t>
              </a:r>
              <a:r>
                <a:rPr lang="fr-FR" dirty="0"/>
                <a:t>d</a:t>
              </a:r>
              <a:r>
                <a:rPr lang="fr-FR" dirty="0" smtClean="0"/>
                <a:t>ata</a:t>
              </a:r>
            </a:p>
            <a:p>
              <a:pPr algn="ctr"/>
              <a:r>
                <a:rPr lang="fr-FR" dirty="0" err="1" smtClean="0"/>
                <a:t>Evaluate</a:t>
              </a:r>
              <a:endParaRPr lang="fr-FR" dirty="0"/>
            </a:p>
          </p:txBody>
        </p:sp>
        <p:sp>
          <p:nvSpPr>
            <p:cNvPr id="40" name="Triangle isocèle 39"/>
            <p:cNvSpPr/>
            <p:nvPr/>
          </p:nvSpPr>
          <p:spPr>
            <a:xfrm rot="4637058">
              <a:off x="4673335" y="1815764"/>
              <a:ext cx="265512" cy="45692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isocèle 40"/>
            <p:cNvSpPr/>
            <p:nvPr/>
          </p:nvSpPr>
          <p:spPr>
            <a:xfrm rot="14037410">
              <a:off x="7020494" y="5210928"/>
              <a:ext cx="265512" cy="45692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/>
            <p:cNvSpPr/>
            <p:nvPr/>
          </p:nvSpPr>
          <p:spPr>
            <a:xfrm rot="19827833">
              <a:off x="2884916" y="4534912"/>
              <a:ext cx="265512" cy="45692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742597" y="3180071"/>
            <a:ext cx="159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Model drift</a:t>
            </a:r>
          </a:p>
          <a:p>
            <a:pPr algn="ctr"/>
            <a:r>
              <a:rPr lang="fr-FR" dirty="0"/>
              <a:t>Data drift</a:t>
            </a:r>
          </a:p>
          <a:p>
            <a:pPr algn="ctr"/>
            <a:r>
              <a:rPr lang="fr-FR" dirty="0" smtClean="0"/>
              <a:t>Concept drift</a:t>
            </a:r>
          </a:p>
          <a:p>
            <a:pPr algn="ctr"/>
            <a:r>
              <a:rPr lang="fr-FR" dirty="0" err="1" smtClean="0"/>
              <a:t>Bias</a:t>
            </a:r>
            <a:r>
              <a:rPr lang="fr-FR" dirty="0" smtClean="0"/>
              <a:t> drift</a:t>
            </a:r>
            <a:endParaRPr lang="fr-FR" dirty="0"/>
          </a:p>
        </p:txBody>
      </p:sp>
      <p:sp>
        <p:nvSpPr>
          <p:cNvPr id="50" name="Accolade fermante 49"/>
          <p:cNvSpPr/>
          <p:nvPr/>
        </p:nvSpPr>
        <p:spPr>
          <a:xfrm>
            <a:off x="2237290" y="3103228"/>
            <a:ext cx="527539" cy="1354015"/>
          </a:xfrm>
          <a:prstGeom prst="rightBrace">
            <a:avLst>
              <a:gd name="adj1" fmla="val 250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2629732" y="3502844"/>
            <a:ext cx="181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Continuous</a:t>
            </a:r>
            <a:r>
              <a:rPr lang="fr-FR" dirty="0" smtClean="0"/>
              <a:t> training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to </a:t>
            </a:r>
            <a:r>
              <a:rPr lang="fr-FR" dirty="0" err="1" smtClean="0"/>
              <a:t>Continuous</a:t>
            </a:r>
            <a:r>
              <a:rPr lang="fr-FR" dirty="0" smtClean="0"/>
              <a:t> Training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5147277" cy="2080357"/>
          </a:xfrm>
        </p:spPr>
        <p:txBody>
          <a:bodyPr/>
          <a:lstStyle/>
          <a:p>
            <a:r>
              <a:rPr lang="en-US" dirty="0" smtClean="0"/>
              <a:t>Introduced </a:t>
            </a:r>
            <a:r>
              <a:rPr lang="en-US" dirty="0" smtClean="0"/>
              <a:t>by Google in 2021 : </a:t>
            </a:r>
            <a:r>
              <a:rPr lang="en-US" i="1" dirty="0" err="1" smtClean="0">
                <a:hlinkClick r:id="rId2"/>
              </a:rPr>
              <a:t>MLOps</a:t>
            </a:r>
            <a:r>
              <a:rPr lang="en-US" i="1" dirty="0" smtClean="0">
                <a:hlinkClick r:id="rId2"/>
              </a:rPr>
              <a:t>: Continuous delivery and automation pipelines in machine learning</a:t>
            </a:r>
            <a:endParaRPr lang="en-US" i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2" descr="When Should a Machine Learning Model Be Retrained?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659" y="1255058"/>
            <a:ext cx="5409452" cy="499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nabling CI/CD for Machine Learning project with Azure Pipelines | Azure  DevOps Hands-on-La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" y="3483158"/>
            <a:ext cx="5253171" cy="18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0 : No </a:t>
            </a:r>
            <a:r>
              <a:rPr lang="fr-FR" dirty="0" err="1" smtClean="0"/>
              <a:t>Continuous</a:t>
            </a:r>
            <a:r>
              <a:rPr lang="fr-FR" dirty="0" smtClean="0"/>
              <a:t> training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02" y="2114843"/>
            <a:ext cx="9571893" cy="398165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60375" y="1322470"/>
            <a:ext cx="4235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Manual</a:t>
            </a:r>
            <a:r>
              <a:rPr lang="fr-FR" dirty="0" smtClean="0"/>
              <a:t>, Script </a:t>
            </a:r>
            <a:r>
              <a:rPr lang="fr-FR" dirty="0" err="1" smtClean="0"/>
              <a:t>driven</a:t>
            </a:r>
            <a:r>
              <a:rPr lang="fr-FR" dirty="0" smtClean="0"/>
              <a:t>,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Disconnection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ML and </a:t>
            </a:r>
            <a:r>
              <a:rPr lang="fr-FR" dirty="0" err="1" smtClean="0"/>
              <a:t>Ops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Infrequent</a:t>
            </a:r>
            <a:r>
              <a:rPr lang="fr-FR" dirty="0" smtClean="0"/>
              <a:t>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deploying</a:t>
            </a:r>
            <a:r>
              <a:rPr lang="fr-FR" dirty="0" smtClean="0"/>
              <a:t> an </a:t>
            </a:r>
            <a:r>
              <a:rPr lang="fr-FR" dirty="0" err="1" smtClean="0"/>
              <a:t>enpoint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Lack</a:t>
            </a:r>
            <a:r>
              <a:rPr lang="fr-FR" b="1" dirty="0" smtClean="0"/>
              <a:t> of Performance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16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1: ML pipeline </a:t>
            </a:r>
            <a:r>
              <a:rPr lang="fr-FR" dirty="0" smtClean="0"/>
              <a:t>automation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0375" y="1322470"/>
            <a:ext cx="4516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Integrate</a:t>
            </a:r>
            <a:r>
              <a:rPr lang="fr-FR" dirty="0" smtClean="0"/>
              <a:t> triggers on data and model validation </a:t>
            </a:r>
            <a:r>
              <a:rPr lang="fr-FR" dirty="0" err="1" smtClean="0"/>
              <a:t>steps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Continuously</a:t>
            </a:r>
            <a:r>
              <a:rPr lang="fr-FR" b="1" dirty="0" smtClean="0"/>
              <a:t> trains (CT) the model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Code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modularized</a:t>
            </a:r>
            <a:r>
              <a:rPr lang="fr-FR" dirty="0" smtClean="0"/>
              <a:t> : </a:t>
            </a:r>
            <a:r>
              <a:rPr lang="fr-FR" dirty="0" err="1" smtClean="0"/>
              <a:t>Experimental</a:t>
            </a:r>
            <a:r>
              <a:rPr lang="fr-FR" dirty="0" smtClean="0"/>
              <a:t> / Production </a:t>
            </a:r>
            <a:r>
              <a:rPr lang="fr-FR" dirty="0" err="1" smtClean="0"/>
              <a:t>share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Deploying</a:t>
            </a:r>
            <a:r>
              <a:rPr lang="fr-FR" dirty="0" smtClean="0"/>
              <a:t> a </a:t>
            </a:r>
            <a:r>
              <a:rPr lang="fr-FR" dirty="0" err="1" smtClean="0"/>
              <a:t>whole</a:t>
            </a:r>
            <a:r>
              <a:rPr lang="fr-FR" dirty="0" smtClean="0"/>
              <a:t> model training pipeline, not </a:t>
            </a:r>
            <a:r>
              <a:rPr lang="fr-FR" dirty="0" err="1" smtClean="0"/>
              <a:t>only</a:t>
            </a:r>
            <a:r>
              <a:rPr lang="fr-FR" dirty="0" smtClean="0"/>
              <a:t> an </a:t>
            </a:r>
            <a:r>
              <a:rPr lang="fr-FR" dirty="0" err="1" smtClean="0"/>
              <a:t>endpoint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Training code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deployed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(no CI/CD)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45" y="1239122"/>
            <a:ext cx="6962167" cy="49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1: </a:t>
            </a:r>
            <a:r>
              <a:rPr lang="fr-FR" dirty="0" err="1" smtClean="0"/>
              <a:t>Additionnal</a:t>
            </a:r>
            <a:r>
              <a:rPr lang="fr-FR" dirty="0" smtClean="0"/>
              <a:t> components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0375" y="1322470"/>
            <a:ext cx="112045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Data Validation (</a:t>
            </a:r>
            <a:r>
              <a:rPr lang="fr-FR" b="1" dirty="0" err="1"/>
              <a:t>Pre</a:t>
            </a:r>
            <a:r>
              <a:rPr lang="fr-FR" b="1" dirty="0"/>
              <a:t>-Training):</a:t>
            </a:r>
            <a:endParaRPr lang="fr-F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Check for </a:t>
            </a:r>
            <a:r>
              <a:rPr lang="fr-FR" b="1" dirty="0" err="1"/>
              <a:t>schema</a:t>
            </a:r>
            <a:r>
              <a:rPr lang="fr-FR" b="1" dirty="0"/>
              <a:t> </a:t>
            </a:r>
            <a:r>
              <a:rPr lang="fr-FR" b="1" dirty="0" err="1"/>
              <a:t>skews</a:t>
            </a:r>
            <a:r>
              <a:rPr lang="fr-FR" dirty="0"/>
              <a:t> (</a:t>
            </a:r>
            <a:r>
              <a:rPr lang="fr-FR" dirty="0" err="1"/>
              <a:t>unexpected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/values) → Stop pipeline if anomalies.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Detect</a:t>
            </a:r>
            <a:r>
              <a:rPr lang="fr-FR" dirty="0"/>
              <a:t> </a:t>
            </a:r>
            <a:r>
              <a:rPr lang="fr-FR" b="1" dirty="0"/>
              <a:t>data value </a:t>
            </a:r>
            <a:r>
              <a:rPr lang="fr-FR" b="1" dirty="0" err="1"/>
              <a:t>skews</a:t>
            </a:r>
            <a:r>
              <a:rPr lang="fr-FR" dirty="0"/>
              <a:t> (</a:t>
            </a:r>
            <a:r>
              <a:rPr lang="fr-FR" dirty="0" err="1"/>
              <a:t>statistical</a:t>
            </a:r>
            <a:r>
              <a:rPr lang="fr-FR" dirty="0"/>
              <a:t> changes) → Trigger </a:t>
            </a:r>
            <a:r>
              <a:rPr lang="fr-FR" dirty="0" err="1"/>
              <a:t>retraining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Model Validation (Post-Training):</a:t>
            </a:r>
            <a:endParaRPr lang="fr-F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accuracy</a:t>
            </a:r>
            <a:r>
              <a:rPr lang="fr-FR" dirty="0"/>
              <a:t>) vs. </a:t>
            </a:r>
            <a:r>
              <a:rPr lang="fr-FR" dirty="0" err="1"/>
              <a:t>current</a:t>
            </a:r>
            <a:r>
              <a:rPr lang="fr-FR" dirty="0"/>
              <a:t> model/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Test </a:t>
            </a:r>
            <a:r>
              <a:rPr lang="fr-FR" dirty="0" err="1"/>
              <a:t>consistency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data segments (</a:t>
            </a:r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regional</a:t>
            </a:r>
            <a:r>
              <a:rPr lang="fr-FR" dirty="0"/>
              <a:t> performance).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compatibility (API, infrastructure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3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1: </a:t>
            </a:r>
            <a:r>
              <a:rPr lang="fr-FR" dirty="0" err="1" smtClean="0"/>
              <a:t>Additionnal</a:t>
            </a:r>
            <a:r>
              <a:rPr lang="fr-FR" dirty="0" smtClean="0"/>
              <a:t> components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0375" y="1322470"/>
            <a:ext cx="5492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Store (Optional</a:t>
            </a:r>
            <a:r>
              <a:rPr lang="en-US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Features are the attributes of your dataset (ex. : age, height, eye color …)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consistency </a:t>
            </a:r>
            <a:r>
              <a:rPr lang="en-US" dirty="0" smtClean="0"/>
              <a:t>: Centralized </a:t>
            </a:r>
            <a:r>
              <a:rPr lang="en-US" dirty="0"/>
              <a:t>feature repository for </a:t>
            </a:r>
            <a:r>
              <a:rPr lang="en-US" dirty="0" smtClean="0"/>
              <a:t>training/serving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other members’ EDA created features : No data replication</a:t>
            </a:r>
            <a:endParaRPr lang="en-US" dirty="0"/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2050" name="Picture 2" descr="Diagram showing how to share feature store among multiple users and workspace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54" y="1440675"/>
            <a:ext cx="5071208" cy="43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smtClean="0"/>
              <a:t>2: CI/CD pipeline automation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6" name="AutoShape 2" descr="https://miro.medium.com/v2/resize:fit:4800/format:webp/1*bI7EPkkssbKFgE7As3pcw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4" y="1338417"/>
            <a:ext cx="6631967" cy="442813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60375" y="1322470"/>
            <a:ext cx="46569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pipeline is now deployed automatically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and build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 metadata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 pipeline </a:t>
            </a:r>
            <a:r>
              <a:rPr lang="en-US" dirty="0" smtClean="0"/>
              <a:t>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code itself is now automatically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 main steps in the pipeline</a:t>
            </a:r>
            <a:endParaRPr lang="en-US" dirty="0" smtClean="0"/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 (1)" id="{3DAC7C4F-0197-478A-922E-D68F887464CB}" vid="{219221C9-2605-41E0-A42C-D164CEB96D6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7D101A348B14A94655631DF750AA1" ma:contentTypeVersion="4" ma:contentTypeDescription="Crée un document." ma:contentTypeScope="" ma:versionID="fed68bb662835b4038222b804832b9d4">
  <xsd:schema xmlns:xsd="http://www.w3.org/2001/XMLSchema" xmlns:xs="http://www.w3.org/2001/XMLSchema" xmlns:p="http://schemas.microsoft.com/office/2006/metadata/properties" xmlns:ns2="6176059f-ff8d-42ce-80af-7cd109a8b82a" targetNamespace="http://schemas.microsoft.com/office/2006/metadata/properties" ma:root="true" ma:fieldsID="6ddf66af974ec1f0d42682f9aaee72aa" ns2:_="">
    <xsd:import namespace="6176059f-ff8d-42ce-80af-7cd109a8b8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6059f-ff8d-42ce-80af-7cd109a8b8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F9394D-AB15-48BC-9DC9-07AEFB8E4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6059f-ff8d-42ce-80af-7cd109a8b8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5448F-9EF6-4099-BCA6-FB343ED9492B}">
  <ds:schemaRefs>
    <ds:schemaRef ds:uri="http://schemas.microsoft.com/office/2006/metadata/properties"/>
    <ds:schemaRef ds:uri="http://purl.org/dc/terms/"/>
    <ds:schemaRef ds:uri="6176059f-ff8d-42ce-80af-7cd109a8b82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24B94D7-ED94-4192-97DD-11B73E3584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18714</TotalTime>
  <Words>1028</Words>
  <Application>Microsoft Office PowerPoint</Application>
  <PresentationFormat>Grand écran</PresentationFormat>
  <Paragraphs>180</Paragraphs>
  <Slides>16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Continuous Training</vt:lpstr>
      <vt:lpstr>Présentation PowerPoint</vt:lpstr>
      <vt:lpstr>Introduction to Continuous Training (CT)</vt:lpstr>
      <vt:lpstr>Introduction to Continuous Training</vt:lpstr>
      <vt:lpstr>MLOps level 0 : No Continuous training</vt:lpstr>
      <vt:lpstr>MLOps level 1: ML pipeline automation</vt:lpstr>
      <vt:lpstr>MLOps level 1: Additionnal components</vt:lpstr>
      <vt:lpstr>MLOps level 1: Additionnal components</vt:lpstr>
      <vt:lpstr>MLOps level 2: CI/CD pipeline automation</vt:lpstr>
      <vt:lpstr>MLOps level 2: The 6 stages of automation</vt:lpstr>
      <vt:lpstr>Présentation PowerPoint</vt:lpstr>
      <vt:lpstr>Continuous Training Framework : 3 steps</vt:lpstr>
      <vt:lpstr>Continuous Training Framework : When to retrain ?</vt:lpstr>
      <vt:lpstr>Continuous Training Framework : Which data to use ?</vt:lpstr>
      <vt:lpstr>CT Framework : What parts of the pipeline should be retrained ?</vt:lpstr>
      <vt:lpstr>Continuous Training Framework : Final notes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Verdiere, Jeffrey</dc:creator>
  <cp:lastModifiedBy>Merieux, Thibaud</cp:lastModifiedBy>
  <cp:revision>708</cp:revision>
  <dcterms:created xsi:type="dcterms:W3CDTF">2022-06-06T17:42:35Z</dcterms:created>
  <dcterms:modified xsi:type="dcterms:W3CDTF">2025-05-05T20:50:44Z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0x01010015A7D101A348B14A94655631DF750AA1</vt:lpwstr>
  </property>
</Properties>
</file>