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7"/>
  </p:notesMasterIdLst>
  <p:sldIdLst>
    <p:sldId id="256" r:id="rId2"/>
    <p:sldId id="257" r:id="rId3"/>
    <p:sldId id="272" r:id="rId4"/>
    <p:sldId id="264" r:id="rId5"/>
    <p:sldId id="266" r:id="rId6"/>
    <p:sldId id="265" r:id="rId7"/>
    <p:sldId id="267" r:id="rId8"/>
    <p:sldId id="263" r:id="rId9"/>
    <p:sldId id="268" r:id="rId10"/>
    <p:sldId id="269" r:id="rId11"/>
    <p:sldId id="270" r:id="rId12"/>
    <p:sldId id="271" r:id="rId13"/>
    <p:sldId id="259" r:id="rId14"/>
    <p:sldId id="273" r:id="rId15"/>
    <p:sldId id="258" r:id="rId16"/>
  </p:sldIdLst>
  <p:sldSz cx="12192000" cy="6858000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7E7CD-833A-4057-A34F-721214C10A5F}" type="datetimeFigureOut">
              <a:rPr lang="fr-FR" smtClean="0"/>
              <a:t>06/05/2025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F3BD9-BA5A-4CBB-9C78-D323B9124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6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Added</a:t>
            </a:r>
            <a:r>
              <a:rPr lang="fr-FR" dirty="0" smtClean="0"/>
              <a:t> </a:t>
            </a:r>
            <a:r>
              <a:rPr lang="fr-FR" dirty="0" err="1" smtClean="0"/>
              <a:t>market</a:t>
            </a:r>
            <a:r>
              <a:rPr lang="fr-FR" dirty="0" smtClean="0"/>
              <a:t> </a:t>
            </a:r>
            <a:r>
              <a:rPr lang="fr-FR" dirty="0" err="1" smtClean="0"/>
              <a:t>share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F3BD9-BA5A-4CBB-9C78-D323B9124B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92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Added</a:t>
            </a:r>
            <a:r>
              <a:rPr lang="fr-FR" dirty="0" smtClean="0"/>
              <a:t> « not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confused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model </a:t>
            </a:r>
            <a:r>
              <a:rPr lang="fr-FR" dirty="0" err="1" smtClean="0"/>
              <a:t>parameters</a:t>
            </a:r>
            <a:r>
              <a:rPr lang="fr-FR" dirty="0" smtClean="0"/>
              <a:t> [… ]»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BF3BD9-BA5A-4CBB-9C78-D323B9124B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47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3" y="0"/>
            <a:ext cx="3435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5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914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6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8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25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64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63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00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65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1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50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8" y="5997633"/>
            <a:ext cx="630942" cy="6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3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02100"/>
            <a:ext cx="12192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>
            <a:fillRect/>
          </a:stretch>
        </p:blipFill>
        <p:spPr bwMode="auto">
          <a:xfrm>
            <a:off x="173038" y="141288"/>
            <a:ext cx="46640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fld id="{A3A8FB36-7672-4B4F-AB17-25A0AA77EBAF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175" y="6407150"/>
            <a:ext cx="5672138" cy="365125"/>
          </a:xfrm>
          <a:prstGeom prst="rect">
            <a:avLst/>
          </a:prstGeom>
        </p:spPr>
        <p:txBody>
          <a:bodyPr tIns="10800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43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6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dirty="0" smtClean="0"/>
              <a:t>2024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5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9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21" r:id="rId18"/>
    <p:sldLayoutId id="2147483726" r:id="rId19"/>
    <p:sldLayoutId id="2147483731" r:id="rId20"/>
    <p:sldLayoutId id="2147483732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statista.com/chart/18819/worldwide-market-share-of-leading-cloud-infrastructure-service-providers/" TargetMode="Externa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3 – </a:t>
            </a:r>
            <a:r>
              <a:rPr lang="fr-FR" sz="2800" dirty="0" smtClean="0"/>
              <a:t>Train and </a:t>
            </a:r>
            <a:r>
              <a:rPr lang="fr-FR" sz="2800" dirty="0" err="1" smtClean="0"/>
              <a:t>deploy</a:t>
            </a:r>
            <a:r>
              <a:rPr lang="fr-FR" sz="2800" dirty="0" smtClean="0"/>
              <a:t> a machine </a:t>
            </a:r>
            <a:r>
              <a:rPr lang="fr-FR" sz="2800" dirty="0" err="1" smtClean="0"/>
              <a:t>learning</a:t>
            </a:r>
            <a:r>
              <a:rPr lang="fr-FR" sz="2800" dirty="0" smtClean="0"/>
              <a:t> model on Azure </a:t>
            </a:r>
            <a:r>
              <a:rPr lang="fr-FR" sz="2800" dirty="0" err="1" smtClean="0"/>
              <a:t>with</a:t>
            </a:r>
            <a:r>
              <a:rPr lang="fr-FR" sz="2800" dirty="0" smtClean="0"/>
              <a:t> Azure ML</a:t>
            </a:r>
            <a:endParaRPr lang="fr-FR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Custom model, training </a:t>
            </a:r>
            <a:r>
              <a:rPr lang="fr-FR" dirty="0" err="1" smtClean="0"/>
              <a:t>task</a:t>
            </a:r>
            <a:r>
              <a:rPr lang="fr-FR" dirty="0" smtClean="0"/>
              <a:t>, batch/streaming </a:t>
            </a:r>
            <a:r>
              <a:rPr lang="fr-FR" dirty="0" err="1" smtClean="0"/>
              <a:t>inference</a:t>
            </a:r>
            <a:r>
              <a:rPr lang="fr-FR" dirty="0" smtClean="0"/>
              <a:t>, </a:t>
            </a:r>
            <a:r>
              <a:rPr lang="fr-FR" dirty="0" err="1" smtClean="0"/>
              <a:t>endpoint</a:t>
            </a:r>
            <a:r>
              <a:rPr lang="fr-FR" dirty="0" smtClean="0"/>
              <a:t> </a:t>
            </a:r>
            <a:r>
              <a:rPr lang="fr-FR" dirty="0" err="1" smtClean="0"/>
              <a:t>scaling</a:t>
            </a:r>
            <a:r>
              <a:rPr lang="fr-FR" dirty="0" smtClean="0"/>
              <a:t>, </a:t>
            </a:r>
            <a:r>
              <a:rPr lang="fr-FR" dirty="0" smtClean="0"/>
              <a:t>A/B </a:t>
            </a:r>
            <a:r>
              <a:rPr lang="fr-FR" dirty="0" err="1" smtClean="0"/>
              <a:t>testing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Hyperparameter</a:t>
            </a:r>
            <a:r>
              <a:rPr lang="fr-FR" dirty="0" smtClean="0"/>
              <a:t> </a:t>
            </a:r>
            <a:r>
              <a:rPr lang="fr-FR" dirty="0" err="1" smtClean="0"/>
              <a:t>tuning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10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2025 </a:t>
            </a:r>
            <a:r>
              <a:rPr lang="en-US" dirty="0" smtClean="0"/>
              <a:t>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hyperparameter</a:t>
            </a:r>
            <a:r>
              <a:rPr lang="fr-FR" dirty="0" smtClean="0"/>
              <a:t> </a:t>
            </a:r>
            <a:r>
              <a:rPr lang="fr-FR" dirty="0" err="1" smtClean="0"/>
              <a:t>tuning</a:t>
            </a:r>
            <a:r>
              <a:rPr lang="fr-FR" dirty="0" smtClean="0"/>
              <a:t> ?</a:t>
            </a:r>
            <a:endParaRPr lang="fr-FR" dirty="0" smtClean="0"/>
          </a:p>
          <a:p>
            <a:r>
              <a:rPr lang="fr-FR" dirty="0" err="1" smtClean="0"/>
              <a:t>Aims</a:t>
            </a:r>
            <a:r>
              <a:rPr lang="fr-FR" dirty="0" smtClean="0"/>
              <a:t> to </a:t>
            </a:r>
            <a:r>
              <a:rPr lang="fr-FR" dirty="0" err="1" smtClean="0"/>
              <a:t>find</a:t>
            </a:r>
            <a:r>
              <a:rPr lang="fr-FR" dirty="0" smtClean="0"/>
              <a:t> the best </a:t>
            </a:r>
            <a:r>
              <a:rPr lang="fr-FR" b="1" dirty="0" err="1" smtClean="0"/>
              <a:t>hyperparameters</a:t>
            </a:r>
            <a:r>
              <a:rPr lang="fr-FR" dirty="0" smtClean="0"/>
              <a:t> of a model </a:t>
            </a:r>
            <a:r>
              <a:rPr lang="fr-FR" dirty="0" smtClean="0"/>
              <a:t>(batch size, </a:t>
            </a:r>
            <a:r>
              <a:rPr lang="fr-FR" dirty="0" err="1" smtClean="0"/>
              <a:t>number</a:t>
            </a:r>
            <a:r>
              <a:rPr lang="fr-FR" dirty="0" smtClean="0"/>
              <a:t> of </a:t>
            </a:r>
            <a:r>
              <a:rPr lang="fr-FR" dirty="0" err="1" smtClean="0"/>
              <a:t>hidden</a:t>
            </a:r>
            <a:r>
              <a:rPr lang="fr-FR" dirty="0" smtClean="0"/>
              <a:t> </a:t>
            </a:r>
            <a:r>
              <a:rPr lang="fr-FR" dirty="0" err="1" smtClean="0"/>
              <a:t>layers</a:t>
            </a:r>
            <a:r>
              <a:rPr lang="fr-FR" dirty="0" smtClean="0"/>
              <a:t>…)</a:t>
            </a:r>
          </a:p>
          <a:p>
            <a:r>
              <a:rPr lang="fr-FR" dirty="0" smtClean="0"/>
              <a:t>Not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confused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model </a:t>
            </a:r>
            <a:r>
              <a:rPr lang="fr-FR" dirty="0" err="1" smtClean="0"/>
              <a:t>parameters</a:t>
            </a:r>
            <a:r>
              <a:rPr lang="fr-FR" dirty="0" smtClean="0"/>
              <a:t> (</a:t>
            </a:r>
            <a:r>
              <a:rPr lang="fr-FR" dirty="0" err="1" smtClean="0"/>
              <a:t>weight</a:t>
            </a:r>
            <a:r>
              <a:rPr lang="fr-FR" dirty="0" smtClean="0"/>
              <a:t> and </a:t>
            </a:r>
            <a:r>
              <a:rPr lang="fr-FR" dirty="0" err="1" smtClean="0"/>
              <a:t>bias</a:t>
            </a:r>
            <a:r>
              <a:rPr lang="fr-FR" dirty="0" smtClean="0"/>
              <a:t> of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neuron</a:t>
            </a:r>
            <a:r>
              <a:rPr lang="fr-FR" dirty="0" smtClean="0"/>
              <a:t>)</a:t>
            </a:r>
            <a:endParaRPr lang="fr-FR" dirty="0" smtClean="0"/>
          </a:p>
          <a:p>
            <a:r>
              <a:rPr lang="fr-FR" dirty="0" err="1" smtClean="0"/>
              <a:t>These</a:t>
            </a:r>
            <a:r>
              <a:rPr lang="fr-FR" dirty="0" smtClean="0"/>
              <a:t> high-</a:t>
            </a:r>
            <a:r>
              <a:rPr lang="fr-FR" dirty="0" err="1" smtClean="0"/>
              <a:t>level</a:t>
            </a:r>
            <a:r>
              <a:rPr lang="fr-FR" dirty="0" smtClean="0"/>
              <a:t> </a:t>
            </a:r>
            <a:r>
              <a:rPr lang="fr-FR" dirty="0" err="1" smtClean="0"/>
              <a:t>hyperparameters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influence model training 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In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lab</a:t>
            </a:r>
            <a:r>
              <a:rPr lang="fr-FR" dirty="0" smtClean="0"/>
              <a:t>, Azure </a:t>
            </a:r>
            <a:r>
              <a:rPr lang="fr-FR" dirty="0" err="1" smtClean="0"/>
              <a:t>provides</a:t>
            </a:r>
            <a:r>
              <a:rPr lang="fr-FR" dirty="0" smtClean="0"/>
              <a:t> us </a:t>
            </a:r>
            <a:r>
              <a:rPr lang="fr-FR" dirty="0" err="1" smtClean="0"/>
              <a:t>with</a:t>
            </a:r>
            <a:r>
              <a:rPr lang="fr-FR" dirty="0" smtClean="0"/>
              <a:t> one </a:t>
            </a:r>
            <a:r>
              <a:rPr lang="fr-FR" dirty="0" err="1" smtClean="0"/>
              <a:t>method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b="1" dirty="0" err="1" smtClean="0"/>
              <a:t>sweep</a:t>
            </a:r>
            <a:r>
              <a:rPr lang="fr-FR" b="1" dirty="0" smtClean="0"/>
              <a:t>()</a:t>
            </a:r>
            <a:r>
              <a:rPr lang="fr-FR" dirty="0" smtClean="0"/>
              <a:t> </a:t>
            </a:r>
            <a:endParaRPr lang="fr-FR" dirty="0" smtClean="0"/>
          </a:p>
          <a:p>
            <a:r>
              <a:rPr lang="fr-FR" dirty="0" err="1" smtClean="0"/>
              <a:t>Define</a:t>
            </a:r>
            <a:r>
              <a:rPr lang="fr-FR" dirty="0" smtClean="0"/>
              <a:t> a </a:t>
            </a:r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space</a:t>
            </a:r>
            <a:r>
              <a:rPr lang="fr-FR" dirty="0" smtClean="0"/>
              <a:t> : </a:t>
            </a:r>
            <a:r>
              <a:rPr lang="fr-FR" dirty="0" err="1" smtClean="0"/>
              <a:t>give</a:t>
            </a:r>
            <a:r>
              <a:rPr lang="fr-FR" dirty="0" smtClean="0"/>
              <a:t> ranges of values for </a:t>
            </a:r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hyperparameter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want</a:t>
            </a:r>
            <a:r>
              <a:rPr lang="fr-FR" dirty="0" smtClean="0"/>
              <a:t> to tune</a:t>
            </a:r>
            <a:endParaRPr lang="fr-FR" dirty="0" smtClean="0"/>
          </a:p>
          <a:p>
            <a:r>
              <a:rPr lang="fr-FR" b="1" dirty="0" err="1"/>
              <a:t>s</a:t>
            </a:r>
            <a:r>
              <a:rPr lang="fr-FR" b="1" dirty="0" err="1" smtClean="0"/>
              <a:t>weep</a:t>
            </a:r>
            <a:r>
              <a:rPr lang="fr-FR" b="1" dirty="0" smtClean="0"/>
              <a:t>() </a:t>
            </a:r>
            <a:r>
              <a:rPr lang="fr-FR" dirty="0" err="1" smtClean="0"/>
              <a:t>will</a:t>
            </a:r>
            <a:r>
              <a:rPr lang="fr-FR" dirty="0" smtClean="0"/>
              <a:t> test all or </a:t>
            </a:r>
            <a:r>
              <a:rPr lang="fr-FR" dirty="0" err="1" smtClean="0"/>
              <a:t>some</a:t>
            </a:r>
            <a:r>
              <a:rPr lang="fr-FR" dirty="0" smtClean="0"/>
              <a:t> </a:t>
            </a:r>
            <a:r>
              <a:rPr lang="fr-FR" dirty="0" err="1" smtClean="0"/>
              <a:t>combinations</a:t>
            </a:r>
            <a:r>
              <a:rPr lang="fr-FR" dirty="0" smtClean="0"/>
              <a:t> of </a:t>
            </a:r>
            <a:r>
              <a:rPr lang="fr-FR" dirty="0" err="1" smtClean="0"/>
              <a:t>hyperparameters</a:t>
            </a:r>
            <a:r>
              <a:rPr lang="fr-FR" dirty="0" smtClean="0"/>
              <a:t> and output the best </a:t>
            </a:r>
            <a:r>
              <a:rPr lang="fr-FR" dirty="0" err="1" smtClean="0"/>
              <a:t>result</a:t>
            </a:r>
            <a:endParaRPr lang="fr-FR" dirty="0" smtClean="0"/>
          </a:p>
          <a:p>
            <a:r>
              <a:rPr lang="en-US" dirty="0"/>
              <a:t>You also need to choose a tolerance threshold that allows you to stop training if it becomes clear that the model will not perform </a:t>
            </a:r>
            <a:r>
              <a:rPr lang="en-US" dirty="0" smtClean="0"/>
              <a:t>well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08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deployment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4385569" y="4459399"/>
            <a:ext cx="7222956" cy="1128170"/>
          </a:xfrm>
        </p:spPr>
        <p:txBody>
          <a:bodyPr/>
          <a:lstStyle/>
          <a:p>
            <a:r>
              <a:rPr lang="en-US" dirty="0" smtClean="0"/>
              <a:t>Specificities, </a:t>
            </a:r>
            <a:r>
              <a:rPr lang="en-US" dirty="0"/>
              <a:t>Batch inference </a:t>
            </a:r>
            <a:r>
              <a:rPr lang="en-US" dirty="0" smtClean="0"/>
              <a:t>V.S. </a:t>
            </a:r>
            <a:r>
              <a:rPr lang="en-US" dirty="0"/>
              <a:t>streaming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128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Endpoints</a:t>
            </a:r>
            <a:r>
              <a:rPr lang="fr-FR" dirty="0"/>
              <a:t> &amp; </a:t>
            </a:r>
            <a:r>
              <a:rPr lang="fr-FR" dirty="0" err="1"/>
              <a:t>Deployments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1" y="1568450"/>
            <a:ext cx="11502693" cy="4467225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 smtClean="0"/>
              <a:t>Endpoint</a:t>
            </a:r>
            <a:r>
              <a:rPr lang="fr-FR" dirty="0" smtClean="0"/>
              <a:t> ? </a:t>
            </a:r>
            <a:endParaRPr lang="fr-FR" dirty="0" smtClean="0"/>
          </a:p>
          <a:p>
            <a:r>
              <a:rPr lang="en-US" dirty="0"/>
              <a:t>An endpoint is a server that handles incoming requests. It distributes the necessary computations to provide responses with minimal latency.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exposing a model through an API, applications can send data and receive predictions</a:t>
            </a:r>
            <a:r>
              <a:rPr lang="en-US" dirty="0" smtClean="0"/>
              <a:t>.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b="1" dirty="0" smtClean="0"/>
              <a:t>Deploying</a:t>
            </a:r>
            <a:r>
              <a:rPr lang="en-US" dirty="0" smtClean="0"/>
              <a:t> </a:t>
            </a:r>
            <a:r>
              <a:rPr lang="en-US" dirty="0"/>
              <a:t>to an endpoint involves allocating a resource that hosts a model and makes it accessible via an API for inference.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264" y="4077512"/>
            <a:ext cx="4909537" cy="2050387"/>
          </a:xfrm>
          <a:prstGeom prst="rect">
            <a:avLst/>
          </a:prstGeom>
        </p:spPr>
      </p:pic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</a:t>
            </a:r>
            <a:r>
              <a:rPr lang="en-US" dirty="0" smtClean="0"/>
              <a:t>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92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Batch vs Streaming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13</a:t>
            </a:fld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818228" y="2845802"/>
            <a:ext cx="4557487" cy="3132088"/>
          </a:xfrm>
        </p:spPr>
        <p:txBody>
          <a:bodyPr/>
          <a:lstStyle/>
          <a:p>
            <a:r>
              <a:rPr lang="fr-FR" dirty="0" err="1"/>
              <a:t>Idea</a:t>
            </a:r>
            <a:r>
              <a:rPr lang="fr-FR" dirty="0"/>
              <a:t>: </a:t>
            </a:r>
            <a:r>
              <a:rPr lang="fr-FR" dirty="0" err="1"/>
              <a:t>Process</a:t>
            </a:r>
            <a:r>
              <a:rPr lang="fr-FR" dirty="0"/>
              <a:t> large volumes of data by </a:t>
            </a:r>
            <a:r>
              <a:rPr lang="fr-FR" dirty="0" err="1"/>
              <a:t>parallelizing</a:t>
            </a:r>
            <a:r>
              <a:rPr lang="fr-FR" dirty="0"/>
              <a:t> computations, </a:t>
            </a:r>
            <a:r>
              <a:rPr lang="fr-FR" dirty="0" err="1"/>
              <a:t>particularly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GPUs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Accelerates</a:t>
            </a:r>
            <a:r>
              <a:rPr lang="fr-FR" dirty="0"/>
              <a:t> data </a:t>
            </a:r>
            <a:r>
              <a:rPr lang="fr-FR" dirty="0" err="1"/>
              <a:t>processing</a:t>
            </a:r>
            <a:r>
              <a:rPr lang="fr-FR" dirty="0"/>
              <a:t> and </a:t>
            </a:r>
            <a:r>
              <a:rPr lang="fr-FR" dirty="0" err="1"/>
              <a:t>optimizes</a:t>
            </a:r>
            <a:r>
              <a:rPr lang="fr-FR" dirty="0"/>
              <a:t>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resource</a:t>
            </a:r>
            <a:r>
              <a:rPr lang="fr-FR" dirty="0"/>
              <a:t> </a:t>
            </a:r>
            <a:r>
              <a:rPr lang="fr-FR" dirty="0" err="1"/>
              <a:t>utilization</a:t>
            </a:r>
            <a:r>
              <a:rPr lang="fr-FR" dirty="0"/>
              <a:t>, </a:t>
            </a:r>
            <a:r>
              <a:rPr lang="fr-FR" dirty="0" err="1"/>
              <a:t>thereby</a:t>
            </a:r>
            <a:r>
              <a:rPr lang="fr-FR" dirty="0"/>
              <a:t> </a:t>
            </a:r>
            <a:r>
              <a:rPr lang="fr-FR" dirty="0" err="1"/>
              <a:t>reducing</a:t>
            </a:r>
            <a:r>
              <a:rPr lang="fr-FR" dirty="0"/>
              <a:t> </a:t>
            </a:r>
            <a:r>
              <a:rPr lang="fr-FR" dirty="0" err="1"/>
              <a:t>operational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May </a:t>
            </a:r>
            <a:r>
              <a:rPr lang="fr-FR" dirty="0" err="1"/>
              <a:t>introduce</a:t>
            </a:r>
            <a:r>
              <a:rPr lang="fr-FR" dirty="0"/>
              <a:t> </a:t>
            </a:r>
            <a:r>
              <a:rPr lang="fr-FR" dirty="0" err="1"/>
              <a:t>inference</a:t>
            </a:r>
            <a:r>
              <a:rPr lang="fr-FR" dirty="0"/>
              <a:t> </a:t>
            </a:r>
            <a:r>
              <a:rPr lang="fr-FR" dirty="0" err="1" smtClean="0"/>
              <a:t>latencies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wait</a:t>
            </a:r>
            <a:r>
              <a:rPr lang="fr-FR" dirty="0" smtClean="0"/>
              <a:t> for the batch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filled</a:t>
            </a:r>
            <a:r>
              <a:rPr lang="fr-FR" dirty="0" smtClean="0"/>
              <a:t>,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start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 err="1" smtClean="0"/>
              <a:t>Examples</a:t>
            </a:r>
            <a:r>
              <a:rPr lang="fr-FR" dirty="0" smtClean="0"/>
              <a:t> :</a:t>
            </a:r>
            <a:endParaRPr lang="fr-FR" dirty="0"/>
          </a:p>
          <a:p>
            <a:r>
              <a:rPr lang="fr-FR" dirty="0"/>
              <a:t>Image </a:t>
            </a:r>
            <a:r>
              <a:rPr lang="fr-FR" dirty="0" smtClean="0"/>
              <a:t>classification, </a:t>
            </a:r>
            <a:r>
              <a:rPr lang="fr-FR" dirty="0" err="1" smtClean="0"/>
              <a:t>Hyperparameter</a:t>
            </a:r>
            <a:r>
              <a:rPr lang="fr-FR" dirty="0" smtClean="0"/>
              <a:t> </a:t>
            </a:r>
            <a:r>
              <a:rPr lang="fr-FR" dirty="0" err="1" smtClean="0"/>
              <a:t>tuning</a:t>
            </a:r>
            <a:r>
              <a:rPr lang="fr-FR" dirty="0" smtClean="0"/>
              <a:t>, Large workflow </a:t>
            </a:r>
            <a:r>
              <a:rPr lang="fr-FR" dirty="0" err="1" smtClean="0"/>
              <a:t>scheduled</a:t>
            </a:r>
            <a:r>
              <a:rPr lang="fr-FR" dirty="0" smtClean="0"/>
              <a:t> </a:t>
            </a:r>
            <a:r>
              <a:rPr lang="fr-FR" dirty="0" err="1" smtClean="0"/>
              <a:t>every</a:t>
            </a:r>
            <a:r>
              <a:rPr lang="fr-FR" dirty="0" smtClean="0"/>
              <a:t> night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 smtClean="0"/>
              <a:t>Batch </a:t>
            </a:r>
            <a:r>
              <a:rPr lang="fr-FR" dirty="0" err="1" smtClean="0"/>
              <a:t>inference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9"/>
          </p:nvPr>
        </p:nvSpPr>
        <p:spPr>
          <a:xfrm>
            <a:off x="6612146" y="2845802"/>
            <a:ext cx="4557487" cy="3131486"/>
          </a:xfrm>
        </p:spPr>
        <p:txBody>
          <a:bodyPr/>
          <a:lstStyle/>
          <a:p>
            <a:r>
              <a:rPr lang="en-US" dirty="0"/>
              <a:t>Idea: Process data in real time as it is collected.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an efficient preprocessing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need for real-time or near-real-time response limits the complexity of models that can be </a:t>
            </a:r>
            <a:r>
              <a:rPr lang="en-US" dirty="0" smtClean="0"/>
              <a:t>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Recommendation </a:t>
            </a:r>
            <a:r>
              <a:rPr lang="en-US" dirty="0" smtClean="0"/>
              <a:t>systems, </a:t>
            </a:r>
            <a:r>
              <a:rPr lang="en-US" dirty="0" err="1" smtClean="0"/>
              <a:t>Chatbots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Real-Time (Streaming) </a:t>
            </a:r>
            <a:r>
              <a:rPr lang="fr-FR" dirty="0" err="1" smtClean="0"/>
              <a:t>inference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0" y="2069249"/>
            <a:ext cx="735330" cy="73533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390" y="2122589"/>
            <a:ext cx="628650" cy="628650"/>
          </a:xfrm>
          <a:prstGeom prst="rect">
            <a:avLst/>
          </a:prstGeom>
        </p:spPr>
      </p:pic>
      <p:sp>
        <p:nvSpPr>
          <p:cNvPr id="11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</a:t>
            </a:r>
            <a:r>
              <a:rPr lang="en-US" dirty="0" smtClean="0"/>
              <a:t>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505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891733" y="1669002"/>
            <a:ext cx="6716792" cy="1519966"/>
          </a:xfrm>
        </p:spPr>
        <p:txBody>
          <a:bodyPr/>
          <a:lstStyle/>
          <a:p>
            <a:r>
              <a:rPr lang="fr-FR" dirty="0" err="1" smtClean="0"/>
              <a:t>Scaling</a:t>
            </a:r>
            <a:r>
              <a:rPr lang="fr-FR" dirty="0" smtClean="0"/>
              <a:t> up an </a:t>
            </a:r>
            <a:r>
              <a:rPr lang="fr-FR" dirty="0" err="1" smtClean="0"/>
              <a:t>endpoint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 smtClean="0"/>
              <a:t>Using</a:t>
            </a:r>
            <a:r>
              <a:rPr lang="fr-FR" dirty="0" smtClean="0"/>
              <a:t> </a:t>
            </a:r>
            <a:r>
              <a:rPr lang="fr-FR" dirty="0" err="1" smtClean="0"/>
              <a:t>Locust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211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Scaling</a:t>
            </a:r>
            <a:r>
              <a:rPr lang="fr-FR" dirty="0" smtClean="0"/>
              <a:t> up </a:t>
            </a:r>
            <a:r>
              <a:rPr lang="fr-FR" dirty="0" err="1" smtClean="0"/>
              <a:t>endpoint</a:t>
            </a:r>
            <a:r>
              <a:rPr lang="fr-FR" dirty="0" smtClean="0"/>
              <a:t> </a:t>
            </a:r>
            <a:r>
              <a:rPr lang="fr-FR" dirty="0" err="1" smtClean="0"/>
              <a:t>capacities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will test the service's ability to </a:t>
            </a:r>
            <a:r>
              <a:rPr lang="en-US" b="1" dirty="0"/>
              <a:t>handle increased traffic</a:t>
            </a:r>
          </a:p>
          <a:p>
            <a:r>
              <a:rPr lang="en-US" dirty="0"/>
              <a:t>Sending a large number of API requests in parallel</a:t>
            </a:r>
          </a:p>
          <a:p>
            <a:r>
              <a:rPr lang="en-US" dirty="0"/>
              <a:t>Monitoring </a:t>
            </a:r>
            <a:r>
              <a:rPr lang="en-US" dirty="0" smtClean="0"/>
              <a:t>average </a:t>
            </a:r>
            <a:r>
              <a:rPr lang="en-US" dirty="0"/>
              <a:t>response time and </a:t>
            </a:r>
            <a:r>
              <a:rPr lang="en-US" dirty="0" smtClean="0"/>
              <a:t>number </a:t>
            </a:r>
            <a:r>
              <a:rPr lang="en-US" dirty="0"/>
              <a:t>of errors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Utilisation </a:t>
            </a:r>
            <a:r>
              <a:rPr lang="fr-FR" dirty="0" smtClean="0"/>
              <a:t>de </a:t>
            </a:r>
            <a:r>
              <a:rPr lang="fr-FR" b="1" dirty="0" err="1" smtClean="0"/>
              <a:t>Locust</a:t>
            </a:r>
            <a:r>
              <a:rPr lang="fr-FR" dirty="0" smtClean="0"/>
              <a:t> :</a:t>
            </a:r>
          </a:p>
          <a:p>
            <a:r>
              <a:rPr lang="fr-FR" dirty="0" smtClean="0"/>
              <a:t>Open source python </a:t>
            </a:r>
            <a:r>
              <a:rPr lang="fr-FR" dirty="0" err="1" smtClean="0"/>
              <a:t>library</a:t>
            </a:r>
            <a:r>
              <a:rPr lang="fr-FR" dirty="0" smtClean="0"/>
              <a:t> for </a:t>
            </a:r>
            <a:r>
              <a:rPr lang="fr-FR" dirty="0" err="1" smtClean="0"/>
              <a:t>load</a:t>
            </a:r>
            <a:r>
              <a:rPr lang="fr-FR" dirty="0" smtClean="0"/>
              <a:t> </a:t>
            </a:r>
            <a:r>
              <a:rPr lang="fr-FR" dirty="0" err="1" smtClean="0"/>
              <a:t>testing</a:t>
            </a:r>
            <a:endParaRPr lang="fr-FR" dirty="0" smtClean="0"/>
          </a:p>
          <a:p>
            <a:r>
              <a:rPr lang="fr-FR" dirty="0" err="1" smtClean="0"/>
              <a:t>Allows</a:t>
            </a:r>
            <a:r>
              <a:rPr lang="fr-FR" dirty="0" smtClean="0"/>
              <a:t> simulation of multiple </a:t>
            </a:r>
            <a:r>
              <a:rPr lang="fr-FR" dirty="0" err="1" smtClean="0"/>
              <a:t>simultaneous</a:t>
            </a:r>
            <a:r>
              <a:rPr lang="fr-FR" dirty="0" smtClean="0"/>
              <a:t> </a:t>
            </a:r>
            <a:r>
              <a:rPr lang="fr-FR" dirty="0" err="1" smtClean="0"/>
              <a:t>users</a:t>
            </a:r>
            <a:endParaRPr lang="fr-FR" dirty="0" smtClean="0"/>
          </a:p>
          <a:p>
            <a:r>
              <a:rPr lang="fr-FR" dirty="0" err="1" smtClean="0"/>
              <a:t>Praised</a:t>
            </a:r>
            <a:r>
              <a:rPr lang="fr-FR" dirty="0" smtClean="0"/>
              <a:t> for </a:t>
            </a:r>
            <a:r>
              <a:rPr lang="fr-FR" dirty="0" err="1" smtClean="0"/>
              <a:t>its</a:t>
            </a:r>
            <a:r>
              <a:rPr lang="fr-FR" dirty="0" smtClean="0"/>
              <a:t> intuitive interface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</a:t>
            </a:r>
            <a:r>
              <a:rPr lang="en-US" dirty="0" smtClean="0"/>
              <a:t>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  <p:pic>
        <p:nvPicPr>
          <p:cNvPr id="3074" name="Picture 2" descr="Locust (logiciel)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331" y="3093615"/>
            <a:ext cx="5510288" cy="33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29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705683" y="1606711"/>
            <a:ext cx="2536699" cy="709443"/>
          </a:xfrm>
        </p:spPr>
        <p:txBody>
          <a:bodyPr/>
          <a:lstStyle/>
          <a:p>
            <a:r>
              <a:rPr lang="fr-FR" dirty="0" smtClean="0"/>
              <a:t>Introduction and goals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1705683" y="3055707"/>
            <a:ext cx="4037892" cy="709443"/>
          </a:xfrm>
        </p:spPr>
        <p:txBody>
          <a:bodyPr/>
          <a:lstStyle/>
          <a:p>
            <a:r>
              <a:rPr lang="fr-FR" dirty="0" smtClean="0"/>
              <a:t>Model training on the cloud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>
          <a:xfrm>
            <a:off x="1705683" y="4581732"/>
            <a:ext cx="3265328" cy="709443"/>
          </a:xfrm>
        </p:spPr>
        <p:txBody>
          <a:bodyPr/>
          <a:lstStyle/>
          <a:p>
            <a:r>
              <a:rPr lang="fr-FR" dirty="0" err="1" smtClean="0"/>
              <a:t>Deploying</a:t>
            </a:r>
            <a:r>
              <a:rPr lang="fr-FR" dirty="0" smtClean="0"/>
              <a:t> an </a:t>
            </a:r>
            <a:r>
              <a:rPr lang="fr-FR" dirty="0" err="1" smtClean="0"/>
              <a:t>endpoint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Cloud </a:t>
            </a:r>
            <a:r>
              <a:rPr lang="fr-FR" dirty="0" err="1" smtClean="0"/>
              <a:t>advantages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Data, Azure Machine Learning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Specificities, Batch inference </a:t>
            </a:r>
            <a:r>
              <a:rPr lang="en-US" dirty="0" smtClean="0"/>
              <a:t>V.S. </a:t>
            </a:r>
            <a:r>
              <a:rPr lang="en-US" dirty="0"/>
              <a:t>streaming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0"/>
          </p:nvPr>
        </p:nvSpPr>
        <p:spPr>
          <a:xfrm>
            <a:off x="7737190" y="1528409"/>
            <a:ext cx="3243923" cy="709443"/>
          </a:xfrm>
        </p:spPr>
        <p:txBody>
          <a:bodyPr/>
          <a:lstStyle/>
          <a:p>
            <a:r>
              <a:rPr lang="fr-FR" dirty="0" err="1" smtClean="0"/>
              <a:t>Endpoint</a:t>
            </a:r>
            <a:r>
              <a:rPr lang="fr-FR" dirty="0" smtClean="0"/>
              <a:t> </a:t>
            </a:r>
            <a:r>
              <a:rPr lang="fr-FR" dirty="0" err="1" smtClean="0"/>
              <a:t>scaling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1"/>
          </p:nvPr>
        </p:nvSpPr>
        <p:spPr>
          <a:xfrm>
            <a:off x="7737189" y="3055707"/>
            <a:ext cx="3842440" cy="709443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&amp; test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23" name="Espace réservé du contenu 22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59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Session’s</a:t>
            </a:r>
            <a:r>
              <a:rPr lang="fr-FR" dirty="0"/>
              <a:t> goals and </a:t>
            </a:r>
            <a:r>
              <a:rPr lang="fr-FR" dirty="0" smtClean="0"/>
              <a:t>cloud </a:t>
            </a:r>
            <a:r>
              <a:rPr lang="fr-FR" dirty="0" err="1" smtClean="0"/>
              <a:t>computing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356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</a:t>
            </a:r>
            <a:r>
              <a:rPr lang="fr-FR" dirty="0" smtClean="0"/>
              <a:t>&amp; objectives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47897" y="2931375"/>
            <a:ext cx="6267797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 err="1" smtClean="0"/>
              <a:t>Today’s</a:t>
            </a:r>
            <a:r>
              <a:rPr lang="fr-FR" sz="1400" dirty="0" smtClean="0"/>
              <a:t> agenda: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Train a </a:t>
            </a:r>
            <a:r>
              <a:rPr lang="fr-FR" sz="1400" dirty="0" err="1" smtClean="0"/>
              <a:t>neuronnal</a:t>
            </a:r>
            <a:r>
              <a:rPr lang="fr-FR" sz="1400" dirty="0" smtClean="0"/>
              <a:t> network on a </a:t>
            </a:r>
            <a:r>
              <a:rPr lang="fr-FR" sz="1400" dirty="0" err="1" smtClean="0"/>
              <a:t>dataset</a:t>
            </a:r>
            <a:endParaRPr lang="fr-F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 smtClean="0"/>
              <a:t>Optimising</a:t>
            </a:r>
            <a:r>
              <a:rPr lang="fr-FR" sz="1400" dirty="0" smtClean="0"/>
              <a:t> </a:t>
            </a:r>
            <a:r>
              <a:rPr lang="fr-FR" sz="1400" dirty="0" err="1" smtClean="0"/>
              <a:t>its</a:t>
            </a:r>
            <a:r>
              <a:rPr lang="fr-FR" sz="1400" dirty="0" smtClean="0"/>
              <a:t> </a:t>
            </a:r>
            <a:r>
              <a:rPr lang="fr-FR" sz="1400" dirty="0" err="1" smtClean="0"/>
              <a:t>hyperparameters</a:t>
            </a:r>
            <a:endParaRPr lang="fr-F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 smtClean="0"/>
              <a:t>Deploying</a:t>
            </a:r>
            <a:r>
              <a:rPr lang="fr-FR" sz="1400" dirty="0" smtClean="0"/>
              <a:t> for </a:t>
            </a:r>
            <a:r>
              <a:rPr lang="fr-FR" sz="1400" dirty="0" err="1" smtClean="0"/>
              <a:t>both</a:t>
            </a:r>
            <a:r>
              <a:rPr lang="fr-FR" sz="1400" dirty="0" smtClean="0"/>
              <a:t> Real-Time &amp; Batch </a:t>
            </a:r>
            <a:r>
              <a:rPr lang="fr-FR" sz="1400" dirty="0" err="1" smtClean="0"/>
              <a:t>inference</a:t>
            </a:r>
            <a:endParaRPr lang="fr-F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 smtClean="0"/>
              <a:t>Load</a:t>
            </a:r>
            <a:r>
              <a:rPr lang="fr-FR" sz="1400" dirty="0" smtClean="0"/>
              <a:t> </a:t>
            </a:r>
            <a:r>
              <a:rPr lang="fr-FR" sz="1400" dirty="0" err="1" smtClean="0"/>
              <a:t>testing</a:t>
            </a:r>
            <a:r>
              <a:rPr lang="fr-FR" sz="1400" dirty="0" smtClean="0"/>
              <a:t> the </a:t>
            </a:r>
            <a:r>
              <a:rPr lang="fr-FR" sz="1400" dirty="0" err="1" smtClean="0"/>
              <a:t>scaling</a:t>
            </a:r>
            <a:endParaRPr lang="fr-F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dirty="0" err="1" smtClean="0"/>
              <a:t>These</a:t>
            </a:r>
            <a:r>
              <a:rPr lang="fr-FR" sz="1400" dirty="0" smtClean="0"/>
              <a:t> </a:t>
            </a:r>
            <a:r>
              <a:rPr lang="fr-FR" sz="1400" dirty="0" err="1" smtClean="0"/>
              <a:t>steps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</a:t>
            </a:r>
            <a:r>
              <a:rPr lang="fr-FR" sz="1400" dirty="0" err="1" smtClean="0"/>
              <a:t>be</a:t>
            </a:r>
            <a:r>
              <a:rPr lang="fr-FR" sz="1400" dirty="0" smtClean="0"/>
              <a:t> </a:t>
            </a:r>
            <a:r>
              <a:rPr lang="fr-FR" sz="1400" dirty="0" err="1" smtClean="0"/>
              <a:t>done</a:t>
            </a:r>
            <a:r>
              <a:rPr lang="fr-FR" sz="1400" dirty="0" smtClean="0"/>
              <a:t> </a:t>
            </a:r>
            <a:r>
              <a:rPr lang="fr-FR" sz="1400" dirty="0" err="1" smtClean="0"/>
              <a:t>using</a:t>
            </a:r>
            <a:r>
              <a:rPr lang="fr-FR" sz="1400" dirty="0" smtClean="0"/>
              <a:t> Azure Cloud</a:t>
            </a:r>
            <a:endParaRPr lang="fr-FR" sz="1400" dirty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847898" y="1299558"/>
            <a:ext cx="62677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dirty="0" smtClean="0"/>
              <a:t>Rappel lors du TP précédent,  :</a:t>
            </a:r>
            <a:endParaRPr lang="fr-F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???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???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/>
              <a:t>??? </a:t>
            </a:r>
            <a:endParaRPr lang="fr-FR" dirty="0"/>
          </a:p>
        </p:txBody>
      </p:sp>
      <p:sp>
        <p:nvSpPr>
          <p:cNvPr id="8" name="AutoShape 4" descr="Fichier:Microsoft-Azure.png — Wikipédi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986" y="2219324"/>
            <a:ext cx="5259588" cy="2726771"/>
          </a:xfrm>
          <a:prstGeom prst="rect">
            <a:avLst/>
          </a:prstGeom>
        </p:spPr>
      </p:pic>
      <p:sp>
        <p:nvSpPr>
          <p:cNvPr id="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</a:t>
            </a:r>
            <a:r>
              <a:rPr lang="en-US" dirty="0" smtClean="0"/>
              <a:t>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733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</a:t>
            </a:r>
            <a:r>
              <a:rPr lang="fr-FR" dirty="0" smtClean="0"/>
              <a:t>&amp; objectives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51653" y="4441333"/>
            <a:ext cx="62677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smtClean="0"/>
              <a:t>Major </a:t>
            </a:r>
            <a:r>
              <a:rPr lang="fr-FR" sz="1600" dirty="0" err="1" smtClean="0"/>
              <a:t>suppliers</a:t>
            </a:r>
            <a:r>
              <a:rPr lang="fr-FR" sz="1600" dirty="0" smtClean="0"/>
              <a:t>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/>
              <a:t>Awazon</a:t>
            </a:r>
            <a:r>
              <a:rPr lang="fr-FR" sz="1400" dirty="0"/>
              <a:t> Web Services (AWS) (~30% </a:t>
            </a:r>
            <a:r>
              <a:rPr lang="fr-FR" sz="1400" dirty="0" err="1"/>
              <a:t>market</a:t>
            </a:r>
            <a:r>
              <a:rPr lang="fr-FR" sz="1400" dirty="0"/>
              <a:t> </a:t>
            </a:r>
            <a:r>
              <a:rPr lang="fr-FR" sz="1400" dirty="0" err="1" smtClean="0"/>
              <a:t>share</a:t>
            </a:r>
            <a:r>
              <a:rPr lang="fr-FR" sz="1400" dirty="0" smtClean="0"/>
              <a:t>*)</a:t>
            </a:r>
            <a:endParaRPr lang="fr-FR" sz="2800" dirty="0">
              <a:latin typeface="Franklin Gothic Book" panose="020B0503020102020204" pitchFamily="34" charset="0"/>
              <a:ea typeface="+mj-ea"/>
              <a:cs typeface="Franklin Gothic Book" panose="020B0503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Microsoft </a:t>
            </a:r>
            <a:r>
              <a:rPr lang="fr-FR" sz="1400" dirty="0"/>
              <a:t>Azure </a:t>
            </a:r>
            <a:r>
              <a:rPr lang="fr-FR" sz="1400" dirty="0" smtClean="0"/>
              <a:t>(~21% </a:t>
            </a:r>
            <a:r>
              <a:rPr lang="fr-FR" sz="1400" dirty="0" err="1"/>
              <a:t>market</a:t>
            </a:r>
            <a:r>
              <a:rPr lang="fr-FR" sz="1400" dirty="0"/>
              <a:t> </a:t>
            </a:r>
            <a:r>
              <a:rPr lang="fr-FR" sz="1400" dirty="0" err="1" smtClean="0"/>
              <a:t>share</a:t>
            </a:r>
            <a:r>
              <a:rPr lang="fr-FR" sz="1400" dirty="0" smtClean="0"/>
              <a:t>*)</a:t>
            </a:r>
            <a:endParaRPr lang="fr-F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Google </a:t>
            </a:r>
            <a:r>
              <a:rPr lang="fr-FR" sz="1400" dirty="0" smtClean="0"/>
              <a:t>Cloud Platform (GCP</a:t>
            </a:r>
            <a:r>
              <a:rPr lang="fr-FR" sz="1400" dirty="0"/>
              <a:t>) </a:t>
            </a:r>
            <a:r>
              <a:rPr lang="fr-FR" sz="1400" dirty="0" smtClean="0"/>
              <a:t>(~12% </a:t>
            </a:r>
            <a:r>
              <a:rPr lang="fr-FR" sz="1400" dirty="0" err="1"/>
              <a:t>market</a:t>
            </a:r>
            <a:r>
              <a:rPr lang="fr-FR" sz="1400" dirty="0"/>
              <a:t> </a:t>
            </a:r>
            <a:r>
              <a:rPr lang="fr-FR" sz="1400" dirty="0" err="1" smtClean="0"/>
              <a:t>share</a:t>
            </a:r>
            <a:r>
              <a:rPr lang="fr-FR" sz="1400" dirty="0" smtClean="0"/>
              <a:t>*)</a:t>
            </a:r>
            <a:endParaRPr lang="fr-FR" sz="1400" dirty="0"/>
          </a:p>
          <a:p>
            <a:pPr>
              <a:lnSpc>
                <a:spcPct val="150000"/>
              </a:lnSpc>
            </a:pPr>
            <a:r>
              <a:rPr lang="fr-FR" sz="1400" dirty="0" err="1" smtClean="0"/>
              <a:t>We</a:t>
            </a:r>
            <a:r>
              <a:rPr lang="fr-FR" sz="1400" dirty="0" smtClean="0"/>
              <a:t> </a:t>
            </a:r>
            <a:r>
              <a:rPr lang="fr-FR" sz="1400" dirty="0" err="1" smtClean="0"/>
              <a:t>will</a:t>
            </a:r>
            <a:r>
              <a:rPr lang="fr-FR" sz="1400" dirty="0" smtClean="0"/>
              <a:t> continue on Azure.</a:t>
            </a:r>
            <a:endParaRPr lang="fr-FR" sz="1400" dirty="0"/>
          </a:p>
          <a:p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51652" y="1299558"/>
            <a:ext cx="6267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err="1" smtClean="0"/>
              <a:t>What’s</a:t>
            </a:r>
            <a:r>
              <a:rPr lang="fr-FR" sz="1600" dirty="0" smtClean="0"/>
              <a:t> a </a:t>
            </a:r>
            <a:r>
              <a:rPr lang="fr-FR" sz="1600" b="1" dirty="0" smtClean="0"/>
              <a:t>cloud</a:t>
            </a:r>
            <a:r>
              <a:rPr lang="fr-FR" sz="1600" dirty="0" smtClean="0"/>
              <a:t> </a:t>
            </a:r>
            <a:r>
              <a:rPr lang="fr-FR" sz="1600" dirty="0" smtClean="0"/>
              <a:t>? </a:t>
            </a:r>
            <a:endParaRPr lang="fr-FR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Set of computing resources (processing, storage, network) accessible remotely via the Internet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On-demand services without direct management of the physical infrastructure</a:t>
            </a:r>
            <a:endParaRPr lang="fr-FR" sz="1400" dirty="0"/>
          </a:p>
        </p:txBody>
      </p:sp>
      <p:sp>
        <p:nvSpPr>
          <p:cNvPr id="8" name="AutoShape 4" descr="Fichier:Microsoft-Azure.png — Wikipédi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62" y="4977460"/>
            <a:ext cx="2695075" cy="92171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51652" y="2879459"/>
            <a:ext cx="6267797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err="1" smtClean="0"/>
              <a:t>Different</a:t>
            </a:r>
            <a:r>
              <a:rPr lang="fr-FR" sz="1600" dirty="0" smtClean="0"/>
              <a:t> cloud types :</a:t>
            </a:r>
            <a:endParaRPr lang="fr-FR" sz="20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smtClean="0"/>
              <a:t>Public </a:t>
            </a:r>
            <a:r>
              <a:rPr lang="fr-FR" sz="1400" dirty="0" err="1" smtClean="0"/>
              <a:t>clouds</a:t>
            </a:r>
            <a:endParaRPr lang="fr-F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 smtClean="0"/>
              <a:t>Private</a:t>
            </a:r>
            <a:r>
              <a:rPr lang="fr-FR" sz="1400" dirty="0" smtClean="0"/>
              <a:t> </a:t>
            </a:r>
            <a:r>
              <a:rPr lang="fr-FR" sz="1400" dirty="0" err="1" smtClean="0"/>
              <a:t>clouds</a:t>
            </a:r>
            <a:endParaRPr lang="fr-FR" sz="1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400" dirty="0" err="1" smtClean="0"/>
              <a:t>Hybrid</a:t>
            </a:r>
            <a:r>
              <a:rPr lang="fr-FR" sz="1400" dirty="0" smtClean="0"/>
              <a:t> </a:t>
            </a:r>
            <a:r>
              <a:rPr lang="fr-FR" sz="1400" dirty="0" err="1" smtClean="0"/>
              <a:t>clouds</a:t>
            </a:r>
            <a:endParaRPr lang="fr-FR" sz="1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449" y="1417285"/>
            <a:ext cx="4402657" cy="302404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932065" y="6427262"/>
            <a:ext cx="169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* Sources : </a:t>
            </a:r>
            <a:r>
              <a:rPr lang="fr-FR" sz="1400" dirty="0" err="1" smtClean="0">
                <a:hlinkClick r:id="rId5"/>
              </a:rPr>
              <a:t>Statista</a:t>
            </a:r>
            <a:r>
              <a:rPr lang="fr-FR" sz="1400" dirty="0" smtClean="0"/>
              <a:t> </a:t>
            </a:r>
            <a:endParaRPr lang="fr-FR" sz="1400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</a:t>
            </a:r>
            <a:r>
              <a:rPr lang="en-US" dirty="0" smtClean="0"/>
              <a:t>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732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&amp; objectives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156" y="2186250"/>
            <a:ext cx="2876204" cy="233691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724073" y="1172324"/>
            <a:ext cx="62677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 err="1" smtClean="0"/>
              <a:t>Why</a:t>
            </a:r>
            <a:r>
              <a:rPr lang="fr-FR" sz="1600" dirty="0" smtClean="0"/>
              <a:t> </a:t>
            </a:r>
            <a:r>
              <a:rPr lang="fr-FR" sz="1600" dirty="0" err="1" smtClean="0"/>
              <a:t>should</a:t>
            </a:r>
            <a:r>
              <a:rPr lang="fr-FR" sz="1600" dirty="0" smtClean="0"/>
              <a:t> </a:t>
            </a:r>
            <a:r>
              <a:rPr lang="fr-FR" sz="1600" dirty="0" err="1" smtClean="0"/>
              <a:t>we</a:t>
            </a:r>
            <a:r>
              <a:rPr lang="fr-FR" sz="1600" dirty="0" smtClean="0"/>
              <a:t> use a cloud for </a:t>
            </a:r>
            <a:r>
              <a:rPr lang="fr-FR" sz="1600" dirty="0" err="1" smtClean="0"/>
              <a:t>today’s</a:t>
            </a:r>
            <a:r>
              <a:rPr lang="fr-FR" sz="1600" dirty="0" smtClean="0"/>
              <a:t> session ?</a:t>
            </a:r>
            <a:endParaRPr lang="fr-FR" sz="1600" dirty="0" smtClean="0"/>
          </a:p>
          <a:p>
            <a:pPr>
              <a:lnSpc>
                <a:spcPct val="150000"/>
              </a:lnSpc>
            </a:pPr>
            <a:r>
              <a:rPr lang="fr-FR" sz="1600" b="1" dirty="0" smtClean="0"/>
              <a:t>Azure Machine Learning</a:t>
            </a:r>
            <a:endParaRPr lang="fr-F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For model </a:t>
            </a:r>
            <a:r>
              <a:rPr lang="fr-FR" sz="1600" dirty="0" smtClean="0"/>
              <a:t>training: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Access </a:t>
            </a:r>
            <a:r>
              <a:rPr lang="fr-FR" sz="1600" dirty="0"/>
              <a:t>to </a:t>
            </a:r>
            <a:r>
              <a:rPr lang="fr-FR" sz="1600" dirty="0" err="1"/>
              <a:t>computing</a:t>
            </a:r>
            <a:r>
              <a:rPr lang="fr-FR" sz="1600" dirty="0"/>
              <a:t> power (CPU/GPU), </a:t>
            </a:r>
            <a:r>
              <a:rPr lang="fr-FR" sz="1600" dirty="0" err="1"/>
              <a:t>potentially</a:t>
            </a:r>
            <a:r>
              <a:rPr lang="fr-FR" sz="1600" dirty="0"/>
              <a:t> long training </a:t>
            </a:r>
            <a:r>
              <a:rPr lang="fr-FR" sz="1600" dirty="0" smtClean="0"/>
              <a:t>duration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 smtClean="0"/>
              <a:t>Scaling</a:t>
            </a:r>
            <a:r>
              <a:rPr lang="fr-FR" sz="1600" dirty="0" smtClean="0"/>
              <a:t> up ressources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easy</a:t>
            </a:r>
            <a:r>
              <a:rPr lang="fr-FR" sz="1600" dirty="0" smtClean="0"/>
              <a:t> for </a:t>
            </a:r>
            <a:r>
              <a:rPr lang="fr-FR" sz="1600" dirty="0" err="1" smtClean="0"/>
              <a:t>tougher</a:t>
            </a:r>
            <a:r>
              <a:rPr lang="fr-FR" sz="1600" dirty="0" smtClean="0"/>
              <a:t> </a:t>
            </a:r>
            <a:r>
              <a:rPr lang="fr-FR" sz="1600" dirty="0" err="1" smtClean="0"/>
              <a:t>workloads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Optimize</a:t>
            </a:r>
            <a:r>
              <a:rPr lang="fr-FR" sz="1600" dirty="0"/>
              <a:t> training </a:t>
            </a:r>
            <a:r>
              <a:rPr lang="fr-FR" sz="1600" dirty="0" err="1" smtClean="0"/>
              <a:t>hyperparameters</a:t>
            </a:r>
            <a:endParaRPr lang="fr-FR" sz="16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 smtClean="0"/>
              <a:t>Parallel</a:t>
            </a:r>
            <a:r>
              <a:rPr lang="fr-FR" sz="1600" dirty="0" smtClean="0"/>
              <a:t> </a:t>
            </a:r>
            <a:r>
              <a:rPr lang="fr-FR" sz="1600" dirty="0" err="1" smtClean="0"/>
              <a:t>launch</a:t>
            </a:r>
            <a:r>
              <a:rPr lang="fr-FR" sz="1600" dirty="0" smtClean="0"/>
              <a:t> of multiple </a:t>
            </a:r>
            <a:r>
              <a:rPr lang="fr-FR" sz="1600" dirty="0"/>
              <a:t>trainings </a:t>
            </a:r>
            <a:r>
              <a:rPr lang="fr-FR" sz="1600" dirty="0" err="1"/>
              <a:t>with</a:t>
            </a:r>
            <a:r>
              <a:rPr lang="fr-FR" sz="1600" dirty="0"/>
              <a:t> </a:t>
            </a:r>
            <a:r>
              <a:rPr lang="fr-FR" sz="1600" dirty="0" err="1"/>
              <a:t>different</a:t>
            </a:r>
            <a:r>
              <a:rPr lang="fr-FR" sz="1600" dirty="0"/>
              <a:t> </a:t>
            </a:r>
            <a:r>
              <a:rPr lang="fr-FR" sz="1600" dirty="0" err="1"/>
              <a:t>parameters</a:t>
            </a:r>
            <a:r>
              <a:rPr lang="fr-FR" sz="1600" dirty="0"/>
              <a:t> in </a:t>
            </a:r>
            <a:r>
              <a:rPr lang="fr-FR" sz="1600" dirty="0" smtClean="0"/>
              <a:t>Integrated </a:t>
            </a:r>
            <a:r>
              <a:rPr lang="fr-FR" sz="1600" dirty="0" err="1" smtClean="0"/>
              <a:t>tools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 smtClean="0"/>
              <a:t>Reduced</a:t>
            </a:r>
            <a:r>
              <a:rPr lang="fr-FR" sz="1600" dirty="0" smtClean="0"/>
              <a:t> </a:t>
            </a:r>
            <a:r>
              <a:rPr lang="fr-FR" sz="1600" dirty="0" err="1"/>
              <a:t>cost</a:t>
            </a:r>
            <a:r>
              <a:rPr lang="fr-FR" sz="1600" dirty="0"/>
              <a:t> for </a:t>
            </a:r>
            <a:r>
              <a:rPr lang="fr-FR" sz="1600" dirty="0" err="1"/>
              <a:t>unpromising</a:t>
            </a:r>
            <a:r>
              <a:rPr lang="fr-FR" sz="1600" dirty="0"/>
              <a:t>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Model </a:t>
            </a:r>
            <a:r>
              <a:rPr lang="fr-FR" sz="1600" dirty="0" err="1" smtClean="0"/>
              <a:t>deployment</a:t>
            </a:r>
            <a:r>
              <a:rPr lang="fr-FR" sz="1600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Azure </a:t>
            </a:r>
            <a:r>
              <a:rPr lang="fr-FR" sz="1600" dirty="0"/>
              <a:t>Machine Learning </a:t>
            </a:r>
            <a:r>
              <a:rPr lang="fr-FR" sz="1600" dirty="0" err="1"/>
              <a:t>provides</a:t>
            </a:r>
            <a:r>
              <a:rPr lang="fr-FR" sz="1600" dirty="0"/>
              <a:t> </a:t>
            </a:r>
            <a:r>
              <a:rPr lang="fr-FR" sz="1600" dirty="0" err="1"/>
              <a:t>managed</a:t>
            </a:r>
            <a:r>
              <a:rPr lang="fr-FR" sz="1600" dirty="0"/>
              <a:t> </a:t>
            </a:r>
            <a:r>
              <a:rPr lang="fr-FR" sz="1600" dirty="0" err="1" smtClean="0"/>
              <a:t>endpoints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 smtClean="0"/>
              <a:t>Scalable</a:t>
            </a:r>
            <a:r>
              <a:rPr lang="fr-FR" sz="1600" dirty="0" smtClean="0"/>
              <a:t> </a:t>
            </a:r>
            <a:r>
              <a:rPr lang="fr-FR" sz="1600" dirty="0" err="1" smtClean="0"/>
              <a:t>endpoint</a:t>
            </a:r>
            <a:r>
              <a:rPr lang="fr-FR" sz="1600" dirty="0" smtClean="0"/>
              <a:t> for </a:t>
            </a:r>
            <a:r>
              <a:rPr lang="fr-FR" sz="1600" dirty="0" err="1" smtClean="0"/>
              <a:t>inference</a:t>
            </a:r>
            <a:endParaRPr lang="fr-FR" sz="1600" dirty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</a:t>
            </a:r>
            <a:r>
              <a:rPr lang="en-US" dirty="0" smtClean="0"/>
              <a:t>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903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training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smtClean="0"/>
              <a:t>Data, Azure hands-on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28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52" y="3264992"/>
            <a:ext cx="917784" cy="839911"/>
          </a:xfrm>
          <a:prstGeom prst="rect">
            <a:avLst/>
          </a:prstGeom>
        </p:spPr>
      </p:pic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594389" y="1348953"/>
            <a:ext cx="11137237" cy="4467225"/>
          </a:xfrm>
        </p:spPr>
        <p:txBody>
          <a:bodyPr/>
          <a:lstStyle/>
          <a:p>
            <a:pPr marL="0" indent="0">
              <a:buNone/>
            </a:pPr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MNIST ?</a:t>
            </a:r>
            <a:endParaRPr lang="fr-FR" dirty="0" smtClean="0"/>
          </a:p>
          <a:p>
            <a:r>
              <a:rPr lang="en-US" b="1" dirty="0" smtClean="0"/>
              <a:t>M</a:t>
            </a:r>
            <a:r>
              <a:rPr lang="en-US" dirty="0" smtClean="0"/>
              <a:t>odified </a:t>
            </a:r>
            <a:r>
              <a:rPr lang="en-US" b="1" dirty="0" smtClean="0"/>
              <a:t>N</a:t>
            </a:r>
            <a:r>
              <a:rPr lang="en-US" dirty="0" smtClean="0"/>
              <a:t>ational </a:t>
            </a:r>
            <a:r>
              <a:rPr lang="en-US" b="1" dirty="0"/>
              <a:t>I</a:t>
            </a:r>
            <a:r>
              <a:rPr lang="en-US" dirty="0"/>
              <a:t>nstitute of </a:t>
            </a:r>
            <a:r>
              <a:rPr lang="en-US" b="1" dirty="0" smtClean="0"/>
              <a:t>S</a:t>
            </a:r>
            <a:r>
              <a:rPr lang="en-US" dirty="0" smtClean="0"/>
              <a:t>tandards </a:t>
            </a:r>
            <a:r>
              <a:rPr lang="en-US" dirty="0"/>
              <a:t>and </a:t>
            </a:r>
            <a:r>
              <a:rPr lang="en-US" b="1" dirty="0" smtClean="0"/>
              <a:t>T</a:t>
            </a:r>
            <a:r>
              <a:rPr lang="en-US" dirty="0" smtClean="0"/>
              <a:t>echnology</a:t>
            </a:r>
          </a:p>
          <a:p>
            <a:r>
              <a:rPr lang="en-US" dirty="0" smtClean="0"/>
              <a:t>70 000 </a:t>
            </a:r>
            <a:r>
              <a:rPr lang="en-US" dirty="0" smtClean="0"/>
              <a:t>digit greyscale images</a:t>
            </a:r>
            <a:endParaRPr lang="en-US" dirty="0" smtClean="0"/>
          </a:p>
          <a:p>
            <a:r>
              <a:rPr lang="en-US" dirty="0" smtClean="0"/>
              <a:t>60 000 </a:t>
            </a:r>
            <a:r>
              <a:rPr lang="en-US" dirty="0" smtClean="0"/>
              <a:t>training images &amp; </a:t>
            </a:r>
            <a:r>
              <a:rPr lang="en-US" dirty="0" smtClean="0"/>
              <a:t>10 </a:t>
            </a:r>
            <a:r>
              <a:rPr lang="en-US" dirty="0" smtClean="0"/>
              <a:t>000 images in the test set</a:t>
            </a:r>
            <a:endParaRPr lang="en-US" dirty="0" smtClean="0"/>
          </a:p>
          <a:p>
            <a:r>
              <a:rPr lang="en-US" dirty="0" smtClean="0"/>
              <a:t>Created by </a:t>
            </a:r>
            <a:r>
              <a:rPr lang="en-US" dirty="0" smtClean="0"/>
              <a:t>Yan </a:t>
            </a:r>
            <a:r>
              <a:rPr lang="en-US" dirty="0" err="1" smtClean="0"/>
              <a:t>LeCun</a:t>
            </a: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Why</a:t>
            </a:r>
            <a:r>
              <a:rPr lang="fr-FR" dirty="0" smtClean="0"/>
              <a:t> </a:t>
            </a:r>
            <a:r>
              <a:rPr lang="fr-FR" dirty="0" err="1" smtClean="0"/>
              <a:t>this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?</a:t>
            </a:r>
            <a:endParaRPr lang="fr-FR" dirty="0" smtClean="0"/>
          </a:p>
          <a:p>
            <a:r>
              <a:rPr lang="fr-FR" dirty="0" err="1" smtClean="0"/>
              <a:t>Staple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for ML </a:t>
            </a:r>
            <a:r>
              <a:rPr lang="fr-FR" dirty="0" err="1" smtClean="0"/>
              <a:t>algorithms</a:t>
            </a:r>
            <a:endParaRPr lang="fr-FR" dirty="0" smtClean="0"/>
          </a:p>
          <a:p>
            <a:r>
              <a:rPr lang="fr-FR" dirty="0" smtClean="0"/>
              <a:t>Simple</a:t>
            </a:r>
            <a:endParaRPr lang="fr-FR" dirty="0" smtClean="0"/>
          </a:p>
          <a:p>
            <a:r>
              <a:rPr lang="fr-FR" dirty="0" err="1" smtClean="0"/>
              <a:t>Ideal</a:t>
            </a:r>
            <a:r>
              <a:rPr lang="fr-FR" dirty="0" smtClean="0"/>
              <a:t> for </a:t>
            </a:r>
            <a:r>
              <a:rPr lang="fr-FR" dirty="0" err="1" smtClean="0"/>
              <a:t>discovering</a:t>
            </a:r>
            <a:r>
              <a:rPr lang="fr-FR" dirty="0" smtClean="0"/>
              <a:t> </a:t>
            </a:r>
            <a:r>
              <a:rPr lang="fr-FR" dirty="0" err="1" smtClean="0"/>
              <a:t>purposes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/>
          <a:srcRect l="39308"/>
          <a:stretch/>
        </p:blipFill>
        <p:spPr>
          <a:xfrm>
            <a:off x="8782050" y="2883810"/>
            <a:ext cx="2757487" cy="162877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3"/>
          <a:srcRect r="86059"/>
          <a:stretch/>
        </p:blipFill>
        <p:spPr>
          <a:xfrm>
            <a:off x="8148636" y="2868412"/>
            <a:ext cx="633414" cy="1628775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11018840" y="3484984"/>
            <a:ext cx="391610" cy="307777"/>
          </a:xfrm>
          <a:prstGeom prst="rect">
            <a:avLst/>
          </a:prstGeom>
          <a:solidFill>
            <a:srgbClr val="FFAB40"/>
          </a:solidFill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 3</a:t>
            </a:r>
            <a:endParaRPr lang="fr-FR" dirty="0"/>
          </a:p>
        </p:txBody>
      </p:sp>
      <p:sp>
        <p:nvSpPr>
          <p:cNvPr id="1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</p:spPr>
        <p:txBody>
          <a:bodyPr/>
          <a:lstStyle/>
          <a:p>
            <a:r>
              <a:rPr lang="en-US" dirty="0" smtClean="0"/>
              <a:t>2025 </a:t>
            </a:r>
            <a:r>
              <a:rPr lang="en-US" dirty="0" smtClean="0"/>
              <a:t>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439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training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2025 </a:t>
            </a:r>
            <a:r>
              <a:rPr lang="en-US" dirty="0" smtClean="0"/>
              <a:t>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5202604" y="4894268"/>
            <a:ext cx="2547602" cy="1049137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Part </a:t>
            </a:r>
            <a:r>
              <a:rPr lang="fr-FR" dirty="0" smtClean="0"/>
              <a:t>1 </a:t>
            </a:r>
            <a:r>
              <a:rPr lang="fr-FR" dirty="0" smtClean="0"/>
              <a:t>of the </a:t>
            </a:r>
            <a:r>
              <a:rPr lang="fr-FR" dirty="0" err="1" smtClean="0"/>
              <a:t>lab</a:t>
            </a:r>
            <a:r>
              <a:rPr lang="fr-FR" dirty="0" smtClean="0"/>
              <a:t> </a:t>
            </a:r>
            <a:r>
              <a:rPr lang="fr-FR" dirty="0" smtClean="0"/>
              <a:t>!</a:t>
            </a:r>
            <a:endParaRPr lang="fr-FR" dirty="0"/>
          </a:p>
        </p:txBody>
      </p:sp>
      <p:pic>
        <p:nvPicPr>
          <p:cNvPr id="11" name="Picture 2" descr="👨‍💻 Informaticien Emoj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28" y="1544634"/>
            <a:ext cx="3165803" cy="316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275979"/>
      </p:ext>
    </p:extLst>
  </p:cSld>
  <p:clrMapOvr>
    <a:masterClrMapping/>
  </p:clrMapOvr>
</p:sld>
</file>

<file path=ppt/theme/theme1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 HeadMind Partners 2024" id="{455D27FD-681B-4269-9DB4-E515FEB5C9D5}" vid="{99F535D0-B694-43D3-A926-E22BF183E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 HeadMind Partners 2024</Template>
  <TotalTime>3553</TotalTime>
  <Words>769</Words>
  <Application>Microsoft Office PowerPoint</Application>
  <PresentationFormat>Grand écran</PresentationFormat>
  <Paragraphs>145</Paragraphs>
  <Slides>15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Browallia New</vt:lpstr>
      <vt:lpstr>Calibri</vt:lpstr>
      <vt:lpstr>Franklin Gothic Book</vt:lpstr>
      <vt:lpstr>Segoe UI</vt:lpstr>
      <vt:lpstr>NEW HeadMind Partners</vt:lpstr>
      <vt:lpstr>3 – Train and deploy a machine learning model on Azure with Azure ML</vt:lpstr>
      <vt:lpstr>Présentation PowerPoint</vt:lpstr>
      <vt:lpstr>Introduction</vt:lpstr>
      <vt:lpstr>Introduction &amp; objectives</vt:lpstr>
      <vt:lpstr>Introduction &amp; objectives</vt:lpstr>
      <vt:lpstr>Introduction &amp; objectives</vt:lpstr>
      <vt:lpstr>Model training</vt:lpstr>
      <vt:lpstr>Training dataset</vt:lpstr>
      <vt:lpstr>Model training</vt:lpstr>
      <vt:lpstr>Hyperparameter tuning</vt:lpstr>
      <vt:lpstr>Model deployment</vt:lpstr>
      <vt:lpstr>Endpoints &amp; Deployments</vt:lpstr>
      <vt:lpstr>Batch vs Streaming</vt:lpstr>
      <vt:lpstr>Scaling up an endpoint</vt:lpstr>
      <vt:lpstr>Scaling up endpoint capacities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– Entraîner et déployer un modèle de ML sur GCP avec Vertex AI</dc:title>
  <dc:creator>Hochedez, Arthur</dc:creator>
  <cp:lastModifiedBy>Merieux, Thibaud</cp:lastModifiedBy>
  <cp:revision>56</cp:revision>
  <dcterms:created xsi:type="dcterms:W3CDTF">2025-02-11T16:41:08Z</dcterms:created>
  <dcterms:modified xsi:type="dcterms:W3CDTF">2025-05-06T14:14:14Z</dcterms:modified>
</cp:coreProperties>
</file>