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6" r:id="rId5"/>
    <p:sldId id="324" r:id="rId6"/>
    <p:sldId id="312" r:id="rId7"/>
    <p:sldId id="391" r:id="rId8"/>
    <p:sldId id="390" r:id="rId9"/>
    <p:sldId id="392" r:id="rId10"/>
    <p:sldId id="38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ere, Elise" initials="BE" lastIdx="1" clrIdx="0">
    <p:extLst>
      <p:ext uri="{19B8F6BF-5375-455C-9EA6-DF929625EA0E}">
        <p15:presenceInfo xmlns:p15="http://schemas.microsoft.com/office/powerpoint/2012/main" userId="Barrere, Elis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0101"/>
    <a:srgbClr val="000000"/>
    <a:srgbClr val="155FA9"/>
    <a:srgbClr val="135597"/>
    <a:srgbClr val="0F4379"/>
    <a:srgbClr val="003057"/>
    <a:srgbClr val="579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D97673-88D1-3DBC-E26C-4D19430C61B3}" v="1564" dt="2025-03-27T16:27:24.807"/>
    <p1510:client id="{AE95312D-3C01-2F61-0960-94D84A6F4451}" v="1234" dt="2025-03-28T15:29:36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123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33786-69FA-47D8-964E-2BB12BEAF6E1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A020F-C331-477F-875F-7DD533CFC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84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A020F-C331-477F-875F-7DD533CFCB4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853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pas</a:t>
            </a:r>
            <a:r>
              <a:rPr lang="fr-FR" baseline="0" dirty="0"/>
              <a:t> technique. </a:t>
            </a:r>
            <a:r>
              <a:rPr lang="fr-FR" baseline="0" dirty="0" err="1"/>
              <a:t>Bcp</a:t>
            </a:r>
            <a:r>
              <a:rPr lang="fr-FR" baseline="0" dirty="0"/>
              <a:t> d’informations glanées au fil de l’eau. Ordres de grandeur, exemples, typologies de fraude, prévention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A020F-C331-477F-875F-7DD533CFCB4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8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19480" y="4003122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9480" y="5114128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97" y="5688430"/>
            <a:ext cx="1545882" cy="74486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24" y="5690607"/>
            <a:ext cx="762374" cy="7623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30" y="2423880"/>
            <a:ext cx="3198631" cy="3199307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7732201" y="4942100"/>
            <a:ext cx="2935287" cy="2183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AI &amp; BLOCKCHAIN</a:t>
            </a:r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255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543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6183923" y="1563976"/>
            <a:ext cx="6008077" cy="4450774"/>
          </a:xfrm>
          <a:ln w="19050">
            <a:noFill/>
          </a:ln>
        </p:spPr>
        <p:txBody>
          <a:bodyPr tIns="468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  <a:ln w="19050">
            <a:noFill/>
          </a:ln>
        </p:spPr>
        <p:txBody>
          <a:bodyPr tIns="468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2697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6940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564830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17" name="Espace réservé du texte 11"/>
          <p:cNvSpPr>
            <a:spLocks noGrp="1"/>
          </p:cNvSpPr>
          <p:nvPr userDrawn="1">
            <p:ph type="body" sz="quarter" idx="17"/>
          </p:nvPr>
        </p:nvSpPr>
        <p:spPr>
          <a:xfrm>
            <a:off x="1199209" y="459395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8" name="Espace réservé pour une image  7"/>
          <p:cNvSpPr>
            <a:spLocks noGrp="1"/>
          </p:cNvSpPr>
          <p:nvPr userDrawn="1">
            <p:ph type="pic" sz="quarter" idx="12"/>
          </p:nvPr>
        </p:nvSpPr>
        <p:spPr>
          <a:xfrm>
            <a:off x="1782319" y="1556792"/>
            <a:ext cx="1980000" cy="209017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810819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2" name="Espace réservé pour une image  7"/>
          <p:cNvSpPr>
            <a:spLocks noGrp="1"/>
          </p:cNvSpPr>
          <p:nvPr userDrawn="1">
            <p:ph type="pic" sz="quarter" idx="18"/>
          </p:nvPr>
        </p:nvSpPr>
        <p:spPr>
          <a:xfrm>
            <a:off x="5031273" y="1553644"/>
            <a:ext cx="1980000" cy="208021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12224" y="1702220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6" name="Espace réservé pour une image  7"/>
          <p:cNvSpPr>
            <a:spLocks noGrp="1"/>
          </p:cNvSpPr>
          <p:nvPr userDrawn="1">
            <p:ph type="pic" sz="quarter" idx="19"/>
          </p:nvPr>
        </p:nvSpPr>
        <p:spPr>
          <a:xfrm>
            <a:off x="8328247" y="1553644"/>
            <a:ext cx="1980000" cy="2080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445198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7746603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1198563" y="4264025"/>
            <a:ext cx="2784475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4445000" y="4248150"/>
            <a:ext cx="2784475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7747000" y="4248150"/>
            <a:ext cx="2782888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9885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/>
          <p:cNvSpPr/>
          <p:nvPr userDrawn="1"/>
        </p:nvSpPr>
        <p:spPr>
          <a:xfrm>
            <a:off x="15579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7001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15" name="Ellipse 14"/>
          <p:cNvSpPr/>
          <p:nvPr userDrawn="1"/>
        </p:nvSpPr>
        <p:spPr>
          <a:xfrm>
            <a:off x="51583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pour une image  9"/>
          <p:cNvSpPr>
            <a:spLocks noGrp="1"/>
          </p:cNvSpPr>
          <p:nvPr>
            <p:ph type="pic" sz="quarter" idx="23" hasCustomPrompt="1"/>
          </p:nvPr>
        </p:nvSpPr>
        <p:spPr>
          <a:xfrm>
            <a:off x="53005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17" name="Ellipse 16"/>
          <p:cNvSpPr/>
          <p:nvPr userDrawn="1"/>
        </p:nvSpPr>
        <p:spPr>
          <a:xfrm>
            <a:off x="87587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pour une image  9"/>
          <p:cNvSpPr>
            <a:spLocks noGrp="1"/>
          </p:cNvSpPr>
          <p:nvPr>
            <p:ph type="pic" sz="quarter" idx="24" hasCustomPrompt="1"/>
          </p:nvPr>
        </p:nvSpPr>
        <p:spPr>
          <a:xfrm>
            <a:off x="89009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>
          <a:xfrm>
            <a:off x="983020" y="425707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604389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8233057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5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982339" y="3927141"/>
            <a:ext cx="3062923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4604156" y="3911266"/>
            <a:ext cx="3062923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8233499" y="3911266"/>
            <a:ext cx="3061177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043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chemeClr val="accent3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 userDrawn="1"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 userDrawn="1"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42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xte-Enjeux-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517793" y="188640"/>
            <a:ext cx="11147158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6"/>
          <p:cNvSpPr>
            <a:spLocks noGrp="1"/>
          </p:cNvSpPr>
          <p:nvPr>
            <p:ph type="body" sz="quarter" idx="18"/>
          </p:nvPr>
        </p:nvSpPr>
        <p:spPr>
          <a:xfrm>
            <a:off x="527382" y="1654297"/>
            <a:ext cx="576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6"/>
          </p:nvPr>
        </p:nvSpPr>
        <p:spPr>
          <a:xfrm>
            <a:off x="1206710" y="1496197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texte 17"/>
          <p:cNvSpPr>
            <a:spLocks noGrp="1"/>
          </p:cNvSpPr>
          <p:nvPr>
            <p:ph type="body" sz="quarter" idx="21"/>
          </p:nvPr>
        </p:nvSpPr>
        <p:spPr>
          <a:xfrm>
            <a:off x="6624619" y="1654296"/>
            <a:ext cx="504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29" name="Espace réservé du texte 4"/>
          <p:cNvSpPr>
            <a:spLocks noGrp="1"/>
          </p:cNvSpPr>
          <p:nvPr>
            <p:ph type="body" sz="quarter" idx="17"/>
          </p:nvPr>
        </p:nvSpPr>
        <p:spPr>
          <a:xfrm>
            <a:off x="6963134" y="1512020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texte 19"/>
          <p:cNvSpPr>
            <a:spLocks noGrp="1"/>
          </p:cNvSpPr>
          <p:nvPr>
            <p:ph type="body" sz="quarter" idx="22"/>
          </p:nvPr>
        </p:nvSpPr>
        <p:spPr>
          <a:xfrm>
            <a:off x="731520" y="4972050"/>
            <a:ext cx="10933099" cy="1103313"/>
          </a:xfrm>
          <a:prstGeom prst="roundRect">
            <a:avLst>
              <a:gd name="adj" fmla="val 23335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868613" indent="-28575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06" y="5006245"/>
            <a:ext cx="952217" cy="1027374"/>
          </a:xfrm>
          <a:prstGeom prst="rect">
            <a:avLst/>
          </a:prstGeom>
        </p:spPr>
      </p:pic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560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Gouvernance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0"/>
          </p:nvPr>
        </p:nvSpPr>
        <p:spPr>
          <a:xfrm>
            <a:off x="2409552" y="1342359"/>
            <a:ext cx="4070770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1"/>
          </p:nvPr>
        </p:nvSpPr>
        <p:spPr>
          <a:xfrm>
            <a:off x="7199059" y="1342359"/>
            <a:ext cx="4477385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2"/>
          </p:nvPr>
        </p:nvSpPr>
        <p:spPr>
          <a:xfrm>
            <a:off x="2409317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3"/>
          </p:nvPr>
        </p:nvSpPr>
        <p:spPr>
          <a:xfrm>
            <a:off x="7199059" y="2133121"/>
            <a:ext cx="4477385" cy="627062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4"/>
          </p:nvPr>
        </p:nvSpPr>
        <p:spPr>
          <a:xfrm>
            <a:off x="2409317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5"/>
          </p:nvPr>
        </p:nvSpPr>
        <p:spPr>
          <a:xfrm>
            <a:off x="7199376" y="3172682"/>
            <a:ext cx="44767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6" hasCustomPrompt="1"/>
          </p:nvPr>
        </p:nvSpPr>
        <p:spPr>
          <a:xfrm>
            <a:off x="2409317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7" hasCustomPrompt="1"/>
          </p:nvPr>
        </p:nvSpPr>
        <p:spPr>
          <a:xfrm>
            <a:off x="7199376" y="4486942"/>
            <a:ext cx="44767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cxnSp>
        <p:nvCxnSpPr>
          <p:cNvPr id="36" name="Connecteur droit 35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3287240"/>
            <a:ext cx="720000" cy="68821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2112157"/>
            <a:ext cx="720000" cy="66899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4829445"/>
            <a:ext cx="720000" cy="628738"/>
          </a:xfrm>
          <a:prstGeom prst="rect">
            <a:avLst/>
          </a:prstGeom>
        </p:spPr>
      </p:pic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7700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3951" y="135475"/>
            <a:ext cx="9404707" cy="49716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11908" y="1410491"/>
            <a:ext cx="3346860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COMPETENCES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126272" y="2966004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EXPERIENCES - Extraits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133088" y="1410491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EN BREF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2254102" y="632635"/>
            <a:ext cx="9404033" cy="476338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1"/>
          </p:nvPr>
        </p:nvSpPr>
        <p:spPr>
          <a:xfrm>
            <a:off x="844486" y="142805"/>
            <a:ext cx="993939" cy="972928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/>
          </p:nvPr>
        </p:nvSpPr>
        <p:spPr>
          <a:xfrm>
            <a:off x="511175" y="1786270"/>
            <a:ext cx="3348038" cy="4358943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133850" y="1786270"/>
            <a:ext cx="7515225" cy="1020249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4"/>
          </p:nvPr>
        </p:nvSpPr>
        <p:spPr>
          <a:xfrm>
            <a:off x="4126272" y="3338623"/>
            <a:ext cx="7532328" cy="2806590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7084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 atouts Beijafl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0"/>
          </p:nvPr>
        </p:nvSpPr>
        <p:spPr>
          <a:xfrm>
            <a:off x="2640413" y="1460808"/>
            <a:ext cx="9024538" cy="684212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1"/>
          </p:nvPr>
        </p:nvSpPr>
        <p:spPr>
          <a:xfrm>
            <a:off x="2640013" y="243534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4" name="Espace réservé du texte 32"/>
          <p:cNvSpPr>
            <a:spLocks noGrp="1"/>
          </p:cNvSpPr>
          <p:nvPr>
            <p:ph type="body" sz="quarter" idx="12"/>
          </p:nvPr>
        </p:nvSpPr>
        <p:spPr>
          <a:xfrm>
            <a:off x="2634238" y="340097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5" name="Espace réservé du texte 32"/>
          <p:cNvSpPr>
            <a:spLocks noGrp="1"/>
          </p:cNvSpPr>
          <p:nvPr>
            <p:ph type="body" sz="quarter" idx="13"/>
          </p:nvPr>
        </p:nvSpPr>
        <p:spPr>
          <a:xfrm>
            <a:off x="2673403" y="434513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6" name="Espace réservé du texte 32"/>
          <p:cNvSpPr>
            <a:spLocks noGrp="1"/>
          </p:cNvSpPr>
          <p:nvPr>
            <p:ph type="body" sz="quarter" idx="14"/>
          </p:nvPr>
        </p:nvSpPr>
        <p:spPr>
          <a:xfrm>
            <a:off x="2673403" y="534566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43" name="Connecteur droit 4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46" name="Connecteur droit 45"/>
          <p:cNvCxnSpPr/>
          <p:nvPr userDrawn="1"/>
        </p:nvCxnSpPr>
        <p:spPr>
          <a:xfrm>
            <a:off x="1374588" y="180291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 userDrawn="1"/>
        </p:nvCxnSpPr>
        <p:spPr>
          <a:xfrm>
            <a:off x="1366132" y="279570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 userDrawn="1"/>
        </p:nvCxnSpPr>
        <p:spPr>
          <a:xfrm>
            <a:off x="1365278" y="3761336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 userDrawn="1"/>
        </p:nvCxnSpPr>
        <p:spPr>
          <a:xfrm>
            <a:off x="1345589" y="570602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 userDrawn="1"/>
        </p:nvCxnSpPr>
        <p:spPr>
          <a:xfrm>
            <a:off x="1366133" y="4725497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 5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3429902"/>
            <a:ext cx="576000" cy="633856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1506190"/>
            <a:ext cx="576000" cy="635341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2514657"/>
            <a:ext cx="576000" cy="562094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4564107"/>
            <a:ext cx="576000" cy="400708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5428107"/>
            <a:ext cx="576000" cy="515328"/>
          </a:xfrm>
          <a:prstGeom prst="rect">
            <a:avLst/>
          </a:prstGeom>
        </p:spPr>
      </p:pic>
      <p:sp>
        <p:nvSpPr>
          <p:cNvPr id="2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812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 userDrawn="1"/>
        </p:nvCxnSpPr>
        <p:spPr>
          <a:xfrm flipH="1">
            <a:off x="3886200" y="2101549"/>
            <a:ext cx="1552" cy="1994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871272"/>
            <a:ext cx="2504559" cy="2504559"/>
          </a:xfrm>
          <a:prstGeom prst="rect">
            <a:avLst/>
          </a:prstGeom>
        </p:spPr>
      </p:pic>
      <p:sp>
        <p:nvSpPr>
          <p:cNvPr id="7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4439816" y="2103019"/>
            <a:ext cx="6696744" cy="2041065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095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graphique SmartArt 5"/>
          <p:cNvSpPr>
            <a:spLocks noGrp="1"/>
          </p:cNvSpPr>
          <p:nvPr>
            <p:ph type="dgm" sz="quarter" idx="10"/>
          </p:nvPr>
        </p:nvSpPr>
        <p:spPr>
          <a:xfrm>
            <a:off x="511910" y="1426909"/>
            <a:ext cx="11152708" cy="110648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 graphique SmartArt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527050" y="2825496"/>
            <a:ext cx="11137900" cy="2990850"/>
          </a:xfrm>
          <a:ln w="19050">
            <a:solidFill>
              <a:schemeClr val="accent5"/>
            </a:solidFill>
          </a:ln>
        </p:spPr>
        <p:txBody>
          <a:bodyPr tIns="216000"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882031" y="2574671"/>
            <a:ext cx="4427938" cy="50165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20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731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/>
        </p:blipFill>
        <p:spPr>
          <a:xfrm>
            <a:off x="173813" y="141636"/>
            <a:ext cx="4662627" cy="3866669"/>
          </a:xfrm>
          <a:prstGeom prst="rect">
            <a:avLst/>
          </a:prstGeom>
        </p:spPr>
      </p:pic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018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2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3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5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" y="9625"/>
            <a:ext cx="3876187" cy="3871162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9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7" y="164718"/>
            <a:ext cx="3444800" cy="3519237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048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" y="330423"/>
            <a:ext cx="4183085" cy="3519237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64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Cy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" y="117009"/>
            <a:ext cx="4003284" cy="3871161"/>
          </a:xfrm>
          <a:prstGeom prst="rect">
            <a:avLst/>
          </a:prstGeom>
        </p:spPr>
      </p:pic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419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Graphè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5"/>
            <a:ext cx="4136081" cy="3790879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209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372"/>
            <a:ext cx="12192000" cy="653628"/>
          </a:xfrm>
          <a:prstGeom prst="rect">
            <a:avLst/>
          </a:prstGeom>
        </p:spPr>
      </p:pic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428428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82" r:id="rId4"/>
    <p:sldLayoutId id="2147483683" r:id="rId5"/>
    <p:sldLayoutId id="2147483684" r:id="rId6"/>
    <p:sldLayoutId id="2147483686" r:id="rId7"/>
    <p:sldLayoutId id="2147483687" r:id="rId8"/>
    <p:sldLayoutId id="2147483688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8" r:id="rId15"/>
    <p:sldLayoutId id="2147483674" r:id="rId16"/>
    <p:sldLayoutId id="2147483675" r:id="rId17"/>
    <p:sldLayoutId id="2147483676" r:id="rId18"/>
    <p:sldLayoutId id="2147483677" r:id="rId19"/>
    <p:sldLayoutId id="2147483679" r:id="rId2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981298" y="1767921"/>
            <a:ext cx="6731926" cy="1307787"/>
          </a:xfrm>
        </p:spPr>
        <p:txBody>
          <a:bodyPr/>
          <a:lstStyle/>
          <a:p>
            <a:r>
              <a:rPr lang="fr-FR" b="1" dirty="0" err="1" smtClean="0"/>
              <a:t>Continuous</a:t>
            </a:r>
            <a:r>
              <a:rPr lang="fr-FR" b="1" dirty="0" smtClean="0"/>
              <a:t> Training and Model Drift</a:t>
            </a:r>
            <a:endParaRPr lang="fr-FR" b="1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>
          <a:xfrm>
            <a:off x="981298" y="4901692"/>
            <a:ext cx="2483421" cy="45612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442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27"/>
          </p:nvPr>
        </p:nvSpPr>
        <p:spPr>
          <a:xfrm>
            <a:off x="511908" y="4691883"/>
            <a:ext cx="787400" cy="569913"/>
          </a:xfrm>
        </p:spPr>
        <p:txBody>
          <a:bodyPr/>
          <a:lstStyle/>
          <a:p>
            <a:r>
              <a:rPr lang="fr-FR" dirty="0"/>
              <a:t>03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1705683" y="3055707"/>
            <a:ext cx="3328135" cy="70944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1714289" y="4684671"/>
            <a:ext cx="3899696" cy="70944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0"/>
          </p:nvPr>
        </p:nvSpPr>
        <p:spPr>
          <a:xfrm>
            <a:off x="7629239" y="1669552"/>
            <a:ext cx="3908299" cy="584753"/>
          </a:xfrm>
        </p:spPr>
        <p:txBody>
          <a:bodyPr/>
          <a:lstStyle/>
          <a:p>
            <a:endParaRPr lang="fr-FR" dirty="0" err="1">
              <a:latin typeface="Segoe UI"/>
            </a:endParaRPr>
          </a:p>
        </p:txBody>
      </p:sp>
      <p:sp>
        <p:nvSpPr>
          <p:cNvPr id="21" name="Espace réservé du contenu 20"/>
          <p:cNvSpPr>
            <a:spLocks noGrp="1"/>
          </p:cNvSpPr>
          <p:nvPr>
            <p:ph sz="quarter" idx="36"/>
          </p:nvPr>
        </p:nvSpPr>
        <p:spPr>
          <a:xfrm>
            <a:off x="6426858" y="1671337"/>
            <a:ext cx="787400" cy="569913"/>
          </a:xfrm>
        </p:spPr>
        <p:txBody>
          <a:bodyPr/>
          <a:lstStyle/>
          <a:p>
            <a:r>
              <a:rPr lang="fr-FR" dirty="0"/>
              <a:t>04</a:t>
            </a: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sp>
        <p:nvSpPr>
          <p:cNvPr id="17" name="Espace réservé du texte 14"/>
          <p:cNvSpPr>
            <a:spLocks noGrp="1"/>
          </p:cNvSpPr>
          <p:nvPr>
            <p:ph type="body" sz="quarter" idx="30"/>
          </p:nvPr>
        </p:nvSpPr>
        <p:spPr>
          <a:xfrm>
            <a:off x="7629239" y="3061191"/>
            <a:ext cx="3908299" cy="709443"/>
          </a:xfrm>
        </p:spPr>
        <p:txBody>
          <a:bodyPr/>
          <a:lstStyle/>
          <a:p>
            <a:endParaRPr lang="fr-FR" dirty="0">
              <a:cs typeface="Segoe UI"/>
            </a:endParaRPr>
          </a:p>
        </p:txBody>
      </p:sp>
      <p:sp>
        <p:nvSpPr>
          <p:cNvPr id="20" name="Espace réservé du contenu 20"/>
          <p:cNvSpPr>
            <a:spLocks noGrp="1"/>
          </p:cNvSpPr>
          <p:nvPr>
            <p:ph sz="quarter" idx="36"/>
          </p:nvPr>
        </p:nvSpPr>
        <p:spPr>
          <a:xfrm>
            <a:off x="6426858" y="3159957"/>
            <a:ext cx="787400" cy="569913"/>
          </a:xfrm>
        </p:spPr>
        <p:txBody>
          <a:bodyPr/>
          <a:lstStyle/>
          <a:p>
            <a:r>
              <a:rPr lang="fr-FR" dirty="0"/>
              <a:t>05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30"/>
          </p:nvPr>
        </p:nvSpPr>
        <p:spPr>
          <a:xfrm>
            <a:off x="7629239" y="4692396"/>
            <a:ext cx="3908299" cy="7925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Espace réservé du contenu 20"/>
          <p:cNvSpPr>
            <a:spLocks noGrp="1"/>
          </p:cNvSpPr>
          <p:nvPr>
            <p:ph sz="quarter" idx="36"/>
          </p:nvPr>
        </p:nvSpPr>
        <p:spPr>
          <a:xfrm>
            <a:off x="6426858" y="4818871"/>
            <a:ext cx="787400" cy="569913"/>
          </a:xfrm>
        </p:spPr>
        <p:txBody>
          <a:bodyPr/>
          <a:lstStyle/>
          <a:p>
            <a:r>
              <a:rPr lang="fr-FR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48647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/>
              <a:t> </a:t>
            </a:r>
            <a:r>
              <a:rPr lang="fr-FR" dirty="0" smtClean="0"/>
              <a:t>Drift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511908" y="1293224"/>
            <a:ext cx="11153043" cy="6270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Model drift </a:t>
            </a:r>
            <a:r>
              <a:rPr lang="fr-FR" dirty="0" err="1" smtClean="0"/>
              <a:t>describes</a:t>
            </a:r>
            <a:r>
              <a:rPr lang="fr-FR" dirty="0" smtClean="0"/>
              <a:t> the drop in performance of a model over time. There are </a:t>
            </a:r>
            <a:r>
              <a:rPr lang="fr-FR" dirty="0" err="1" smtClean="0"/>
              <a:t>two</a:t>
            </a:r>
            <a:r>
              <a:rPr lang="fr-FR" dirty="0" smtClean="0"/>
              <a:t> types of drift, concept drift and data drift.</a:t>
            </a:r>
            <a:endParaRPr lang="fr-FR" dirty="0"/>
          </a:p>
        </p:txBody>
      </p:sp>
      <p:cxnSp>
        <p:nvCxnSpPr>
          <p:cNvPr id="8" name="Connecteur droit 7"/>
          <p:cNvCxnSpPr>
            <a:stCxn id="3" idx="2"/>
          </p:cNvCxnSpPr>
          <p:nvPr/>
        </p:nvCxnSpPr>
        <p:spPr>
          <a:xfrm flipH="1">
            <a:off x="6087292" y="1920240"/>
            <a:ext cx="1138" cy="419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8349119" y="2050869"/>
            <a:ext cx="222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Concept drift</a:t>
            </a:r>
            <a:endParaRPr lang="fr-FR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1913708" y="2050869"/>
            <a:ext cx="222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Data drift</a:t>
            </a:r>
            <a:endParaRPr lang="fr-FR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7206342" y="2579655"/>
            <a:ext cx="4402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A </a:t>
            </a:r>
            <a:r>
              <a:rPr lang="fr-FR" sz="1600" dirty="0" err="1" smtClean="0"/>
              <a:t>fundamental</a:t>
            </a:r>
            <a:r>
              <a:rPr lang="fr-FR" sz="1600" dirty="0" smtClean="0"/>
              <a:t> </a:t>
            </a:r>
            <a:r>
              <a:rPr lang="fr-FR" sz="1600" dirty="0" err="1" smtClean="0"/>
              <a:t>paradigm</a:t>
            </a:r>
            <a:r>
              <a:rPr lang="fr-FR" sz="1600" dirty="0" smtClean="0"/>
              <a:t> change in </a:t>
            </a:r>
            <a:r>
              <a:rPr lang="fr-FR" sz="1600" dirty="0" err="1" smtClean="0"/>
              <a:t>what</a:t>
            </a:r>
            <a:r>
              <a:rPr lang="fr-FR" sz="1600" dirty="0" smtClean="0"/>
              <a:t> the model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measuring</a:t>
            </a:r>
            <a:r>
              <a:rPr lang="fr-FR" sz="1600" dirty="0" smtClean="0"/>
              <a:t>.</a:t>
            </a:r>
            <a:endParaRPr lang="fr-FR" sz="1600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201" y="3546135"/>
            <a:ext cx="3760464" cy="211636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822958" y="2556748"/>
            <a:ext cx="4402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The distribution of the input data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changing</a:t>
            </a:r>
            <a:endParaRPr lang="fr-FR" sz="1600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24" y="3318442"/>
            <a:ext cx="45148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0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Drift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522961" y="1528354"/>
            <a:ext cx="913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Data drift </a:t>
            </a:r>
            <a:r>
              <a:rPr lang="fr-FR" dirty="0" err="1" smtClean="0"/>
              <a:t>occurs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the distribution of the input variable changes over time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831873" y="2951877"/>
            <a:ext cx="3984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Example</a:t>
            </a:r>
            <a:r>
              <a:rPr lang="fr-FR" sz="1600" dirty="0" smtClean="0"/>
              <a:t> : </a:t>
            </a:r>
            <a:r>
              <a:rPr lang="fr-FR" sz="1600" dirty="0" err="1" smtClean="0"/>
              <a:t>prediction</a:t>
            </a:r>
            <a:r>
              <a:rPr lang="fr-FR" sz="1600" dirty="0" smtClean="0"/>
              <a:t> of </a:t>
            </a:r>
            <a:r>
              <a:rPr lang="fr-FR" sz="1600" dirty="0" err="1" smtClean="0"/>
              <a:t>average</a:t>
            </a:r>
            <a:r>
              <a:rPr lang="fr-FR" sz="1600" dirty="0" smtClean="0"/>
              <a:t> </a:t>
            </a:r>
            <a:r>
              <a:rPr lang="fr-FR" sz="1600" dirty="0" err="1" smtClean="0"/>
              <a:t>health</a:t>
            </a:r>
            <a:r>
              <a:rPr lang="fr-FR" sz="1600" dirty="0" smtClean="0"/>
              <a:t> </a:t>
            </a:r>
            <a:r>
              <a:rPr lang="fr-FR" sz="1600" dirty="0" err="1" smtClean="0"/>
              <a:t>spending</a:t>
            </a:r>
            <a:r>
              <a:rPr lang="fr-FR" sz="1600" dirty="0" smtClean="0"/>
              <a:t> per </a:t>
            </a:r>
            <a:r>
              <a:rPr lang="fr-FR" sz="1600" dirty="0" err="1" smtClean="0"/>
              <a:t>person</a:t>
            </a:r>
            <a:r>
              <a:rPr lang="fr-FR" sz="1600" dirty="0" smtClean="0"/>
              <a:t> in China </a:t>
            </a:r>
            <a:r>
              <a:rPr lang="fr-FR" sz="1600" dirty="0" err="1" smtClean="0"/>
              <a:t>based</a:t>
            </a:r>
            <a:r>
              <a:rPr lang="fr-FR" sz="1600" dirty="0" smtClean="0"/>
              <a:t> on </a:t>
            </a:r>
            <a:r>
              <a:rPr lang="fr-FR" sz="1600" dirty="0" err="1" smtClean="0"/>
              <a:t>age</a:t>
            </a:r>
            <a:r>
              <a:rPr lang="fr-FR" sz="1600" dirty="0" smtClean="0"/>
              <a:t> distribution and </a:t>
            </a:r>
            <a:r>
              <a:rPr lang="fr-FR" sz="1600" dirty="0" err="1" smtClean="0"/>
              <a:t>other</a:t>
            </a:r>
            <a:r>
              <a:rPr lang="fr-FR" sz="1600" dirty="0" smtClean="0"/>
              <a:t> </a:t>
            </a:r>
            <a:r>
              <a:rPr lang="fr-FR" sz="1600" dirty="0" err="1" smtClean="0"/>
              <a:t>factors</a:t>
            </a:r>
            <a:r>
              <a:rPr lang="fr-FR" sz="1600" dirty="0"/>
              <a:t>.</a:t>
            </a:r>
            <a:endParaRPr lang="fr-FR" sz="1600" dirty="0" smtClean="0"/>
          </a:p>
          <a:p>
            <a:pPr algn="ctr"/>
            <a:r>
              <a:rPr lang="fr-FR" sz="1600" dirty="0" smtClean="0"/>
              <a:t>A model </a:t>
            </a:r>
            <a:r>
              <a:rPr lang="fr-FR" sz="1600" dirty="0" err="1" smtClean="0"/>
              <a:t>trained</a:t>
            </a:r>
            <a:r>
              <a:rPr lang="fr-FR" sz="1600" dirty="0" smtClean="0"/>
              <a:t> on 2000 data </a:t>
            </a:r>
            <a:r>
              <a:rPr lang="fr-FR" sz="1600" dirty="0" err="1" smtClean="0"/>
              <a:t>will</a:t>
            </a:r>
            <a:r>
              <a:rPr lang="fr-FR" sz="1600" dirty="0" smtClean="0"/>
              <a:t> </a:t>
            </a:r>
            <a:r>
              <a:rPr lang="fr-FR" sz="1600" dirty="0" err="1" smtClean="0"/>
              <a:t>be</a:t>
            </a:r>
            <a:r>
              <a:rPr lang="fr-FR" sz="1600" dirty="0" smtClean="0"/>
              <a:t> </a:t>
            </a:r>
            <a:r>
              <a:rPr lang="fr-FR" sz="1600" dirty="0" err="1" smtClean="0"/>
              <a:t>obsolete</a:t>
            </a:r>
            <a:r>
              <a:rPr lang="fr-FR" sz="1600" dirty="0" smtClean="0"/>
              <a:t> by 2050 (or </a:t>
            </a:r>
            <a:r>
              <a:rPr lang="fr-FR" sz="1600" dirty="0" err="1" smtClean="0"/>
              <a:t>much</a:t>
            </a:r>
            <a:r>
              <a:rPr lang="fr-FR" sz="1600" dirty="0" smtClean="0"/>
              <a:t> </a:t>
            </a:r>
            <a:r>
              <a:rPr lang="fr-FR" sz="1600" dirty="0" err="1" smtClean="0"/>
              <a:t>earlier</a:t>
            </a:r>
            <a:r>
              <a:rPr lang="fr-FR" sz="1600" dirty="0" smtClean="0"/>
              <a:t>…) </a:t>
            </a:r>
            <a:endParaRPr lang="fr-FR" sz="16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330" y="2050869"/>
            <a:ext cx="4681212" cy="351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6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 Drift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75211" y="1335464"/>
            <a:ext cx="4402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Phishing</a:t>
            </a:r>
            <a:r>
              <a:rPr lang="fr-FR" sz="1600" dirty="0" smtClean="0"/>
              <a:t> e-mail 10 </a:t>
            </a:r>
            <a:r>
              <a:rPr lang="fr-FR" sz="1600" dirty="0" err="1" smtClean="0"/>
              <a:t>years</a:t>
            </a:r>
            <a:r>
              <a:rPr lang="fr-FR" sz="1600" dirty="0" smtClean="0"/>
              <a:t> </a:t>
            </a:r>
            <a:r>
              <a:rPr lang="fr-FR" sz="1600" dirty="0" err="1" smtClean="0"/>
              <a:t>ago</a:t>
            </a:r>
            <a:r>
              <a:rPr lang="fr-FR" sz="1600" dirty="0" smtClean="0"/>
              <a:t> </a:t>
            </a:r>
            <a:endParaRPr lang="fr-FR" sz="16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341" y="1855033"/>
            <a:ext cx="4291149" cy="238939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846342" y="1413842"/>
            <a:ext cx="4402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Phishing</a:t>
            </a:r>
            <a:r>
              <a:rPr lang="fr-FR" sz="1600" dirty="0" smtClean="0"/>
              <a:t> e-mail </a:t>
            </a:r>
            <a:r>
              <a:rPr lang="fr-FR" sz="1600" dirty="0" err="1" smtClean="0"/>
              <a:t>today</a:t>
            </a:r>
            <a:endParaRPr lang="fr-FR" sz="16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056" y="1855033"/>
            <a:ext cx="2593159" cy="318722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504168" y="4530214"/>
            <a:ext cx="992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/>
              <a:t>Phishy</a:t>
            </a:r>
            <a:r>
              <a:rPr lang="fr-FR" sz="1100" dirty="0" smtClean="0"/>
              <a:t> email</a:t>
            </a:r>
            <a:endParaRPr lang="fr-FR" sz="11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496945" y="4514555"/>
            <a:ext cx="1080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Large </a:t>
            </a:r>
            <a:r>
              <a:rPr lang="fr-FR" sz="1100" dirty="0" err="1" smtClean="0"/>
              <a:t>amount</a:t>
            </a:r>
            <a:r>
              <a:rPr lang="fr-FR" sz="1100" dirty="0" smtClean="0"/>
              <a:t> of money</a:t>
            </a:r>
            <a:endParaRPr lang="fr-FR" sz="1100" dirty="0"/>
          </a:p>
        </p:txBody>
      </p:sp>
      <p:cxnSp>
        <p:nvCxnSpPr>
          <p:cNvPr id="16" name="Connecteur droit avec flèche 15"/>
          <p:cNvCxnSpPr>
            <a:stCxn id="9" idx="0"/>
          </p:cNvCxnSpPr>
          <p:nvPr/>
        </p:nvCxnSpPr>
        <p:spPr>
          <a:xfrm flipH="1" flipV="1">
            <a:off x="2000556" y="3145229"/>
            <a:ext cx="1" cy="1384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èche droite 20"/>
          <p:cNvSpPr/>
          <p:nvPr/>
        </p:nvSpPr>
        <p:spPr>
          <a:xfrm>
            <a:off x="5663887" y="3086783"/>
            <a:ext cx="849086" cy="587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3585808" y="3699763"/>
            <a:ext cx="1328587" cy="7882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Spam </a:t>
            </a:r>
            <a:r>
              <a:rPr lang="fr-FR" sz="1400" b="1" dirty="0" err="1" smtClean="0">
                <a:solidFill>
                  <a:schemeClr val="accent3"/>
                </a:solidFill>
              </a:rPr>
              <a:t>detected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cxnSp>
        <p:nvCxnSpPr>
          <p:cNvPr id="18" name="Connecteur droit avec flèche 17"/>
          <p:cNvCxnSpPr>
            <a:stCxn id="14" idx="0"/>
          </p:cNvCxnSpPr>
          <p:nvPr/>
        </p:nvCxnSpPr>
        <p:spPr>
          <a:xfrm flipH="1" flipV="1">
            <a:off x="2986908" y="2635993"/>
            <a:ext cx="0" cy="187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8655524" y="3741982"/>
            <a:ext cx="1337562" cy="7882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rgbClr val="C00000"/>
                </a:solidFill>
              </a:rPr>
              <a:t>Not </a:t>
            </a:r>
            <a:r>
              <a:rPr lang="fr-FR" sz="1400" b="1" dirty="0" err="1" smtClean="0">
                <a:solidFill>
                  <a:srgbClr val="C00000"/>
                </a:solidFill>
              </a:rPr>
              <a:t>detected</a:t>
            </a:r>
            <a:endParaRPr lang="fr-FR" sz="1400" b="1" dirty="0">
              <a:solidFill>
                <a:srgbClr val="C0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9993086" y="1855033"/>
            <a:ext cx="1345475" cy="26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Looks official</a:t>
            </a:r>
            <a:endParaRPr lang="fr-FR" sz="1100" dirty="0"/>
          </a:p>
        </p:txBody>
      </p:sp>
      <p:sp>
        <p:nvSpPr>
          <p:cNvPr id="25" name="ZoneTexte 24"/>
          <p:cNvSpPr txBox="1"/>
          <p:nvPr/>
        </p:nvSpPr>
        <p:spPr>
          <a:xfrm>
            <a:off x="9993086" y="2229313"/>
            <a:ext cx="1345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/>
              <a:t>Does</a:t>
            </a:r>
            <a:r>
              <a:rPr lang="fr-FR" sz="1100" dirty="0" smtClean="0"/>
              <a:t> not have a </a:t>
            </a:r>
            <a:r>
              <a:rPr lang="fr-FR" sz="1100" dirty="0" err="1" smtClean="0"/>
              <a:t>phishy</a:t>
            </a:r>
            <a:r>
              <a:rPr lang="fr-FR" sz="1100" dirty="0" smtClean="0"/>
              <a:t> e-mail or </a:t>
            </a:r>
            <a:r>
              <a:rPr lang="fr-FR" sz="1100" dirty="0" err="1" smtClean="0"/>
              <a:t>huge</a:t>
            </a:r>
            <a:r>
              <a:rPr lang="fr-FR" sz="1100" dirty="0" smtClean="0"/>
              <a:t> </a:t>
            </a:r>
            <a:r>
              <a:rPr lang="fr-FR" sz="1100" dirty="0" err="1" smtClean="0"/>
              <a:t>sum</a:t>
            </a:r>
            <a:r>
              <a:rPr lang="fr-FR" sz="1100" dirty="0" smtClean="0"/>
              <a:t> of money</a:t>
            </a:r>
            <a:endParaRPr lang="fr-FR" sz="11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993086" y="3348230"/>
            <a:ext cx="1345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Link </a:t>
            </a:r>
            <a:r>
              <a:rPr lang="fr-FR" sz="1100" dirty="0" err="1" smtClean="0"/>
              <a:t>should</a:t>
            </a:r>
            <a:r>
              <a:rPr lang="fr-FR" sz="1100" dirty="0" smtClean="0"/>
              <a:t> </a:t>
            </a:r>
            <a:r>
              <a:rPr lang="fr-FR" sz="1100" dirty="0" err="1" smtClean="0"/>
              <a:t>be</a:t>
            </a:r>
            <a:r>
              <a:rPr lang="fr-FR" sz="1100" dirty="0" smtClean="0"/>
              <a:t> </a:t>
            </a:r>
            <a:r>
              <a:rPr lang="fr-FR" sz="1100" dirty="0" err="1" smtClean="0"/>
              <a:t>thoroughly</a:t>
            </a:r>
            <a:r>
              <a:rPr lang="fr-FR" sz="1100" dirty="0" smtClean="0"/>
              <a:t> </a:t>
            </a:r>
            <a:r>
              <a:rPr lang="fr-FR" sz="1100" dirty="0" err="1" smtClean="0"/>
              <a:t>checked</a:t>
            </a:r>
            <a:r>
              <a:rPr lang="fr-FR" sz="1100" dirty="0" smtClean="0"/>
              <a:t> to </a:t>
            </a:r>
            <a:r>
              <a:rPr lang="fr-FR" sz="1100" dirty="0" err="1" smtClean="0"/>
              <a:t>detect</a:t>
            </a:r>
            <a:r>
              <a:rPr lang="fr-FR" sz="1100" dirty="0" smtClean="0"/>
              <a:t> </a:t>
            </a:r>
            <a:r>
              <a:rPr lang="fr-FR" sz="1100" dirty="0" err="1" smtClean="0"/>
              <a:t>phishing</a:t>
            </a:r>
            <a:endParaRPr lang="fr-FR" sz="1100" dirty="0"/>
          </a:p>
        </p:txBody>
      </p:sp>
      <p:cxnSp>
        <p:nvCxnSpPr>
          <p:cNvPr id="28" name="Connecteur droit avec flèche 27"/>
          <p:cNvCxnSpPr>
            <a:stCxn id="26" idx="1"/>
          </p:cNvCxnSpPr>
          <p:nvPr/>
        </p:nvCxnSpPr>
        <p:spPr>
          <a:xfrm flipH="1" flipV="1">
            <a:off x="8574636" y="3648312"/>
            <a:ext cx="1418450" cy="8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ccolade fermante 39"/>
          <p:cNvSpPr/>
          <p:nvPr/>
        </p:nvSpPr>
        <p:spPr>
          <a:xfrm rot="5400000">
            <a:off x="5759632" y="-181358"/>
            <a:ext cx="613318" cy="10544540"/>
          </a:xfrm>
          <a:prstGeom prst="rightBrace">
            <a:avLst>
              <a:gd name="adj1" fmla="val 8333"/>
              <a:gd name="adj2" fmla="val 497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666206" y="5370611"/>
            <a:ext cx="10789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The key markers of a </a:t>
            </a:r>
            <a:r>
              <a:rPr lang="fr-FR" sz="1600" dirty="0" err="1" smtClean="0"/>
              <a:t>phishing</a:t>
            </a:r>
            <a:r>
              <a:rPr lang="fr-FR" sz="1600" dirty="0" smtClean="0"/>
              <a:t> e-mail have </a:t>
            </a:r>
            <a:r>
              <a:rPr lang="fr-FR" sz="1600" dirty="0" err="1" smtClean="0"/>
              <a:t>changed</a:t>
            </a:r>
            <a:r>
              <a:rPr lang="fr-FR" sz="1600" dirty="0" smtClean="0"/>
              <a:t>, </a:t>
            </a:r>
            <a:r>
              <a:rPr lang="fr-FR" sz="1600" dirty="0" err="1" smtClean="0"/>
              <a:t>so</a:t>
            </a:r>
            <a:r>
              <a:rPr lang="fr-FR" sz="1600" dirty="0" smtClean="0"/>
              <a:t> an </a:t>
            </a:r>
            <a:r>
              <a:rPr lang="fr-FR" sz="1600" dirty="0" err="1" smtClean="0"/>
              <a:t>old</a:t>
            </a:r>
            <a:r>
              <a:rPr lang="fr-FR" sz="1600" dirty="0" smtClean="0"/>
              <a:t> model </a:t>
            </a:r>
            <a:r>
              <a:rPr lang="fr-FR" sz="1600" dirty="0" err="1" smtClean="0"/>
              <a:t>would</a:t>
            </a:r>
            <a:r>
              <a:rPr lang="fr-FR" sz="1600" dirty="0" smtClean="0"/>
              <a:t> not have the </a:t>
            </a:r>
            <a:r>
              <a:rPr lang="fr-FR" sz="1600" dirty="0" err="1" smtClean="0"/>
              <a:t>same</a:t>
            </a:r>
            <a:r>
              <a:rPr lang="fr-FR" sz="1600" dirty="0" smtClean="0"/>
              <a:t> performance as </a:t>
            </a:r>
            <a:r>
              <a:rPr lang="fr-FR" sz="1600" dirty="0" err="1" smtClean="0"/>
              <a:t>before</a:t>
            </a:r>
            <a:r>
              <a:rPr lang="fr-FR" sz="1600" dirty="0" smtClean="0"/>
              <a:t>. The </a:t>
            </a:r>
            <a:r>
              <a:rPr lang="fr-FR" sz="1600" dirty="0" err="1" smtClean="0"/>
              <a:t>overall</a:t>
            </a:r>
            <a:r>
              <a:rPr lang="fr-FR" sz="1600" dirty="0" smtClean="0"/>
              <a:t> distribution of the input has </a:t>
            </a:r>
            <a:r>
              <a:rPr lang="fr-FR" sz="1600" dirty="0" err="1" smtClean="0"/>
              <a:t>maybe</a:t>
            </a:r>
            <a:r>
              <a:rPr lang="fr-FR" sz="1600" dirty="0" smtClean="0"/>
              <a:t> not </a:t>
            </a:r>
            <a:r>
              <a:rPr lang="fr-FR" sz="1600" dirty="0" err="1" smtClean="0"/>
              <a:t>changed</a:t>
            </a:r>
            <a:r>
              <a:rPr lang="fr-FR" sz="1600" dirty="0" smtClean="0"/>
              <a:t>, but the </a:t>
            </a:r>
            <a:r>
              <a:rPr lang="fr-FR" sz="1600" dirty="0" err="1" smtClean="0"/>
              <a:t>target</a:t>
            </a:r>
            <a:r>
              <a:rPr lang="fr-FR" sz="1600" dirty="0" smtClean="0"/>
              <a:t> </a:t>
            </a:r>
            <a:r>
              <a:rPr lang="fr-FR" sz="1600" dirty="0" err="1" smtClean="0"/>
              <a:t>subgroup</a:t>
            </a:r>
            <a:r>
              <a:rPr lang="fr-FR" sz="1600" dirty="0" smtClean="0"/>
              <a:t> </a:t>
            </a:r>
            <a:r>
              <a:rPr lang="fr-FR" sz="1600" dirty="0" err="1" smtClean="0"/>
              <a:t>within</a:t>
            </a:r>
            <a:r>
              <a:rPr lang="fr-FR" sz="1600" dirty="0" smtClean="0"/>
              <a:t> the input variables has </a:t>
            </a:r>
            <a:r>
              <a:rPr lang="fr-FR" sz="1600" dirty="0" err="1" smtClean="0"/>
              <a:t>changed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867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to </a:t>
            </a:r>
            <a:r>
              <a:rPr lang="fr-FR" dirty="0" err="1" smtClean="0"/>
              <a:t>detect</a:t>
            </a:r>
            <a:r>
              <a:rPr lang="fr-FR" dirty="0" smtClean="0"/>
              <a:t>, </a:t>
            </a:r>
            <a:r>
              <a:rPr lang="fr-FR" dirty="0" err="1" smtClean="0"/>
              <a:t>prevent</a:t>
            </a:r>
            <a:r>
              <a:rPr lang="fr-FR" dirty="0" smtClean="0"/>
              <a:t> and </a:t>
            </a:r>
            <a:r>
              <a:rPr lang="fr-FR" dirty="0" err="1" smtClean="0"/>
              <a:t>treat</a:t>
            </a:r>
            <a:r>
              <a:rPr lang="fr-FR" dirty="0" smtClean="0"/>
              <a:t> drift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771015" y="1737360"/>
            <a:ext cx="31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 non-</a:t>
            </a:r>
            <a:r>
              <a:rPr lang="fr-FR" dirty="0" err="1" smtClean="0"/>
              <a:t>predictive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154091" y="1737360"/>
            <a:ext cx="25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 </a:t>
            </a:r>
            <a:r>
              <a:rPr lang="fr-FR" dirty="0" err="1" smtClean="0"/>
              <a:t>predictive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11908" y="2776866"/>
            <a:ext cx="52096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dirty="0" err="1" smtClean="0"/>
              <a:t>Statistical</a:t>
            </a:r>
            <a:r>
              <a:rPr lang="fr-FR" sz="1600" dirty="0" smtClean="0"/>
              <a:t> test </a:t>
            </a:r>
            <a:r>
              <a:rPr lang="fr-FR" sz="1600" dirty="0" err="1" smtClean="0"/>
              <a:t>comparing</a:t>
            </a:r>
            <a:r>
              <a:rPr lang="fr-FR" sz="1600" dirty="0" smtClean="0"/>
              <a:t> 2 distributions (K-S test, PSI…) -&gt; data drift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Set </a:t>
            </a:r>
            <a:r>
              <a:rPr lang="fr-FR" sz="1600" dirty="0" err="1" smtClean="0"/>
              <a:t>thresholds</a:t>
            </a:r>
            <a:r>
              <a:rPr lang="fr-FR" sz="1600" dirty="0" smtClean="0"/>
              <a:t> for </a:t>
            </a:r>
            <a:r>
              <a:rPr lang="fr-FR" sz="1600" dirty="0" err="1" smtClean="0"/>
              <a:t>accuracy</a:t>
            </a:r>
            <a:r>
              <a:rPr lang="fr-FR" sz="1600" dirty="0" smtClean="0"/>
              <a:t> or </a:t>
            </a:r>
            <a:r>
              <a:rPr lang="fr-FR" sz="1600" dirty="0" err="1" smtClean="0"/>
              <a:t>loss</a:t>
            </a:r>
            <a:r>
              <a:rPr lang="fr-FR" sz="1600" dirty="0" smtClean="0"/>
              <a:t> and </a:t>
            </a:r>
            <a:r>
              <a:rPr lang="fr-FR" sz="1600" dirty="0" err="1" smtClean="0"/>
              <a:t>alerts</a:t>
            </a:r>
            <a:r>
              <a:rPr lang="fr-FR" sz="1600" dirty="0" smtClean="0"/>
              <a:t> </a:t>
            </a:r>
            <a:r>
              <a:rPr lang="fr-FR" sz="1600" dirty="0" err="1" smtClean="0"/>
              <a:t>when</a:t>
            </a:r>
            <a:r>
              <a:rPr lang="fr-FR" sz="1600" dirty="0" smtClean="0"/>
              <a:t> </a:t>
            </a:r>
            <a:r>
              <a:rPr lang="fr-FR" sz="1600" dirty="0" err="1" smtClean="0"/>
              <a:t>thresholds</a:t>
            </a:r>
            <a:r>
              <a:rPr lang="fr-FR" sz="1600" dirty="0" smtClean="0"/>
              <a:t> are </a:t>
            </a:r>
            <a:r>
              <a:rPr lang="fr-FR" sz="1600" dirty="0" err="1" smtClean="0"/>
              <a:t>reached</a:t>
            </a:r>
            <a:endParaRPr lang="fr-FR" sz="1600" dirty="0" smtClean="0"/>
          </a:p>
          <a:p>
            <a:pPr marL="285750" indent="-285750">
              <a:buFontTx/>
              <a:buChar char="-"/>
            </a:pPr>
            <a:r>
              <a:rPr lang="fr-FR" sz="1600" b="1" dirty="0" err="1" smtClean="0"/>
              <a:t>Continuous</a:t>
            </a:r>
            <a:r>
              <a:rPr lang="fr-FR" sz="1600" b="1" dirty="0" smtClean="0"/>
              <a:t> Training</a:t>
            </a:r>
            <a:endParaRPr lang="fr-FR" sz="16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6038902" y="2572726"/>
            <a:ext cx="52096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dirty="0" smtClean="0"/>
              <a:t>Use Machine </a:t>
            </a:r>
            <a:r>
              <a:rPr lang="fr-FR" sz="1600" dirty="0" err="1" smtClean="0"/>
              <a:t>Learnig</a:t>
            </a:r>
            <a:r>
              <a:rPr lang="fr-FR" sz="1600" dirty="0" smtClean="0"/>
              <a:t> </a:t>
            </a:r>
            <a:r>
              <a:rPr lang="fr-FR" sz="1600" dirty="0" err="1" smtClean="0"/>
              <a:t>algorithms</a:t>
            </a:r>
            <a:r>
              <a:rPr lang="fr-FR" sz="1600" dirty="0" smtClean="0"/>
              <a:t> on the </a:t>
            </a:r>
            <a:r>
              <a:rPr lang="fr-FR" sz="1600" dirty="0" err="1" smtClean="0"/>
              <a:t>loss</a:t>
            </a:r>
            <a:r>
              <a:rPr lang="fr-FR" sz="1600" dirty="0" smtClean="0"/>
              <a:t> to </a:t>
            </a:r>
            <a:r>
              <a:rPr lang="fr-FR" sz="1600" dirty="0" err="1" smtClean="0"/>
              <a:t>predict</a:t>
            </a:r>
            <a:r>
              <a:rPr lang="fr-FR" sz="1600" dirty="0" smtClean="0"/>
              <a:t> drift</a:t>
            </a:r>
          </a:p>
          <a:p>
            <a:pPr marL="285750" indent="-285750">
              <a:buFontTx/>
              <a:buChar char="-"/>
            </a:pPr>
            <a:r>
              <a:rPr lang="fr-FR" sz="1600" dirty="0" err="1" smtClean="0"/>
              <a:t>Predicting</a:t>
            </a:r>
            <a:r>
              <a:rPr lang="fr-FR" sz="1600" dirty="0" smtClean="0"/>
              <a:t> drift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quite</a:t>
            </a:r>
            <a:r>
              <a:rPr lang="fr-FR" sz="1600" dirty="0" smtClean="0"/>
              <a:t> </a:t>
            </a:r>
            <a:r>
              <a:rPr lang="fr-FR" sz="1600" dirty="0" err="1" smtClean="0"/>
              <a:t>difficult</a:t>
            </a:r>
            <a:r>
              <a:rPr lang="fr-FR" sz="1600" dirty="0" smtClean="0"/>
              <a:t> but </a:t>
            </a:r>
            <a:r>
              <a:rPr lang="fr-FR" sz="1600" dirty="0" err="1" smtClean="0"/>
              <a:t>very</a:t>
            </a:r>
            <a:r>
              <a:rPr lang="fr-FR" sz="1600" dirty="0" smtClean="0"/>
              <a:t> important for model performance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Domain </a:t>
            </a:r>
            <a:r>
              <a:rPr lang="fr-FR" sz="1600" dirty="0" err="1" smtClean="0"/>
              <a:t>knowledge</a:t>
            </a:r>
            <a:r>
              <a:rPr lang="fr-FR" sz="1600" dirty="0" smtClean="0"/>
              <a:t> (</a:t>
            </a:r>
            <a:r>
              <a:rPr lang="fr-FR" sz="1600" dirty="0" err="1" smtClean="0"/>
              <a:t>knowledge</a:t>
            </a:r>
            <a:r>
              <a:rPr lang="fr-FR" sz="1600" dirty="0" smtClean="0"/>
              <a:t>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phishing</a:t>
            </a:r>
            <a:r>
              <a:rPr lang="fr-FR" sz="1600" dirty="0" smtClean="0"/>
              <a:t> emails change </a:t>
            </a:r>
            <a:r>
              <a:rPr lang="fr-FR" sz="1600" dirty="0" err="1" smtClean="0"/>
              <a:t>rapidly</a:t>
            </a:r>
            <a:r>
              <a:rPr lang="fr-FR" sz="1600" dirty="0" smtClean="0"/>
              <a:t> and </a:t>
            </a:r>
            <a:r>
              <a:rPr lang="fr-FR" sz="1600" dirty="0" err="1" smtClean="0"/>
              <a:t>drastically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547" y="4167201"/>
            <a:ext cx="3424727" cy="192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31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2018_Beijaflore_Modèles Slides format 4 tiers">
  <a:themeElements>
    <a:clrScheme name="HeadMind">
      <a:dk1>
        <a:srgbClr val="00263A"/>
      </a:dk1>
      <a:lt1>
        <a:srgbClr val="FFFFFF"/>
      </a:lt1>
      <a:dk2>
        <a:srgbClr val="003057"/>
      </a:dk2>
      <a:lt2>
        <a:srgbClr val="5BC2E7"/>
      </a:lt2>
      <a:accent1>
        <a:srgbClr val="0F4379"/>
      </a:accent1>
      <a:accent2>
        <a:srgbClr val="007DBA"/>
      </a:accent2>
      <a:accent3>
        <a:srgbClr val="008C32"/>
      </a:accent3>
      <a:accent4>
        <a:srgbClr val="960000"/>
      </a:accent4>
      <a:accent5>
        <a:srgbClr val="FA6432"/>
      </a:accent5>
      <a:accent6>
        <a:srgbClr val="FAC000"/>
      </a:accent6>
      <a:hlink>
        <a:srgbClr val="007DBA"/>
      </a:hlink>
      <a:folHlink>
        <a:srgbClr val="003057"/>
      </a:folHlink>
    </a:clrScheme>
    <a:fontScheme name="Charte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_16-9_AI_&amp;_Blockchain (1)" id="{3DAC7C4F-0197-478A-922E-D68F887464CB}" vid="{219221C9-2605-41E0-A42C-D164CEB96D6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A7D101A348B14A94655631DF750AA1" ma:contentTypeVersion="4" ma:contentTypeDescription="Crée un document." ma:contentTypeScope="" ma:versionID="fed68bb662835b4038222b804832b9d4">
  <xsd:schema xmlns:xsd="http://www.w3.org/2001/XMLSchema" xmlns:xs="http://www.w3.org/2001/XMLSchema" xmlns:p="http://schemas.microsoft.com/office/2006/metadata/properties" xmlns:ns2="6176059f-ff8d-42ce-80af-7cd109a8b82a" targetNamespace="http://schemas.microsoft.com/office/2006/metadata/properties" ma:root="true" ma:fieldsID="6ddf66af974ec1f0d42682f9aaee72aa" ns2:_="">
    <xsd:import namespace="6176059f-ff8d-42ce-80af-7cd109a8b8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76059f-ff8d-42ce-80af-7cd109a8b8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4B94D7-ED94-4192-97DD-11B73E3584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F9394D-AB15-48BC-9DC9-07AEFB8E4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76059f-ff8d-42ce-80af-7cd109a8b8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15448F-9EF6-4099-BCA6-FB343ED9492B}">
  <ds:schemaRefs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6176059f-ff8d-42ce-80af-7cd109a8b82a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Charte_16-9_AI_&amp;_Blockchain</Template>
  <TotalTime>25605</TotalTime>
  <Words>376</Words>
  <Application>Microsoft Office PowerPoint</Application>
  <PresentationFormat>Grand écran</PresentationFormat>
  <Paragraphs>55</Paragraphs>
  <Slides>7</Slides>
  <Notes>2</Notes>
  <HiddenSlides>1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6" baseType="lpstr">
      <vt:lpstr>Arial</vt:lpstr>
      <vt:lpstr>Bodoni 72 Bold</vt:lpstr>
      <vt:lpstr>Browallia New</vt:lpstr>
      <vt:lpstr>Calibri</vt:lpstr>
      <vt:lpstr>Franklin Gothic Book</vt:lpstr>
      <vt:lpstr>Segoe UI</vt:lpstr>
      <vt:lpstr>Segoe UI Semibold</vt:lpstr>
      <vt:lpstr>Wingdings</vt:lpstr>
      <vt:lpstr>2018_Beijaflore_Modèles Slides format 4 tiers</vt:lpstr>
      <vt:lpstr>Continuous Training and Model Drift</vt:lpstr>
      <vt:lpstr>Sommaire</vt:lpstr>
      <vt:lpstr>What is Drift</vt:lpstr>
      <vt:lpstr>Data Drift</vt:lpstr>
      <vt:lpstr>Concept Drift</vt:lpstr>
      <vt:lpstr>How to detect, prevent and treat drift</vt:lpstr>
      <vt:lpstr>Présentation PowerPoint</vt:lpstr>
    </vt:vector>
  </TitlesOfParts>
  <Company>Beijaflore.com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Verdiere, Jeffrey</dc:creator>
  <cp:lastModifiedBy>Gabay, Ilan</cp:lastModifiedBy>
  <cp:revision>693</cp:revision>
  <dcterms:created xsi:type="dcterms:W3CDTF">2022-06-06T17:42:35Z</dcterms:created>
  <dcterms:modified xsi:type="dcterms:W3CDTF">2025-04-09T15:21:48Z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0x01010015A7D101A348B14A94655631DF750AA1</vt:lpwstr>
  </property>
</Properties>
</file>