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71" r:id="rId3"/>
    <p:sldId id="275" r:id="rId4"/>
    <p:sldId id="269" r:id="rId5"/>
    <p:sldId id="276" r:id="rId6"/>
    <p:sldId id="284" r:id="rId7"/>
    <p:sldId id="285" r:id="rId8"/>
    <p:sldId id="283" r:id="rId9"/>
    <p:sldId id="281" r:id="rId10"/>
    <p:sldId id="286" r:id="rId11"/>
    <p:sldId id="280" r:id="rId12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448" autoAdjust="0"/>
  </p:normalViewPr>
  <p:slideViewPr>
    <p:cSldViewPr snapToGrid="0">
      <p:cViewPr varScale="1">
        <p:scale>
          <a:sx n="68" d="100"/>
          <a:sy n="6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4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1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sztinpaul/energy-forecasting/tree/mai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4- Building an End to End ML pipeline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iusztinpaul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energy-forecasting</a:t>
            </a:r>
            <a:r>
              <a:rPr lang="fr-FR" dirty="0">
                <a:hlinkClick r:id="rId2"/>
              </a:rPr>
              <a:t>: 🌀 𝗧𝗵𝗲 𝗙𝘂𝗹𝗹 𝗦𝘁𝗮𝗰𝗸 𝟳-𝗦𝘁𝗲𝗽𝘀 𝗠𝗟𝗢𝗽𝘀 𝗙𝗿𝗮𝗺𝗲𝘄𝗼𝗿𝗸 | 𝗟𝗲𝗮𝗿𝗻 𝗠𝗟𝗘 &amp; 𝗠𝗟𝗢𝗽𝘀 for free by </a:t>
            </a:r>
            <a:r>
              <a:rPr lang="fr-FR" dirty="0" err="1">
                <a:hlinkClick r:id="rId2"/>
              </a:rPr>
              <a:t>designing</a:t>
            </a:r>
            <a:r>
              <a:rPr lang="fr-FR" dirty="0">
                <a:hlinkClick r:id="rId2"/>
              </a:rPr>
              <a:t>, building and </a:t>
            </a:r>
            <a:r>
              <a:rPr lang="fr-FR" dirty="0" err="1">
                <a:hlinkClick r:id="rId2"/>
              </a:rPr>
              <a:t>deploying</a:t>
            </a:r>
            <a:r>
              <a:rPr lang="fr-FR" dirty="0">
                <a:hlinkClick r:id="rId2"/>
              </a:rPr>
              <a:t> an end-to-end ML batch system ~ 𝘴𝘰𝘶𝘳𝘤𝘦 𝘤𝘰𝘥𝘦 + 2.5 𝘩𝘰𝘶𝘳𝘴 𝘰𝘧 𝘳𝘦𝘢𝘥𝘪𝘯𝘨 &amp; 𝘷𝘪𝘥𝘦𝘰 </a:t>
            </a:r>
            <a:r>
              <a:rPr lang="fr-FR" dirty="0" smtClean="0">
                <a:hlinkClick r:id="rId2"/>
              </a:rPr>
              <a:t>𝘮𝘢𝘵𝘦𝘳𝘪𝘢𝘭𝘴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57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sz="2000" b="1" dirty="0" smtClean="0"/>
              <a:t>Extra</a:t>
            </a:r>
            <a:endParaRPr lang="fr-FR" sz="2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Today’s</a:t>
            </a:r>
            <a:r>
              <a:rPr lang="fr-FR" dirty="0" smtClean="0"/>
              <a:t> objectives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Implement</a:t>
            </a:r>
            <a:r>
              <a:rPr lang="fr-FR" dirty="0" smtClean="0"/>
              <a:t> TFX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training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Deployment</a:t>
            </a:r>
            <a:r>
              <a:rPr lang="fr-FR" dirty="0" smtClean="0"/>
              <a:t> (CI/CD)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fr-FR" sz="2400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4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903286"/>
            <a:ext cx="12026900" cy="389714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ML pipeline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28982" y="1517650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ML pipeline is a series of steps </a:t>
            </a:r>
            <a:r>
              <a:rPr lang="en-US" dirty="0" smtClean="0"/>
              <a:t>in order to serve a machine </a:t>
            </a:r>
            <a:r>
              <a:rPr lang="en-US" dirty="0"/>
              <a:t>learning </a:t>
            </a:r>
            <a:r>
              <a:rPr lang="en-US" dirty="0" smtClean="0"/>
              <a:t>model for inference. </a:t>
            </a:r>
            <a:r>
              <a:rPr lang="en-US" dirty="0"/>
              <a:t>It encompasses data acquisition, preprocessing, training, evaluation, and </a:t>
            </a:r>
            <a:r>
              <a:rPr lang="en-US" dirty="0" smtClean="0"/>
              <a:t>deployment.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 green the concepts seen in classes #1-2-3 /5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 purple the concept for today class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2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ata-ai.theodo.com/hubfs/Copy%20of%20dimension%20site%20%20(16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64" y="-30262"/>
            <a:ext cx="2205686" cy="11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Orchestrate</a:t>
            </a:r>
            <a:r>
              <a:rPr lang="fr-FR" dirty="0" smtClean="0"/>
              <a:t> a full ML pipeline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2050" name="Picture 2" descr="How To Automate Data Pipelines With Apache Airflow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34" y="1543233"/>
            <a:ext cx="9584590" cy="43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ubeflow Data Science On Steroi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07" y="195164"/>
            <a:ext cx="2248876" cy="85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886700" y="121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296134" y="2794001"/>
            <a:ext cx="481865" cy="279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4408" y="1899516"/>
            <a:ext cx="91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Pipeline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running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>
            <a:stCxn id="10" idx="2"/>
            <a:endCxn id="9" idx="1"/>
          </p:cNvCxnSpPr>
          <p:nvPr/>
        </p:nvCxnSpPr>
        <p:spPr>
          <a:xfrm>
            <a:off x="649654" y="2422736"/>
            <a:ext cx="646480" cy="510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37066" y="4000500"/>
            <a:ext cx="4952634" cy="1155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3952" y="3450544"/>
            <a:ext cx="252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Scripts </a:t>
            </a:r>
            <a:r>
              <a:rPr lang="fr-FR" sz="1400" dirty="0" err="1" smtClean="0">
                <a:solidFill>
                  <a:srgbClr val="FF0000"/>
                </a:solidFill>
              </a:rPr>
              <a:t>finished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successfuly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19" idx="2"/>
            <a:endCxn id="16" idx="0"/>
          </p:cNvCxnSpPr>
          <p:nvPr/>
        </p:nvCxnSpPr>
        <p:spPr>
          <a:xfrm>
            <a:off x="1296135" y="3758321"/>
            <a:ext cx="2717248" cy="242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392007" y="5492808"/>
            <a:ext cx="135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Running script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>
            <a:stCxn id="28" idx="0"/>
          </p:cNvCxnSpPr>
          <p:nvPr/>
        </p:nvCxnSpPr>
        <p:spPr>
          <a:xfrm flipV="1">
            <a:off x="7071945" y="4749800"/>
            <a:ext cx="0" cy="743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212204" y="5867975"/>
            <a:ext cx="190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Scripts </a:t>
            </a:r>
            <a:r>
              <a:rPr lang="fr-FR" sz="1400" dirty="0" err="1" smtClean="0">
                <a:solidFill>
                  <a:srgbClr val="FF0000"/>
                </a:solidFill>
              </a:rPr>
              <a:t>waiting</a:t>
            </a:r>
            <a:r>
              <a:rPr lang="fr-FR" sz="1400" dirty="0" smtClean="0">
                <a:solidFill>
                  <a:srgbClr val="FF0000"/>
                </a:solidFill>
              </a:rPr>
              <a:t> to </a:t>
            </a:r>
            <a:r>
              <a:rPr lang="fr-FR" sz="1400" dirty="0" err="1" smtClean="0">
                <a:solidFill>
                  <a:srgbClr val="FF0000"/>
                </a:solidFill>
              </a:rPr>
              <a:t>run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30498" y="4298951"/>
            <a:ext cx="2667804" cy="552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>
            <a:stCxn id="35" idx="0"/>
            <a:endCxn id="36" idx="2"/>
          </p:cNvCxnSpPr>
          <p:nvPr/>
        </p:nvCxnSpPr>
        <p:spPr>
          <a:xfrm flipV="1">
            <a:off x="9164400" y="4851400"/>
            <a:ext cx="0" cy="1016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(TFX) for building full End-to-End ML pipeline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TFX?</a:t>
            </a:r>
          </a:p>
          <a:p>
            <a:pPr lvl="1"/>
            <a:r>
              <a:rPr lang="en-US" dirty="0"/>
              <a:t>An end-to-end (E2E) platform from Google for deploying machine learning workflows in </a:t>
            </a:r>
            <a:r>
              <a:rPr lang="en-US" dirty="0" smtClean="0"/>
              <a:t>production</a:t>
            </a:r>
          </a:p>
          <a:p>
            <a:pPr lvl="1"/>
            <a:r>
              <a:rPr lang="en-US" dirty="0"/>
              <a:t>Compatible infrastructures : For GCP and </a:t>
            </a:r>
            <a:r>
              <a:rPr lang="en-US" dirty="0" err="1"/>
              <a:t>on-premise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Completely </a:t>
            </a:r>
            <a:r>
              <a:rPr lang="en-US" dirty="0" err="1"/>
              <a:t>opensourced</a:t>
            </a:r>
            <a:r>
              <a:rPr lang="en-US" dirty="0"/>
              <a:t> in 2019 : used at Alphabet of course but also </a:t>
            </a:r>
            <a:r>
              <a:rPr lang="en-US" dirty="0" smtClean="0"/>
              <a:t>at Spotify</a:t>
            </a:r>
            <a:r>
              <a:rPr lang="en-US" dirty="0"/>
              <a:t>, Twitter, Airbus </a:t>
            </a:r>
          </a:p>
          <a:p>
            <a:pPr marL="269875" lvl="1" indent="0">
              <a:buNone/>
            </a:pPr>
            <a:endParaRPr lang="en-US" dirty="0"/>
          </a:p>
          <a:p>
            <a:r>
              <a:rPr lang="en-US" dirty="0"/>
              <a:t>Components of TFX: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Data Validation (TFDV): Data analysis.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Transform (TFT): Data preprocessing.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Model Analysis (TFMA): Model evaluation.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Serving: Model deployment.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Metadata (TFMD): Metadata management.</a:t>
            </a:r>
          </a:p>
          <a:p>
            <a:pPr lvl="1"/>
            <a:r>
              <a:rPr lang="en-US" dirty="0"/>
              <a:t>Pipeline Orchestrator: </a:t>
            </a:r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., Apache </a:t>
            </a:r>
            <a:r>
              <a:rPr lang="fr-FR" dirty="0" err="1"/>
              <a:t>Beam</a:t>
            </a:r>
            <a:r>
              <a:rPr lang="fr-FR" dirty="0"/>
              <a:t>, </a:t>
            </a:r>
            <a:r>
              <a:rPr lang="fr-FR" dirty="0" err="1"/>
              <a:t>Kubeflow</a:t>
            </a:r>
            <a:r>
              <a:rPr lang="fr-FR" dirty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8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(TFX) for building full End-to-End ML pipeline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12639"/>
          <a:stretch/>
        </p:blipFill>
        <p:spPr>
          <a:xfrm>
            <a:off x="1001068" y="1309946"/>
            <a:ext cx="10174724" cy="4868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7598" y="2584451"/>
            <a:ext cx="7003102" cy="2063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1196976"/>
            <a:ext cx="41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Modules (</a:t>
            </a:r>
            <a:r>
              <a:rPr lang="fr-FR" sz="1400" i="1" dirty="0" smtClean="0">
                <a:solidFill>
                  <a:srgbClr val="FF0000"/>
                </a:solidFill>
              </a:rPr>
              <a:t>Components) </a:t>
            </a:r>
            <a:r>
              <a:rPr lang="fr-FR" sz="1400" dirty="0" err="1" smtClean="0">
                <a:solidFill>
                  <a:srgbClr val="FF0000"/>
                </a:solidFill>
              </a:rPr>
              <a:t>inside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tfx</a:t>
            </a:r>
            <a:r>
              <a:rPr lang="fr-FR" sz="1400" dirty="0" smtClean="0">
                <a:solidFill>
                  <a:srgbClr val="FF0000"/>
                </a:solidFill>
              </a:rPr>
              <a:t> python </a:t>
            </a:r>
            <a:r>
              <a:rPr lang="fr-FR" sz="1400" dirty="0" err="1" smtClean="0">
                <a:solidFill>
                  <a:srgbClr val="FF0000"/>
                </a:solidFill>
              </a:rPr>
              <a:t>library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>
            <a:stCxn id="10" idx="2"/>
            <a:endCxn id="8" idx="1"/>
          </p:cNvCxnSpPr>
          <p:nvPr/>
        </p:nvCxnSpPr>
        <p:spPr>
          <a:xfrm>
            <a:off x="2087196" y="1504753"/>
            <a:ext cx="320402" cy="2111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6424" y="2265593"/>
            <a:ext cx="2172676" cy="31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758500" y="1369976"/>
            <a:ext cx="130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Orchestrator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>
            <a:stCxn id="18" idx="2"/>
            <a:endCxn id="17" idx="3"/>
          </p:cNvCxnSpPr>
          <p:nvPr/>
        </p:nvCxnSpPr>
        <p:spPr>
          <a:xfrm flipH="1">
            <a:off x="8039100" y="1677753"/>
            <a:ext cx="1371600" cy="747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drift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7" name="Picture 4" descr="Detecting Data Drift with Machine Learning | Blog post by Hennie 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28" y="1465795"/>
            <a:ext cx="9000392" cy="45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drift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498593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Decrease</a:t>
            </a:r>
            <a:r>
              <a:rPr lang="fr-FR" dirty="0" smtClean="0"/>
              <a:t> in the model performance over time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5122" name="Picture 2" descr="An introduction to Model drift in machine learning - UbiO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8" b="6430"/>
          <a:stretch/>
        </p:blipFill>
        <p:spPr bwMode="auto">
          <a:xfrm>
            <a:off x="0" y="2126543"/>
            <a:ext cx="5705962" cy="32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ductionizing Machine Learning: From Deployment to Drift Detection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" r="12618"/>
          <a:stretch/>
        </p:blipFill>
        <p:spPr bwMode="auto">
          <a:xfrm>
            <a:off x="5866424" y="2281040"/>
            <a:ext cx="602300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5196876" y="3553711"/>
            <a:ext cx="621324" cy="3569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909908" y="2839316"/>
            <a:ext cx="9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Training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>
            <a:stCxn id="10" idx="2"/>
          </p:cNvCxnSpPr>
          <p:nvPr/>
        </p:nvCxnSpPr>
        <p:spPr>
          <a:xfrm flipH="1">
            <a:off x="9909908" y="3147093"/>
            <a:ext cx="455246" cy="294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2"/>
          </p:cNvCxnSpPr>
          <p:nvPr/>
        </p:nvCxnSpPr>
        <p:spPr>
          <a:xfrm>
            <a:off x="10365154" y="3147093"/>
            <a:ext cx="122208" cy="294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training (CT)</a:t>
            </a:r>
            <a:endParaRPr lang="it-IT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3074" name="Picture 2" descr="When Should a Machine Learning Model Be Retrained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15" y="1163965"/>
            <a:ext cx="5809030" cy="53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 (CI) and continuous Deployment / Delivery (CD)</a:t>
            </a:r>
            <a:endParaRPr lang="it-IT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7170" name="Picture 2" descr="terminology - How does continuous integration relate to continuou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50" y="1452364"/>
            <a:ext cx="7604691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11497</TotalTime>
  <Words>363</Words>
  <Application>Microsoft Office PowerPoint</Application>
  <PresentationFormat>Grand écran</PresentationFormat>
  <Paragraphs>65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Browallia New</vt:lpstr>
      <vt:lpstr>Calibri</vt:lpstr>
      <vt:lpstr>Franklin Gothic Book</vt:lpstr>
      <vt:lpstr>Segoe UI</vt:lpstr>
      <vt:lpstr>NEW HeadMind Partners</vt:lpstr>
      <vt:lpstr>4- Building an End to End ML pipeline</vt:lpstr>
      <vt:lpstr>Reminder of what is a ML pipeline</vt:lpstr>
      <vt:lpstr>Orchestrate a full ML pipeline</vt:lpstr>
      <vt:lpstr>Google (TFX) for building full End-to-End ML pipeline</vt:lpstr>
      <vt:lpstr>Google (TFX) for building full End-to-End ML pipeline</vt:lpstr>
      <vt:lpstr>Data drift</vt:lpstr>
      <vt:lpstr>Model drift</vt:lpstr>
      <vt:lpstr>Continuous training (CT)</vt:lpstr>
      <vt:lpstr>Continuous Integration (CI) and continuous Deployment / Delivery (CD)</vt:lpstr>
      <vt:lpstr>Resources</vt:lpstr>
      <vt:lpstr>Today’s objectives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Gabay, Ilan</cp:lastModifiedBy>
  <cp:revision>56</cp:revision>
  <dcterms:created xsi:type="dcterms:W3CDTF">2025-02-11T16:41:08Z</dcterms:created>
  <dcterms:modified xsi:type="dcterms:W3CDTF">2025-04-16T08:45:46Z</dcterms:modified>
</cp:coreProperties>
</file>