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ST695_SPD_Analysis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Instantiate Libraries</a:t>
            </a:r>
          </a:p>
          <a:p>
            <a:pPr lvl="0" indent="0" marL="0">
              <a:buNone/>
            </a:pPr>
            <a:r>
              <a:rPr b="1"/>
              <a:t>Import SP PLA Data Set </a:t>
            </a:r>
          </a:p>
          <a:p>
            <a:pPr lvl="0" indent="0">
              <a:buNone/>
            </a:pPr>
            <a:r>
              <a:rPr>
                <a:latin typeface="Courier"/>
              </a:rPr>
              <a:t>SP PLA Data Set</a:t>
            </a:r>
          </a:p>
          <a:p>
            <a:pPr lvl="0" indent="0">
              <a:buNone/>
            </a:pPr>
            <a:r>
              <a:rPr>
                <a:latin typeface="Courier"/>
              </a:rPr>
              <a:t>    T  P  S  D  R WP   Y_S
1  -1 -1 -1 -1 -1  1 445.5
2  -1 -1 -1 -1  1  1 437.1
3  -1 -1 -1  1 -1  1 198.0
4  -1 -1 -1  1  1  1 151.8
5  -1 -1  1 -1 -1  2 147.0
6  -1 -1  1 -1  1  2  88.5
7  -1 -1  1  1 -1  2  90.0
8  -1 -1  1  1  1  2  74.2
9  -1  1 -1 -1 -1  3 890.0
10 -1  1 -1 -1  1  3 864.9
11 -1  1 -1  1 -1  3 317.2
12 -1  1 -1  1  1  3 249.3
13 -1  1  1 -1 -1  4 299.2
14 -1  1  1 -1  1  4 292.9
15 -1  1  1  1 -1  4 164.2
16 -1  1  1  1  1  4 125.5
17  1 -1 -1 -1 -1  5 434.2
18  1 -1 -1  1 -1  5 231.0
19  1 -1 -1  1  1  5 113.4
20  1 -1  1 -1 -1  6 144.9
21  1 -1  1 -1  1  6  67.5
22  1 -1  1  1 -1  6  73.3
23  1 -1  1  1  1  6  55.8
24  1  1 -1 -1 -1  7 882.6
25  1  1 -1 -1  1  7 891.3
26  1  1 -1  1 -1  7 334.5
27  1  1 -1  1  1  7 207.9
28  1  1  1 -1 -1  8 277.2
29  1  1  1 -1  1  8 274.8
30  1  1  1  1 -1  8 168.6
31  1  1  1  1  1  8 120.3</a:t>
            </a:r>
          </a:p>
          <a:p>
            <a:pPr lvl="0" indent="0" marL="0">
              <a:buNone/>
            </a:pPr>
            <a:r>
              <a:rPr b="1"/>
              <a:t>Method 1 (Ordinary Least Squares)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lm.default(formula = formula_1, data = Ys_data)
Residuals:
    Min      1Q  Median      3Q     Max 
-62.225 -26.034  -0.719  27.928  58.100 
Coefficients:
             Estimate Std. Error t value Pr(&gt;|t|)    
(Intercept)  299.0906     9.0640  32.998 2.03e-15 ***
T             -3.1156     9.0640  -0.344 0.735815    
P             98.4344     9.0640  10.860 1.67e-08 ***
S           -145.0969     9.0640 -16.008 7.72e-11 ***
D           -131.9031     9.0640 -14.552 2.97e-10 ***
R            -19.4969     9.0640  -2.151 0.048181 *  
T:P            0.2406     9.0640   0.027 0.979171    
T:S           -3.0781     9.0640  -0.340 0.738867    
T:D           -0.9719     9.0640  -0.107 0.916033    
T:R           -2.8156     9.0640  -0.311 0.760350    
P:S          -37.0906     9.0640  -4.092 0.000962 ***
P:D          -54.6844     9.0640  -6.033 2.29e-05 ***
P:R            0.3344     9.0640   0.037 0.971059    
S:D           86.8969     9.0640   9.587 8.68e-08 ***
S:R            2.9406     9.0640   0.324 0.750093    
D:R          -10.4156     9.0640  -1.149 0.268500    
---
Signif. codes:  0 '***' 0.001 '**' 0.01 '*' 0.05 '.' 0.1 ' ' 1
Residual standard error: 49.74 on 15 degrees of freedom
Multiple R-squared:  0.981, Adjusted R-squared:  0.9619 
F-statistic: 51.53 on 15 and 15 DF,  p-value: 3.718e-10</a:t>
            </a:r>
          </a:p>
          <a:p>
            <a:pPr lvl="0" indent="0" marL="0">
              <a:buNone/>
            </a:pPr>
            <a:r>
              <a:rPr/>
              <a:t>Residual Standard Error: 49.74. Error variance estimate: 49.74^2 = 2474.8</a:t>
            </a:r>
          </a:p>
          <a:p>
            <a:pPr lvl="0" indent="0" marL="0">
              <a:buNone/>
            </a:pPr>
            <a:r>
              <a:rPr/>
              <a:t>The error variance (mean squared error, MSE) is 2474.8 in your model. This value is the estimate of the residual variance from your standard linear model.</a:t>
            </a:r>
          </a:p>
          <a:p>
            <a:pPr lvl="0" indent="0" marL="0">
              <a:buNone/>
            </a:pPr>
            <a:r>
              <a:rPr b="1"/>
              <a:t>Method 2A (Restricted Maximum Likelihood using Satterwaithe)</a:t>
            </a:r>
          </a:p>
          <a:p>
            <a:pPr lvl="0" indent="0">
              <a:buNone/>
            </a:pPr>
            <a:r>
              <a:rPr>
                <a:latin typeface="Courier"/>
              </a:rPr>
              <a:t>Linear mixed model fit by REML. t-tests use Satterthwaite's method [
lmerModLmerTest]
Formula: formula_2A
   Data: Ys_data
REML criterion at convergence: 214.5
Scaled residuals: 
     Min       1Q   Median       3Q      Max 
-1.25093 -0.52338 -0.01445  0.56145  1.16801 
Random effects:
 Groups   Name        Variance Std.Dev.
 WP       (Intercept)    0      0.00   
 Residual             2474     49.74   
Number of obs: 31, groups:  WP, 8
Fixed effects:
             Estimate Std. Error        df t value Pr(&gt;|t|)    
(Intercept)  299.0906     9.0640   15.0000  32.998 2.03e-15 ***
T             -3.1156     9.0640   15.0000  -0.344 0.735815    
P             98.4344     9.0640   15.0000  10.860 1.67e-08 ***
S           -145.0969     9.0640   15.0000 -16.008 7.72e-11 ***
D           -131.9031     9.0640   15.0000 -14.552 2.97e-10 ***
R            -19.4969     9.0640   15.0000  -2.151 0.048181 *  
T:P            0.2406     9.0640   15.0000   0.027 0.979171    
T:S           -3.0781     9.0640   15.0000  -0.340 0.738867    
T:D           -0.9719     9.0640   15.0000  -0.107 0.916033    
T:R           -2.8156     9.0640   15.0000  -0.311 0.760350    
P:S          -37.0906     9.0640   15.0000  -4.092 0.000962 ***
P:D          -54.6844     9.0640   15.0000  -6.033 2.29e-05 ***
P:R            0.3344     9.0640   15.0000   0.037 0.971059    
S:D           86.8969     9.0640   15.0000   9.587 8.68e-08 ***
S:R            2.9406     9.0640   15.0000   0.324 0.750093    
D:R          -10.4156     9.0640   15.0000  -1.149 0.268500    
---
Signif. codes:  0 '***' 0.001 '**' 0.01 '*' 0.05 '.' 0.1 ' ' 1</a:t>
            </a:r>
          </a:p>
          <a:p>
            <a:pPr lvl="0" indent="0">
              <a:buNone/>
            </a:pPr>
            <a:r>
              <a:rPr>
                <a:latin typeface="Courier"/>
              </a:rPr>
              <a:t>optimizer (nloptwrap) convergence code: 0 (OK)
boundary (singular) fit: see help('isSingular')</a:t>
            </a:r>
          </a:p>
          <a:p>
            <a:pPr lvl="0" indent="0" marL="0">
              <a:buNone/>
            </a:pPr>
            <a:r>
              <a:rPr b="1"/>
              <a:t>Method 2B (Restricted Maximum Likelihood using Kenward Roger with 2-Way Interactions)</a:t>
            </a:r>
          </a:p>
          <a:p>
            <a:pPr lvl="0" indent="0">
              <a:buNone/>
            </a:pPr>
            <a:r>
              <a:rPr>
                <a:latin typeface="Courier"/>
              </a:rPr>
              <a:t>Linear mixed model fit by REML. t-tests use Kenward-Roger's method [
lmerModLmerTest]
Formula: formula_2B
   Data: Ys_data
REML criterion at convergence: 214.5
Scaled residuals: 
     Min       1Q   Median       3Q      Max 
-1.25093 -0.52338 -0.01445  0.56145  1.16801 
Random effects:
 Groups   Name        Variance Std.Dev.
 WP       (Intercept)    0      0.00   
 Residual             2474     49.74   
Number of obs: 31, groups:  WP, 8
Fixed effects:
             Estimate Std. Error        df t value Pr(&gt;|t|)    
(Intercept)  299.0906     9.1398    0.9845  32.724   0.0205 *  
T             -3.1156     9.1398    0.9845  -0.341   0.7915    
P             98.4344     9.1398    0.9845  10.770   0.0610 .  
S           -145.0969     9.1398    0.9845 -15.875   0.0417 *  
D           -131.9031     9.1398   14.1074 -14.432 7.66e-10 ***
R            -19.4969     9.1398   14.1074  -2.133   0.0509 .  
T:P            0.2406     9.1398    0.9845   0.026   0.9833    
T:S           -3.0781     9.1398    0.9845  -0.337   0.7939    
T:D           -0.9719     9.1398   14.1074  -0.106   0.9168    
T:R           -2.8156     9.1398   14.1074  -0.308   0.7625    
P:S          -37.0906     9.1398    0.9845  -4.058   0.1568    
P:D          -54.6844     9.1398   14.1074  -5.983 3.25e-05 ***
P:R            0.3344     9.1398   14.1074   0.037   0.9713    
S:D           86.8969     9.1398   14.1074   9.507 1.63e-07 ***
S:R            2.9406     9.1398   14.1074   0.322   0.7524    
D:R          -10.4156     9.1398   14.1074  -1.140   0.2734    
---
Signif. codes:  0 '***' 0.001 '**' 0.01 '*' 0.05 '.' 0.1 ' ' 1</a:t>
            </a:r>
          </a:p>
          <a:p>
            <a:pPr lvl="0" indent="0">
              <a:buNone/>
            </a:pPr>
            <a:r>
              <a:rPr>
                <a:latin typeface="Courier"/>
              </a:rPr>
              <a:t>optimizer (nloptwrap) convergence code: 0 (OK)
boundary (singular) fit: see help('isSingular')</a:t>
            </a:r>
          </a:p>
          <a:p>
            <a:pPr lvl="0" indent="0" marL="0">
              <a:buNone/>
            </a:pPr>
            <a:r>
              <a:rPr b="1"/>
              <a:t>Method 2C (Restricted Maximum Likelihood using Kenward Roger with 3-Way Interactions)</a:t>
            </a:r>
          </a:p>
          <a:p>
            <a:pPr lvl="0" indent="0">
              <a:buNone/>
            </a:pPr>
            <a:r>
              <a:rPr>
                <a:latin typeface="Courier"/>
              </a:rPr>
              <a:t>Linear mixed model fit by REML. t-tests use Kenward-Roger's method [
lmerModLmerTest]
Formula: formula_2C
   Data: Ys_data
REML criterion at convergence: 137.1
Scaled residuals: 
    Min      1Q  Median      3Q     Max 
-0.9591 -0.2555 -0.1015  0.4184  0.7610 
Random effects:
 Groups   Name        Variance Std.Dev.
 WP       (Intercept)   0       0.00   
 Residual             336      18.33   
Number of obs: 31, groups:  WP, 8
Fixed effects:
             Estimate Std. Error        df t value Pr(&gt;|t|)    
(Intercept)  297.5107     3.6330    0.9213  81.890 0.010852 *  
T             -4.6955     3.6330    0.9213  -1.292 0.432538    
P            100.0143     3.6330    0.9213  27.529 0.029619 *  
S           -143.5170     3.6330    0.9213 -39.503 0.021240 *  
D           -130.3232     3.6330    5.2033 -35.872 1.96e-07 ***
R            -21.0768     3.6330    5.2033  -5.801 0.001877 ** 
T:P            1.8205     3.6330    0.9213   0.501 0.709835    
T:S           -1.4982     3.6330    0.9213  -0.412 0.755503    
T:D            0.6080     3.6330    5.2033   0.167 0.873396    
T:R           -4.3955     3.6330    5.2033  -1.210 0.278407    
P:S          -38.6705     3.6330    0.9213 -10.644 0.070936 .  
P:D          -56.2643     3.6330    5.2033 -15.487 1.49e-05 ***
P:R            1.9143     3.6330    5.2033   0.527 0.619943    
S:D           85.3170     3.6330    5.2033  23.484 1.76e-06 ***
S:R            4.5205     3.6330    5.2033   1.244 0.266509    
D:R           -8.8357     3.6330    5.2033  -2.432 0.057291 .  
T:P:D         -0.8455     3.6330    5.2033  -0.233 0.824847    
T:P:R          2.4830     3.6330    5.2033   0.683 0.523561    
T:S:D          1.0982     3.6330    5.2033   0.302 0.774147    
T:S:R          2.7518     3.6330    5.2033   0.757 0.481666    
T:D:R         -4.4420     3.6330    5.2033  -1.223 0.273934    
P:S:D         30.5830     3.6330    5.2033   8.418 0.000319 ***
P:S:R          2.6795     3.6330    5.2033   0.738 0.492702    
P:D:R         -7.1893     3.6330    5.2033  -1.979 0.102495    
S:D:R         10.3545     3.6330    5.2033   2.850 0.034231 *  
---
Signif. codes:  0 '***' 0.001 '**' 0.01 '*' 0.05 '.' 0.1 ' ' 1</a:t>
            </a:r>
          </a:p>
          <a:p>
            <a:pPr lvl="0" indent="0">
              <a:buNone/>
            </a:pPr>
            <a:r>
              <a:rPr>
                <a:latin typeface="Courier"/>
              </a:rPr>
              <a:t>optimizer (nloptwrap) convergence code: 0 (OK)
boundary (singular) fit: see help('isSingular')</a:t>
            </a:r>
          </a:p>
          <a:p>
            <a:pPr lvl="0" indent="0" marL="0">
              <a:buNone/>
            </a:pPr>
            <a:r>
              <a:rPr b="1"/>
              <a:t>Method 4A ANOVA using Base R</a:t>
            </a:r>
          </a:p>
          <a:p>
            <a:pPr lvl="0" indent="0">
              <a:buNone/>
            </a:pPr>
            <a:r>
              <a:rPr>
                <a:latin typeface="Courier"/>
              </a:rPr>
              <a:t>
Error: WP
    Df Sum Sq Mean Sq
T    1   2251    2251
P    1 356982  356982
S    1 613959  613959
D    1  23273   23273
T:P  1   2808    2808
T:S  1   9591    9591
P:S  1  23020   23020
Error: Within
          Df Sum Sq Mean Sq F value   Pr(&gt;F)    
D          1 527529  527529 199.115 1.14e-09 ***
R          1  13710   13710   5.175   0.0392 *  
T:D        1     16      16   0.006   0.9388    
T:R        1    685     685   0.259   0.6190    
P:D        1 107948  107948  40.745 1.70e-05 ***
P:R        1    927     927   0.350   0.5635    
S:D        1 226165  226165  85.366 2.47e-07 ***
S:R        1    377     377   0.142   0.7116    
D:R        1   3290    3290   1.242   0.2839    
Residuals 14  37091    2649                     
---
Signif. codes:  0 '***' 0.001 '**' 0.01 '*' 0.05 '.' 0.1 ' ' 1</a:t>
            </a:r>
          </a:p>
          <a:p>
            <a:pPr lvl="0" indent="0" marL="0">
              <a:buNone/>
            </a:pPr>
            <a:r>
              <a:rPr b="1"/>
              <a:t>Method 4B ANOVA using Letsinger</a:t>
            </a:r>
          </a:p>
          <a:p>
            <a:pPr lvl="0" indent="0">
              <a:buNone/>
            </a:pPr>
            <a:r>
              <a:rPr>
                <a:latin typeface="Courier"/>
              </a:rPr>
              <a:t>=== Proposed Method Results (Saturated model: 2-way + T:P:S) ===</a:t>
            </a:r>
          </a:p>
          <a:p>
            <a:pPr lvl="0" indent="0">
              <a:buNone/>
            </a:pPr>
            <a:r>
              <a:rPr>
                <a:latin typeface="Courier"/>
              </a:rPr>
              <a:t>Whole-plot error variance (σ²wp):  -528.8143 </a:t>
            </a:r>
          </a:p>
          <a:p>
            <a:pPr lvl="0" indent="0">
              <a:buNone/>
            </a:pPr>
            <a:r>
              <a:rPr>
                <a:latin typeface="Courier"/>
              </a:rPr>
              <a:t>Sub-plot error variance (σ²sp):    2649.362 </a:t>
            </a:r>
          </a:p>
          <a:p>
            <a:pPr lvl="0" indent="0">
              <a:buNone/>
            </a:pPr>
            <a:r>
              <a:rPr>
                <a:latin typeface="Courier"/>
              </a:rPr>
              <a:t>Total error variance:              2120.548 </a:t>
            </a:r>
          </a:p>
          <a:p>
            <a:pPr lvl="0" indent="0">
              <a:buNone/>
            </a:pPr>
            <a:r>
              <a:rPr>
                <a:latin typeface="Courier"/>
              </a:rPr>
              <a:t>*** WARNING: Negative whole-plot variance estimate! ***
Whole-plot error proportion:  -24.9 %
Sub-plot error proportion:    124.9 %</a:t>
            </a:r>
          </a:p>
          <a:p>
            <a:pPr lvl="0" indent="0">
              <a:buNone/>
            </a:pPr>
            <a:r>
              <a:rPr>
                <a:latin typeface="Courier"/>
              </a:rPr>
              <a:t>
=== Reduced Model Fixed Effects ===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   Estimate Std. Error     t value     Pr(&gt;|t|)
(Intercept)  298.736957   7.830079  38.1524813 1.349787e-21
T             -3.469293   7.830079  -0.4430726 6.620395e-01
P             98.788043   7.830079  12.6164805 1.510049e-11
S           -144.743207   7.830079 -18.4855350 6.862177e-15
D           -131.549457   7.830079 -16.8005266 4.916830e-14
R            -19.850543   7.830079  -2.5351650 1.885784e-02
P:S          -37.444293   7.830079  -4.7821091 8.941094e-05
P:D          -55.038043   7.830079  -7.0290531 4.715092e-07
S:D           86.543207   7.830079  11.0526602 1.896102e-10</a:t>
            </a:r>
          </a:p>
          <a:p>
            <a:pPr lvl="0" indent="0" marL="0">
              <a:buNone/>
            </a:pPr>
            <a:r>
              <a:rPr b="1"/>
              <a:t>Method 5A Additional Replicates</a:t>
            </a:r>
          </a:p>
          <a:p>
            <a:pPr lvl="0" indent="0" marL="0">
              <a:buNone/>
            </a:pPr>
            <a:r>
              <a:rPr b="1"/>
              <a:t>Method 5B Hierarchical Design</a:t>
            </a:r>
          </a:p>
          <a:p>
            <a:pPr lvl="0" indent="0" marL="0">
              <a:buNone/>
            </a:pPr>
            <a:r>
              <a:rPr b="1"/>
              <a:t>Method 6 QQ Plot Method for S Model</a:t>
            </a:r>
          </a:p>
          <a:p>
            <a:pPr lvl="0" indent="0" marL="0">
              <a:buNone/>
            </a:pPr>
            <a:r>
              <a:rPr b="1"/>
              <a:t>Method 7 Lenth Method for S Model</a:t>
            </a:r>
          </a:p>
          <a:p>
            <a:pPr lvl="0" indent="0" marL="0">
              <a:buNone/>
            </a:pPr>
            <a:r>
              <a:rPr/>
              <a:t>**2 x 2 Plot of QQ and Lenth Plots for S Model</a:t>
            </a:r>
          </a:p>
          <a:p>
            <a:pPr lvl="0" indent="0">
              <a:buNone/>
            </a:pPr>
            <a:r>
              <a:rPr>
                <a:latin typeface="Courier"/>
              </a:rPr>
              <a:t>    alpha       PSE        ME       SME 
 0.050000  4.645312 19.987167 50.026631 </a:t>
            </a:r>
          </a:p>
          <a:p>
            <a:pPr lvl="0" indent="0">
              <a:buNone/>
            </a:pPr>
            <a:r>
              <a:rPr>
                <a:latin typeface="Courier"/>
              </a:rPr>
              <a:t>    alpha       PSE        ME       SME 
 0.050000  4.317187 13.739217 30.773902 </a:t>
            </a:r>
          </a:p>
          <a:p>
            <a:pPr lvl="0" indent="0">
              <a:buNone/>
            </a:pPr>
            <a:r>
              <a:rPr>
                <a:latin typeface="Courier"/>
              </a:rPr>
              <a:t>png 
  2 </a:t>
            </a:r>
          </a:p>
          <a:p>
            <a:pPr lvl="0" indent="0" marL="0">
              <a:buNone/>
            </a:pPr>
            <a:r>
              <a:rPr b="1"/>
              <a:t>Import WP Factor PLA Data </a:t>
            </a:r>
          </a:p>
          <a:p>
            <a:pPr lvl="0" indent="0">
              <a:buNone/>
            </a:pPr>
            <a:r>
              <a:rPr>
                <a:latin typeface="Courier"/>
              </a:rPr>
              <a:t>WP PLA Data Set</a:t>
            </a:r>
          </a:p>
          <a:p>
            <a:pPr lvl="0" indent="0">
              <a:buNone/>
            </a:pPr>
            <a:r>
              <a:rPr>
                <a:latin typeface="Courier"/>
              </a:rPr>
              <a:t>   T  P  S   Y_W
1 -1 -1 -1 445.5
2 -1 -1  1 145.8
3 -1  1 -1 914.7
4 -1  1  1 302.1
5  1 -1 -1 434.2
6  1 -1  1 145.8
7  1  1 -1 882.6
8  1  1  1 277.2</a:t>
            </a:r>
          </a:p>
          <a:p>
            <a:pPr lvl="0" indent="0" marL="0">
              <a:buNone/>
            </a:pPr>
            <a:r>
              <a:rPr b="1"/>
              <a:t>Method 6 QQ Plot Method for W Model</a:t>
            </a:r>
          </a:p>
        </p:txBody>
      </p:sp>
      <p:pic>
        <p:nvPicPr>
          <p:cNvPr descr="ST695_SPD_Analysis_files/figure-pptx/W%20Model%20with%20QQ%20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695_SPD_Analysis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Method 7 Lenth Method for W Model</a:t>
            </a:r>
          </a:p>
        </p:txBody>
      </p:sp>
      <p:pic>
        <p:nvPicPr>
          <p:cNvPr descr="ST695_SPD_Analysis_files/figure-pptx/W%20Model%20by%20Lenth%20Metho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alpha      PSE       ME      SME 
 0.05000  6.01875 22.65532 54.21875 </a:t>
            </a:r>
          </a:p>
          <a:p>
            <a:pPr lvl="0" indent="0" marL="0">
              <a:buNone/>
            </a:pPr>
            <a:r>
              <a:rPr b="1"/>
              <a:t>Method 8A Sequential Split Plot Method with 2-way Interactions</a:t>
            </a:r>
          </a:p>
          <a:p>
            <a:pPr lvl="0" indent="0">
              <a:buNone/>
            </a:pPr>
            <a:r>
              <a:rPr>
                <a:latin typeface="Courier"/>
              </a:rPr>
              <a:t>Linear Model Fit for W Model (OLS) 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lm.default(formula = formula_W, data = Yw_data)
Residuals:
      1       2       3       4       5       6       7       8 
 0.5125 -0.5125 -0.5125  0.5125 -0.5125  0.5125  0.5125 -0.5125 
Coefficients:
             Estimate Std. Error  t value Pr(&gt;|t|)    
(Intercept)  443.4875     0.5125  865.341 0.000736 ***
T             -8.5375     0.5125  -16.659 0.038170 *  
P            150.6625     0.5125  293.976 0.002166 ** 
S           -225.7625     0.5125 -440.512 0.001445 ** 
T:P           -5.7125     0.5125  -11.146 0.056962 .  
T:S            2.3125     0.5125    4.512 0.138845    
P:S          -78.7375     0.5125 -153.634 0.004144 ** 
---
Signif. codes:  0 '***' 0.001 '**' 0.01 '*' 0.05 '.' 0.1 ' ' 1
Residual standard error: 1.45 on 1 degrees of freedom
Multiple R-squared:      1, Adjusted R-squared:      1 
F-statistic: 5.075e+04 on 6 and 1 DF,  p-value: 0.003398</a:t>
            </a:r>
          </a:p>
          <a:p>
            <a:pPr lvl="0" indent="0">
              <a:buNone/>
            </a:pPr>
            <a:r>
              <a:rPr>
                <a:latin typeface="Courier"/>
              </a:rPr>
              <a:t>Linear Model Fit for SW1 Model (OLS) 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lm.default(formula = formula_SW, data = df_SW)
Residuals:
    Min      1Q  Median      3Q     Max 
-220.51  -68.83   37.78   86.55  152.59 
Coefficients:
             Estimate Std. Error t value Pr(&gt;|t|)    
(Intercept) -145.2415    24.6531  -5.891 7.56e-06 ***
D           -131.0585    24.6531  -5.316 2.85e-05 ***
R            -20.3415    24.6531  -0.825  0.41858    
`D:R`         -9.5710    24.6531  -0.388  0.70176    
`T:D`         -0.1273    24.6531  -0.005  0.99593    
`T:R`         -3.6602    24.6531  -0.148  0.88339    
`P:D`        -55.5290    24.6531  -2.252  0.03512 *  
`P:R`          1.1790    24.6531   0.048  0.96231    
`S:D`         86.0523    24.6531   3.491  0.00218 ** 
`S:R`          3.7852    24.6531   0.154  0.87944    
---
Signif. codes:  0 '***' 0.001 '**' 0.01 '*' 0.05 '.' 0.1 ' ' 1
Residual standard error: 136.4 on 21 degrees of freedom
Multiple R-squared:  0.6929,    Adjusted R-squared:  0.5613 
F-statistic: 5.265 on 9 and 21 DF,  p-value: 0.0008274</a:t>
            </a:r>
          </a:p>
          <a:p>
            <a:pPr lvl="0" indent="0" marL="0">
              <a:buNone/>
            </a:pPr>
            <a:r>
              <a:rPr b="1"/>
              <a:t>SSPD Method Model Adequacy Test for Method 8A</a:t>
            </a:r>
          </a:p>
          <a:p>
            <a:pPr lvl="0" indent="0">
              <a:buNone/>
            </a:pPr>
            <a:r>
              <a:rPr>
                <a:latin typeface="Courier"/>
              </a:rPr>
              <a:t>Linear Model Fit for SW1 Model (OLS) 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lm.default(formula = formula_SW1, data = df_SW1)
Residuals:
    Min      1Q  Median      3Q     Max 
-220.51  -68.83   37.78   86.55  152.59 
Coefficients:
             Estimate Std. Error t value Pr(&gt;|t|)    
(Intercept) -145.2415    24.6531  -5.891 7.56e-06 ***
D           -131.0585    24.6531  -5.316 2.85e-05 ***
R            -20.3415    24.6531  -0.825  0.41858    
`D:R`         -9.5710    24.6531  -0.388  0.70176    
`T:D`         -0.1273    24.6531  -0.005  0.99593    
`T:R`         -3.6602    24.6531  -0.148  0.88339    
`P:D`        -55.5290    24.6531  -2.252  0.03512 *  
`P:R`          1.1790    24.6531   0.048  0.96231    
`S:D`         86.0523    24.6531   3.491  0.00218 ** 
`S:R`          3.7852    24.6531   0.154  0.87944    
---
Signif. codes:  0 '***' 0.001 '**' 0.01 '*' 0.05 '.' 0.1 ' ' 1
Residual standard error: 136.4 on 21 degrees of freedom
Multiple R-squared:  0.6929,    Adjusted R-squared:  0.5613 
F-statistic: 5.265 on 9 and 21 DF,  p-value: 0.0008274</a:t>
            </a:r>
          </a:p>
          <a:p>
            <a:pPr lvl="0" indent="0">
              <a:buNone/>
            </a:pPr>
            <a:r>
              <a:rPr>
                <a:latin typeface="Courier"/>
              </a:rPr>
              <a:t>Linear Model Fit for SW2 Model (OLS) 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lm.default(formula = formula_SW2, data = df_SW2)
Residuals:
    Min      1Q  Median      3Q     Max 
-62.737 -25.938  -1.039  27.896  57.588 
Coefficients:
             Estimate Std. Error t value Pr(&gt;|t|)    
(Intercept) -144.4289     9.0683 -15.927 8.30e-11 ***
T              5.3898     9.0683   0.594 0.561130    
P            -52.1961     9.0683  -5.756 3.80e-05 ***
S             80.6977     9.0683   8.899 2.27e-07 ***
D           -131.8711     9.0683 -14.542 3.01e-10 ***
R            -19.5289     9.0683  -2.154 0.047953 *  
T:P            5.9852     9.0683   0.660 0.519256    
T:S           -5.3586     9.0683  -0.591 0.563377    
T:D           -0.9398     9.0683  -0.104 0.918828    
T:R           -2.8477     9.0683  -0.314 0.757829    
P:S           41.6148     9.0683   4.589 0.000355 ***
P:D          -54.7164     9.0683  -6.034 2.29e-05 ***
P:R            0.3664     9.0683   0.040 0.968303    
S:D           86.8648     9.0683   9.579 8.77e-08 ***
S:R            2.9727     9.0683   0.328 0.747589    
D:R          -10.3836     9.0683  -1.145 0.270134    
---
Signif. codes:  0 '***' 0.001 '**' 0.01 '*' 0.05 '.' 0.1 ' ' 1
Residual standard error: 49.77 on 15 degrees of freedom
Multiple R-squared:  0.9708,    Adjusted R-squared:  0.9416 
F-statistic: 33.24 on 15 and 15 DF,  p-value: 8.674e-09</a:t>
            </a:r>
          </a:p>
          <a:p>
            <a:pPr lvl="0" indent="0">
              <a:buNone/>
            </a:pPr>
            <a:r>
              <a:rPr>
                <a:latin typeface="Courier"/>
              </a:rPr>
              <a:t>Analysis of Variance Table
Model 1: Y_SW ~ D + R + `D:R` + `T:D` + `T:R` + `P:D` + `P:R` + `S:D` + 
    `S:R`
Model 2: Y_SW ~ (T + P + S + D + R)^2
  Res.Df    RSS Df Sum of Sq      F    Pr(&gt;F)    
1     21 390667                                  
2     15  37151  6    353517 23.789 7.349e-07 ***
---
Signif. codes:  0 '***' 0.001 '**' 0.01 '*' 0.05 '.' 0.1 ' ' 1</a:t>
            </a:r>
          </a:p>
          <a:p>
            <a:pPr lvl="0" indent="0" marL="0">
              <a:buNone/>
            </a:pPr>
            <a:r>
              <a:rPr b="1"/>
              <a:t>Method 8B Sequential Split Plot Method with Three-Way Interactions</a:t>
            </a:r>
          </a:p>
          <a:p>
            <a:pPr lvl="0" indent="0">
              <a:buNone/>
            </a:pPr>
            <a:r>
              <a:rPr>
                <a:latin typeface="Courier"/>
              </a:rPr>
              <a:t>Linear Model Fit for W Model (OLS) 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lm.default(formula = formula_W, data = Yw_data)
Residuals:
      1       2       3       4       5       6       7       8 
 0.5125 -0.5125 -0.5125  0.5125 -0.5125  0.5125  0.5125 -0.5125 
Coefficients:
             Estimate Std. Error  t value Pr(&gt;|t|)    
(Intercept)  443.4875     0.5125  865.341 0.000736 ***
T             -8.5375     0.5125  -16.659 0.038170 *  
P            150.6625     0.5125  293.976 0.002166 ** 
S           -225.7625     0.5125 -440.512 0.001445 ** 
T:P           -5.7125     0.5125  -11.146 0.056962 .  
T:S            2.3125     0.5125    4.512 0.138845    
P:S          -78.7375     0.5125 -153.634 0.004144 ** 
---
Signif. codes:  0 '***' 0.001 '**' 0.01 '*' 0.05 '.' 0.1 ' ' 1
Residual standard error: 1.45 on 1 degrees of freedom
Multiple R-squared:      1, Adjusted R-squared:      1 
F-statistic: 5.075e+04 on 6 and 1 DF,  p-value: 0.003398</a:t>
            </a:r>
          </a:p>
          <a:p>
            <a:pPr lvl="0" indent="0">
              <a:buNone/>
            </a:pPr>
            <a:r>
              <a:rPr>
                <a:latin typeface="Courier"/>
              </a:rPr>
              <a:t>Linear Model Fit for SW1 Model (OLS) 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lm.default(formula = formula_SW, data = df_SW)
Residuals:
    Min      1Q  Median      3Q     Max 
-205.91  -74.01   57.06   82.39  110.28 
Coefficients:
             Estimate Std. Error t value Pr(&gt;|t|)    
(Intercept) -146.6769    31.5293  -4.652 0.000558 ***
D           -129.6231    31.5293  -4.111 0.001443 ** 
R            -21.7769    31.5293  -0.691 0.502903    
`D:R`         -8.1356    31.5293  -0.258 0.800754    
`T:D`          1.3082    31.5293   0.041 0.967587    
`P:D`        -56.9644    31.5293  -1.807 0.095929 .  
`S:D`         84.6168    31.5293   2.684 0.019898 *  
`T:R`         -5.0957    31.5293  -0.162 0.874297    
`P:R`          2.6144    31.5293   0.083 0.935282    
`S:R`          5.2207    31.5293   0.166 0.871243    
`T:D:R`       -3.7418    31.5293  -0.119 0.907494    
`P:D:R`       -7.8894    31.5293  -0.250 0.806646    
`S:D:R`        9.6543    31.5293   0.306 0.764699    
`T:P:D`       -1.5457    31.5293  -0.049 0.961707    
`T:S:D`        0.3981    31.5293   0.013 0.990134    
`P:S:D`       31.2832    31.5293   0.992 0.340689    
`T:P:R`        3.1832    31.5293   0.101 0.921250    
`T:S:R`        3.4519    31.5293   0.109 0.914629    
`P:S:R`        1.9793    31.5293   0.063 0.950977    
---
Signif. codes:  0 '***' 0.001 '**' 0.01 '*' 0.05 '.' 0.1 ' ' 1
Residual standard error: 171.9 on 12 degrees of freedom
Multiple R-squared:  0.7214,    Adjusted R-squared:  0.3034 
F-statistic: 1.726 on 18 and 12 DF,  p-value: 0.1688</a:t>
            </a:r>
          </a:p>
          <a:p>
            <a:pPr lvl="0" indent="0" marL="0">
              <a:buNone/>
            </a:pPr>
            <a:r>
              <a:rPr/>
              <a:t>```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ST695_SPD_Analysis</dc:title>
  <dc:creator/>
  <cp:keywords/>
  <dcterms:created xsi:type="dcterms:W3CDTF">2025-10-21T20:18:57Z</dcterms:created>
  <dcterms:modified xsi:type="dcterms:W3CDTF">2025-10-21T20:18:57Z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