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</p:sldIdLst>
  <p:sldSz cy="5143500" cx="9144000"/>
  <p:notesSz cx="6858000" cy="9144000"/>
  <p:embeddedFontLst>
    <p:embeddedFont>
      <p:font typeface="Proxima Nova"/>
      <p:regular r:id="rId103"/>
      <p:bold r:id="rId104"/>
      <p:italic r:id="rId105"/>
      <p:boldItalic r:id="rId10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E6A079-53EC-40ED-96E2-23F9E41EEACD}">
  <a:tblStyle styleId="{64E6A079-53EC-40ED-96E2-23F9E41EEA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6" Type="http://schemas.openxmlformats.org/officeDocument/2006/relationships/font" Target="fonts/ProximaNova-boldItalic.fntdata"/><Relationship Id="rId105" Type="http://schemas.openxmlformats.org/officeDocument/2006/relationships/font" Target="fonts/ProximaNova-italic.fntdata"/><Relationship Id="rId104" Type="http://schemas.openxmlformats.org/officeDocument/2006/relationships/font" Target="fonts/ProximaNova-bold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ProximaNova-regular.fntdata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ayoclinic.org/tests-procedures/chest-x-rays/about/pac-20393494#:~:text=Chest%20X%2Drays%20can%20detect,complications%20related%20to%20these%20conditions" TargetMode="External"/><Relationship Id="rId3" Type="http://schemas.openxmlformats.org/officeDocument/2006/relationships/hyperlink" Target="https://www.radiologyinfo.org/en/info.cfm?pg=chestrad" TargetMode="External"/><Relationship Id="rId4" Type="http://schemas.openxmlformats.org/officeDocument/2006/relationships/hyperlink" Target="https://www.healthline.com/health/pneumonia" TargetMode="External"/><Relationship Id="rId10" Type="http://schemas.openxmlformats.org/officeDocument/2006/relationships/hyperlink" Target="https://healthengine.com.au/info/chest-x-ray" TargetMode="External"/><Relationship Id="rId9" Type="http://schemas.openxmlformats.org/officeDocument/2006/relationships/hyperlink" Target="https://eclinpath.com/cytology/effusions-2/" TargetMode="External"/><Relationship Id="rId5" Type="http://schemas.openxmlformats.org/officeDocument/2006/relationships/hyperlink" Target="https://www.medscape.com/answers/967822-23537/what-is-the-global-prevalence-of-pneumonia#:~:text=The%20WHO%20Child%20Health%20Epidemiology,enough%20to%20require%20hospital%20admission" TargetMode="External"/><Relationship Id="rId6" Type="http://schemas.openxmlformats.org/officeDocument/2006/relationships/hyperlink" Target="https://www.healthline.com/health/copd-vs-emphysema" TargetMode="External"/><Relationship Id="rId7" Type="http://schemas.openxmlformats.org/officeDocument/2006/relationships/hyperlink" Target="https://www.medscape.com/answers/297664-7353/what-is-the-worldwide-prevalence-of-chronic-obstructive-pulmonary-disease-copd#:~:text=The%20exact%20prevalence%20of%20COPD,different%20regions%20of%20the%20world" TargetMode="External"/><Relationship Id="rId8" Type="http://schemas.openxmlformats.org/officeDocument/2006/relationships/hyperlink" Target="https://www.mayoclinic.org/diseases-conditions/atelectasis/symptoms-causes/syc-20369684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wardsdatascience.com/optimizers-for-training-neural-network-59450d71caf6" TargetMode="External"/><Relationship Id="rId3" Type="http://schemas.openxmlformats.org/officeDocument/2006/relationships/hyperlink" Target="https://www.mathworks.com/help/deeplearning/ref/resnet50.html#:~:text=ResNet%2D50%20is%20a%20convolutional,%2C%20pencil%2C%20and%20many%20animals" TargetMode="External"/><Relationship Id="rId4" Type="http://schemas.openxmlformats.org/officeDocument/2006/relationships/hyperlink" Target="https://neurohive.io/en/popular-networks/vgg16/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i.stack.imgur.com/5MCjg.png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researchgate.net/publication/331364877/figure/fig3/AS:741856270901252@1553883726825/Left-ResNet50-architecture-Blocks-with-dotted-line-represents-modules-that-might-be.png" TargetMode="External"/><Relationship Id="rId3" Type="http://schemas.openxmlformats.org/officeDocument/2006/relationships/hyperlink" Target="https://media.geeksforgeeks.org/wp-content/uploads/20200219152327/conv-layers-vgg16.jpg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nfordmlgroup.github.io/projects/chexnet/" TargetMode="External"/><Relationship Id="rId3" Type="http://schemas.openxmlformats.org/officeDocument/2006/relationships/hyperlink" Target="https://www.nature.com/articles/s41746-020-0273-z" TargetMode="External"/><Relationship Id="rId4" Type="http://schemas.openxmlformats.org/officeDocument/2006/relationships/hyperlink" Target="https://biomedical-engineering-online.biomedcentral.com/articles/10.1186/s12938-020-00831-x" TargetMode="Externa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radiologyinfo.org/en/info.cfm?pg=chestrad" TargetMode="External"/><Relationship Id="rId3" Type="http://schemas.openxmlformats.org/officeDocument/2006/relationships/hyperlink" Target="https://www.healthline.com/health/pneumonia" TargetMode="External"/><Relationship Id="rId4" Type="http://schemas.openxmlformats.org/officeDocument/2006/relationships/hyperlink" Target="https://www.mayoclinic.org/diseases-conditions/atelectasis/symptoms-causes/syc-20369684" TargetMode="External"/><Relationship Id="rId5" Type="http://schemas.openxmlformats.org/officeDocument/2006/relationships/hyperlink" Target="https://eclinpath.com/cytology/effusions-2/" TargetMode="External"/><Relationship Id="rId6" Type="http://schemas.openxmlformats.org/officeDocument/2006/relationships/hyperlink" Target="https://healthengine.com.au/info/chest-x-ray" TargetMode="External"/><Relationship Id="rId7" Type="http://schemas.openxmlformats.org/officeDocument/2006/relationships/hyperlink" Target="https://www.mayoclinic.org/tests-procedures/chest-x-rays/about/pac-20393494#:~:text=Chest%20X%2Drays%20can%20detect,complications%20related%20to%20these%20conditions" TargetMode="Externa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bc97f845c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bc97f845c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5fb26d4c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5fb26d4c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bc97f845c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bc97f845c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bc97f845c_4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bc97f845c_4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bc97f845c_4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bc97f845c_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bc97f845c_4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bc97f845c_4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bc97f845c_4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bc97f845c_4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bc97f845c_4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bc97f845c_4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https://www.geeksforgeeks.org/opencv-python-program-analyze-image-using-histogram/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5652c338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5652c338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https://www.geeksforgeeks.org/opencv-python-program-analyze-image-using-histogram/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5652c338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5652c338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https://www.geeksforgeeks.org/opencv-python-program-analyze-image-using-histogram/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5652c338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5652c338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https://www.geeksforgeeks.org/opencv-python-program-analyze-image-using-histogram/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bc97f845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bc97f845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https://www.mayoclinic.org/tests-procedures/chest-x-rays/about/pac-20393494#:~:text=Chest%20X%2Drays%20can%20detect,complications%20related%20to%20these%20conditions</a:t>
            </a:r>
            <a:r>
              <a:rPr lang="en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https://www.radiologyinfo.org/en/info.cfm?pg=chestrad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https://www.healthline.com/health/pneumonia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https://www.medscape.com/answers/967822-23537/what-is-the-global-prevalence-of-pneumonia#:~:text=The%20WHO%20Child%20Health%20Epidemiology,enough%20to%20require%20hospital%20admission</a:t>
            </a:r>
            <a:r>
              <a:rPr lang="en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https://www.healthline.com/health/copd-vs-emphysema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https://www.medscape.com/answers/297664-7353/what-is-the-worldwide-prevalence-of-chronic-obstructive-pulmonary-disease-copd#:~:text=The%20exact%20prevalence%20of%20COPD,different%20regions%20of%20the%20world</a:t>
            </a:r>
            <a:r>
              <a:rPr lang="en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https://www.mayoclinic.org/diseases-conditions/atelectasis/symptoms-causes/syc-20369684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https://eclinpath.com/cytology/effusions-2/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https://healthengine.com.au/info/chest-x-ray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5652c338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5652c338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https://www.geeksforgeeks.org/opencv-python-program-analyze-image-using-histogram/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bc97f845c_4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bc97f845c_4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https://towardsdatascience.com/optimizers-for-training-neural-network-59450d71caf6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https://www.mathworks.com/help/deeplearning/ref/resnet50.html#:~:text=ResNet%2D50%20is%20a%20convolutional,%2C%20pencil%2C%20and%20many%20animals</a:t>
            </a:r>
            <a:r>
              <a:rPr lang="en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https://neurohive.io/en/popular-networks/vgg16/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544219add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544219add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https://keras.io/api/applications/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544219add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544219add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https://i.stack.imgur.com/5MCjg.png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https://miro.medium.com/max/850/1*_Lg1i7wv1pLpzp2F4MLrvw.png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544219add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544219add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https://www.researchgate.net/publication/331364877/figure/fig3/AS:741856270901252@1553883726825/Left-ResNet50-architecture-Blocks-with-dotted-line-represents-modules-that-might-be.png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https://media.geeksforgeeks.org/wp-content/uploads/20200219152327/conv-layers-vgg16.jpg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bc97f845c_4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bc97f845c_4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https://peltarion.com/knowledge-center/documentation/modeling-view/build-an-ai-model/loss-functions/categorical-crossentropy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bea1240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bea1240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https://peltarion.com/knowledge-center/documentation/modeling-view/build-an-ai-model/loss-functions/categorical-crossentropy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b5fb26d4c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b5fb26d4c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5fb26d4c1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b5fb26d4c1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5fb26d4c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5fb26d4c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bc97f845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bc97f845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5fb26d4c1_1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5fb26d4c1_1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5fb26d4c1_1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b5fb26d4c1_1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5fb26d4c1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5fb26d4c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b5fb26d4c1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b5fb26d4c1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b5fb26d4c1_3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b5fb26d4c1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b5fb26d4c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b5fb26d4c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b5fb26d4c1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b5fb26d4c1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b5fb26d4c1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b5fb26d4c1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5fb26d4c1_3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5fb26d4c1_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b5fb26d4c1_3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b5fb26d4c1_3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bc97f845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bc97f845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b5fb26d4c1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b5fb26d4c1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b5fb26d4c1_3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b5fb26d4c1_3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b5fb26d4c1_3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b5fb26d4c1_3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b5fb26d4c1_3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b5fb26d4c1_3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b5fb26d4c1_3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b5fb26d4c1_3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b5fb26d4c1_3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b5fb26d4c1_3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b5fb26d4c1_3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b5fb26d4c1_3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5fb26d4c1_3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5fb26d4c1_3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b5fb26d4c1_3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b5fb26d4c1_3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b5fb26d4c1_3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b5fb26d4c1_3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bc97f845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bc97f845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 u="sng">
                <a:solidFill>
                  <a:srgbClr val="FF5252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https://stanfordmlgroup.github.io/projects/chexnet/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</a:rPr>
              <a:t>2. </a:t>
            </a:r>
            <a:r>
              <a:rPr lang="en" u="sng">
                <a:solidFill>
                  <a:srgbClr val="FF525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https://www.nature.com/articles/s41746-020-0273-z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</a:rPr>
              <a:t>3.</a:t>
            </a:r>
            <a:r>
              <a:rPr lang="en" u="sng">
                <a:solidFill>
                  <a:srgbClr val="FF525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https://biomedical-engineering-online.biomedcentral.com/articles/10.1186/s12938-020-00831-x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b5fb26d4c1_3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b5fb26d4c1_3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b5fb26d4c1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b5fb26d4c1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b5fb26d4c1_3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b5fb26d4c1_3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b5fb26d4c1_3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b5fb26d4c1_3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5fb26d4c1_3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b5fb26d4c1_3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b5fb26d4c1_3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b5fb26d4c1_3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b5fb26d4c1_3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b5fb26d4c1_3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b5fb26d4c1_3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b5fb26d4c1_3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b5fb26d4c1_3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b5fb26d4c1_3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b52c437172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b52c437172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544219ad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544219ad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b5fb26d4c1_3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b5fb26d4c1_3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b52c43717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b52c43717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b52c437172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b52c437172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b544219add_2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b544219add_2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b5fb26d4c1_3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b5fb26d4c1_3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b5fb26d4c1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b5fb26d4c1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b544219add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b544219add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b52c43717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b52c43717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u="sng">
                <a:solidFill>
                  <a:srgbClr val="FF5252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https://www.radiologyinfo.org/en/info.cfm?pg=chestrad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u="sng">
                <a:solidFill>
                  <a:srgbClr val="FF525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https://www.healthline.com/health/pneumonia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u="sng">
                <a:solidFill>
                  <a:srgbClr val="FF525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https://www.mayoclinic.org/diseases-conditions/atelectasis/symptoms-causes/syc-20369684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u="sng">
                <a:solidFill>
                  <a:srgbClr val="FF525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https://eclinpath.com/cytology/effusions-2/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u="sng">
                <a:solidFill>
                  <a:srgbClr val="FF5252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https://healthengine.com.au/info/chest-x-ray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u="sng">
                <a:solidFill>
                  <a:srgbClr val="FF5252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https://www.mayoclinic.org/tests-procedures/chest-x-rays/about/pac-20393494#:~:text=Chest%20X%2Drays%20can%20detect,complications%20related%20to%20these%20conditions</a:t>
            </a:r>
            <a:r>
              <a:rPr lang="en">
                <a:solidFill>
                  <a:srgbClr val="202729"/>
                </a:solidFill>
              </a:rPr>
              <a:t>.</a:t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b52c437172_4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b52c437172_4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bc97f845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bc97f845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abc97f845c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abc97f845c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b52c437172_1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b52c437172_1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b5fb26d4c1_9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b5fb26d4c1_9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Emphasize pixel intensities show patterns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of multiple findings as graphs layer over each other creating a composite graph and less clear peaks</a:t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b5fb26d4c1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b5fb26d4c1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b5fb26d4c1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b5fb26d4c1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b52c437172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b52c437172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b5fb26d4c1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b5fb26d4c1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b52c437172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b52c437172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b52c437172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b52c437172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b52c437172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b52c437172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bc97f845c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bc97f845c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b52c437172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b52c437172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b52c437172_1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b52c437172_1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ae20fff4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ae20fff4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ae20fff4c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ae20fff4c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ae20fff4c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ae20fff4c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ae20fff4c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ae20fff4c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b52c437172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b52c437172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b52c437172_1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b52c437172_1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b52c437172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b52c437172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b52c437172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b52c437172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5fb26d4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5fb26d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b52c437172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b52c437172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b52c437172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b52c437172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ae23af32da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ae23af32da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b52c437172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b52c437172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b52c437172_1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b52c437172_1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b52c437172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b52c437172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abc97f845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abc97f845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5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Relationship Id="rId4" Type="http://schemas.openxmlformats.org/officeDocument/2006/relationships/image" Target="../media/image5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png"/><Relationship Id="rId4" Type="http://schemas.openxmlformats.org/officeDocument/2006/relationships/image" Target="../media/image5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8.png"/><Relationship Id="rId7" Type="http://schemas.openxmlformats.org/officeDocument/2006/relationships/image" Target="../media/image3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4.png"/><Relationship Id="rId4" Type="http://schemas.openxmlformats.org/officeDocument/2006/relationships/image" Target="../media/image4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7.png"/><Relationship Id="rId4" Type="http://schemas.openxmlformats.org/officeDocument/2006/relationships/image" Target="../media/image4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7.png"/><Relationship Id="rId4" Type="http://schemas.openxmlformats.org/officeDocument/2006/relationships/image" Target="../media/image4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5.png"/><Relationship Id="rId4" Type="http://schemas.openxmlformats.org/officeDocument/2006/relationships/image" Target="../media/image5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2.png"/><Relationship Id="rId4" Type="http://schemas.openxmlformats.org/officeDocument/2006/relationships/image" Target="../media/image4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4.png"/><Relationship Id="rId4" Type="http://schemas.openxmlformats.org/officeDocument/2006/relationships/image" Target="../media/image4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2.png"/><Relationship Id="rId4" Type="http://schemas.openxmlformats.org/officeDocument/2006/relationships/image" Target="../media/image45.png"/><Relationship Id="rId5" Type="http://schemas.openxmlformats.org/officeDocument/2006/relationships/image" Target="../media/image61.png"/><Relationship Id="rId6" Type="http://schemas.openxmlformats.org/officeDocument/2006/relationships/image" Target="../media/image59.png"/><Relationship Id="rId7" Type="http://schemas.openxmlformats.org/officeDocument/2006/relationships/image" Target="../media/image53.png"/><Relationship Id="rId8" Type="http://schemas.openxmlformats.org/officeDocument/2006/relationships/image" Target="../media/image5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9.png"/><Relationship Id="rId4" Type="http://schemas.openxmlformats.org/officeDocument/2006/relationships/image" Target="../media/image5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65.png"/><Relationship Id="rId4" Type="http://schemas.openxmlformats.org/officeDocument/2006/relationships/image" Target="../media/image58.png"/><Relationship Id="rId5" Type="http://schemas.openxmlformats.org/officeDocument/2006/relationships/image" Target="../media/image66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Relationship Id="rId5" Type="http://schemas.openxmlformats.org/officeDocument/2006/relationships/image" Target="../media/image10.png"/><Relationship Id="rId6" Type="http://schemas.openxmlformats.org/officeDocument/2006/relationships/image" Target="../media/image17.png"/><Relationship Id="rId7" Type="http://schemas.openxmlformats.org/officeDocument/2006/relationships/image" Target="../media/image68.png"/><Relationship Id="rId8" Type="http://schemas.openxmlformats.org/officeDocument/2006/relationships/image" Target="../media/image64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65.png"/><Relationship Id="rId4" Type="http://schemas.openxmlformats.org/officeDocument/2006/relationships/image" Target="../media/image58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2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8.png"/><Relationship Id="rId7" Type="http://schemas.openxmlformats.org/officeDocument/2006/relationships/image" Target="../media/image35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6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1.png"/><Relationship Id="rId4" Type="http://schemas.openxmlformats.org/officeDocument/2006/relationships/image" Target="../media/image64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healthline.com/health/copd-vs-emphysema" TargetMode="External"/><Relationship Id="rId10" Type="http://schemas.openxmlformats.org/officeDocument/2006/relationships/hyperlink" Target="https://www.medscape.com/answers/967822-23537/what-is-the-global-prevalence-of-pneumonia#:~:text=The%20WHO%20Child%20Health%20Epidemiology,enough%20to%20require%20hospital%20admission" TargetMode="External"/><Relationship Id="rId13" Type="http://schemas.openxmlformats.org/officeDocument/2006/relationships/hyperlink" Target="https://www.mayoclinic.org/diseases-conditions/atelectasis/symptoms-causes/syc-20369684" TargetMode="External"/><Relationship Id="rId12" Type="http://schemas.openxmlformats.org/officeDocument/2006/relationships/hyperlink" Target="https://www.medscape.com/answers/297664-7353/what-is-the-worldwide-prevalence-of-chronic-obstructive-pulmonary-disease-copd#:~:text=The%20exact%20prevalence%20of%20COPD,different%20regions%20of%20the%20world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hyperlink" Target="https://www.kaggle.com/nih-chest-xrays/data?select=Data_Entry_2017.csv" TargetMode="External"/><Relationship Id="rId4" Type="http://schemas.openxmlformats.org/officeDocument/2006/relationships/hyperlink" Target="https://stanfordmlgroup.github.io/projects/chexnet/" TargetMode="External"/><Relationship Id="rId9" Type="http://schemas.openxmlformats.org/officeDocument/2006/relationships/hyperlink" Target="https://www.healthline.com/health/pneumonia" TargetMode="External"/><Relationship Id="rId15" Type="http://schemas.openxmlformats.org/officeDocument/2006/relationships/hyperlink" Target="https://healthengine.com.au/info/chest-x-ray" TargetMode="External"/><Relationship Id="rId14" Type="http://schemas.openxmlformats.org/officeDocument/2006/relationships/hyperlink" Target="https://eclinpath.com/cytology/effusions-2/" TargetMode="External"/><Relationship Id="rId17" Type="http://schemas.openxmlformats.org/officeDocument/2006/relationships/hyperlink" Target="https://towardsdatascience.com/optimizers-for-training-neural-network-59450d71caf6" TargetMode="External"/><Relationship Id="rId16" Type="http://schemas.openxmlformats.org/officeDocument/2006/relationships/hyperlink" Target="https://peltarion.com/knowledge-center/documentation/modeling-view/build-an-ai-model/loss-functions/categorical-crossentropy" TargetMode="External"/><Relationship Id="rId5" Type="http://schemas.openxmlformats.org/officeDocument/2006/relationships/hyperlink" Target="https://www.nature.com/articles/s41746-020-0273-z" TargetMode="External"/><Relationship Id="rId19" Type="http://schemas.openxmlformats.org/officeDocument/2006/relationships/hyperlink" Target="https://www.geeksforgeeks.org/opencv-python-program-analyze-image-using-histogram/" TargetMode="External"/><Relationship Id="rId6" Type="http://schemas.openxmlformats.org/officeDocument/2006/relationships/hyperlink" Target="https://biomedical-engineering-online.biomedcentral.com/articles/10.1186/s12938-020-00831-x" TargetMode="External"/><Relationship Id="rId18" Type="http://schemas.openxmlformats.org/officeDocument/2006/relationships/hyperlink" Target="https://www.mathworks.com/help/deeplearning/ref/resnet50.html#:~:text=ResNet%2D50%20is%20a%20convolutional,%2C%20pencil%2C%20and%20many%20animals" TargetMode="External"/><Relationship Id="rId7" Type="http://schemas.openxmlformats.org/officeDocument/2006/relationships/hyperlink" Target="https://www.mayoclinic.org/tests-procedures/chest-x-rays/about/pac-20393494#:~:text=Chest%20X%2Drays%20can%20detect,complications%20related%20to%20these%20conditions" TargetMode="External"/><Relationship Id="rId8" Type="http://schemas.openxmlformats.org/officeDocument/2006/relationships/hyperlink" Target="https://www.radiologyinfo.org/en/info.cfm?pg=chestra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Day 1</a:t>
            </a:r>
            <a:r>
              <a:rPr lang="en"/>
              <a:t>: Background, Dataset Overview, &amp; Initial Hypotheses</a:t>
            </a:r>
            <a:endParaRPr/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417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>
                <a:solidFill>
                  <a:schemeClr val="accent2"/>
                </a:solidFill>
                <a:highlight>
                  <a:srgbClr val="FFFFFF"/>
                </a:highlight>
              </a:rPr>
              <a:t>This NIH Chest X-ray Dataset is comprised of 112,120 X-ray images with disease labels from 30,805 unique patients </a:t>
            </a:r>
            <a:endParaRPr sz="14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>
                <a:solidFill>
                  <a:schemeClr val="accent2"/>
                </a:solidFill>
                <a:highlight>
                  <a:srgbClr val="FFFFFF"/>
                </a:highlight>
              </a:rPr>
              <a:t>To create these labels, the authors used Natural Language Processing to text-mine disease classifications from the associated radiological reports. The labels are expected to be &gt; 90% accurate and suitable for weakly-supervised learning.</a:t>
            </a:r>
            <a:endParaRPr sz="14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>
                <a:solidFill>
                  <a:schemeClr val="accent2"/>
                </a:solidFill>
                <a:highlight>
                  <a:srgbClr val="FFFFFF"/>
                </a:highlight>
              </a:rPr>
              <a:t>We are using a subset of the data that contains 5606 images </a:t>
            </a:r>
            <a:endParaRPr sz="14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>
                <a:solidFill>
                  <a:schemeClr val="accent2"/>
                </a:solidFill>
                <a:highlight>
                  <a:srgbClr val="FFFFFF"/>
                </a:highlight>
              </a:rPr>
              <a:t>It predicts 15 different labels (14 diseases and one “No findings” label)</a:t>
            </a:r>
            <a:endParaRPr sz="1400">
              <a:solidFill>
                <a:schemeClr val="accent2"/>
              </a:solidFill>
              <a:highlight>
                <a:srgbClr val="FFFFFF"/>
              </a:highlight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550" y="2372226"/>
            <a:ext cx="4244475" cy="243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063" y="445025"/>
            <a:ext cx="4335452" cy="16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201525" y="437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What is the Original Base Rate of Findings vs No Finding?</a:t>
            </a:r>
            <a:endParaRPr b="1" sz="2500"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4572000" y="1331100"/>
            <a:ext cx="4260300" cy="32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Findings and No Findings are pretty balanced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we are predicting if an X-ray has no, one or multiple abnormalities, and those three classes are not as balanced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25" y="1715900"/>
            <a:ext cx="3477200" cy="289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50" y="1143000"/>
            <a:ext cx="4195150" cy="4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4000" y="3749175"/>
            <a:ext cx="1196000" cy="8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99025" y="38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Distribution of the Most Frequent 7 Labels</a:t>
            </a:r>
            <a:r>
              <a:rPr b="1" lang="en"/>
              <a:t> </a:t>
            </a:r>
            <a:endParaRPr b="1"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5229350" y="1204500"/>
            <a:ext cx="36399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Originally, we planed to focus on the top 7 labels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However, the data is extremely unbalanced, even in the top 7 levels, which would have made balancing extremely difficult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Therefore, we changed our hypothesis to focus on severity instead</a:t>
            </a:r>
            <a:endParaRPr sz="1600"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25" y="1871662"/>
            <a:ext cx="3451976" cy="3029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3263" y="3118375"/>
            <a:ext cx="1454325" cy="178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025" y="1289950"/>
            <a:ext cx="3701799" cy="5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564275" y="374575"/>
            <a:ext cx="84621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Initial Hypothesis Base Rates</a:t>
            </a:r>
            <a:endParaRPr b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4441775" y="1345225"/>
            <a:ext cx="4358700" cy="15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</a:t>
            </a:r>
            <a:r>
              <a:rPr lang="en" sz="1600"/>
              <a:t>fter dropping all the labels below the most frequent 7, we would retain 77% of our xray sample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4299/5606 chest x-rays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Decided to change hypothesis</a:t>
            </a:r>
            <a:endParaRPr sz="1600"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225" y="1769437"/>
            <a:ext cx="3178751" cy="3048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225" y="1157475"/>
            <a:ext cx="2414496" cy="466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224875"/>
            <a:ext cx="1571175" cy="68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57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</a:t>
            </a:r>
            <a:r>
              <a:rPr lang="en"/>
              <a:t>Hypothesis 1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149900"/>
            <a:ext cx="841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data: No Findings, One Finding, Multiple Findings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Hypothesis 1: </a:t>
            </a:r>
            <a:r>
              <a:rPr lang="en"/>
              <a:t>Effect of altering (or not altering) class distributions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Null: </a:t>
            </a:r>
            <a:r>
              <a:rPr lang="en" sz="1600"/>
              <a:t>If a CNN model trained with the </a:t>
            </a:r>
            <a:r>
              <a:rPr b="1" i="1" lang="en" sz="1600"/>
              <a:t>original </a:t>
            </a:r>
            <a:r>
              <a:rPr lang="en" sz="1600"/>
              <a:t>class distribution is compared with a CNN model trained with a </a:t>
            </a:r>
            <a:r>
              <a:rPr b="1" i="1" lang="en" sz="1600"/>
              <a:t>balanced </a:t>
            </a:r>
            <a:r>
              <a:rPr lang="en" sz="1600"/>
              <a:t>class distribution, then the model trained with the balanced class distribution WILL NOT perform better with respect to average Recall of the 3 classes.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Alternative: </a:t>
            </a:r>
            <a:r>
              <a:rPr lang="en" sz="1600"/>
              <a:t>If a CNN model trained with the </a:t>
            </a:r>
            <a:r>
              <a:rPr b="1" i="1" lang="en" sz="1600"/>
              <a:t>original </a:t>
            </a:r>
            <a:r>
              <a:rPr lang="en" sz="1600"/>
              <a:t>class distribution is compared with a CNN model trained with a </a:t>
            </a:r>
            <a:r>
              <a:rPr b="1" i="1" lang="en" sz="1600"/>
              <a:t>balanced </a:t>
            </a:r>
            <a:r>
              <a:rPr lang="en" sz="1600"/>
              <a:t>class distribution, then the model trained with the balanced class distribution WILL perform better with respect to average Recall of the 3 classes.</a:t>
            </a:r>
            <a:endParaRPr b="1"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5357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</a:t>
            </a:r>
            <a:r>
              <a:rPr lang="en"/>
              <a:t>Hypothesis 2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1913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data: No Findings, One Finding, Multiple Findings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Hypothesis 2: </a:t>
            </a:r>
            <a:r>
              <a:rPr lang="en"/>
              <a:t>Recall of best model by individual class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Null: </a:t>
            </a:r>
            <a:r>
              <a:rPr lang="en" sz="1600"/>
              <a:t>If the best performing CNN model from Hypothesis 1 (</a:t>
            </a:r>
            <a:r>
              <a:rPr b="1" lang="en" sz="1600"/>
              <a:t>original vs. balanced </a:t>
            </a:r>
            <a:r>
              <a:rPr lang="en" sz="1600"/>
              <a:t>class distribution) is utilized to classify the images on a different testing set, then the recall of each class WILL be equal.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Alternative: </a:t>
            </a:r>
            <a:r>
              <a:rPr lang="en" sz="1600"/>
              <a:t>If the best performing CNN model from Hypothesis 1 (</a:t>
            </a:r>
            <a:r>
              <a:rPr b="1" lang="en" sz="1600"/>
              <a:t>original vs. balanced </a:t>
            </a:r>
            <a:r>
              <a:rPr lang="en" sz="1600"/>
              <a:t>class distribution) is utilized to classify the images on a different testing set, then the recall of each class WILL NOT be equal.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 Finding (Healthy) Class Pixel Intensity</a:t>
            </a:r>
            <a:r>
              <a:rPr b="1" lang="en"/>
              <a:t> </a:t>
            </a:r>
            <a:endParaRPr b="1"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075" y="1306975"/>
            <a:ext cx="2929875" cy="332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2275" y="1423975"/>
            <a:ext cx="4528267" cy="30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Single</a:t>
            </a:r>
            <a:r>
              <a:rPr b="1" lang="en"/>
              <a:t> Finding Class Pixel Intensity </a:t>
            </a:r>
            <a:endParaRPr b="1"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900" y="1297050"/>
            <a:ext cx="2947366" cy="3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1325" y="1483563"/>
            <a:ext cx="4353550" cy="296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Single Finding Class Pixel Intensity </a:t>
            </a:r>
            <a:endParaRPr b="1"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850" y="1326850"/>
            <a:ext cx="2894840" cy="328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3302" y="1521638"/>
            <a:ext cx="4443975" cy="303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Single Finding Class Pixel Intensity </a:t>
            </a:r>
            <a:endParaRPr b="1"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925" y="1365950"/>
            <a:ext cx="2810125" cy="318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5875" y="1365950"/>
            <a:ext cx="4672233" cy="318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60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Background/Motivation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632875"/>
            <a:ext cx="8707500" cy="42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Chest X-Rays are clinical images and diagnostic indicators to check the health of a patient’s heart, lungs, blood vessels, airways, and bones of their chest and spine.</a:t>
            </a:r>
            <a:r>
              <a:rPr baseline="30000" lang="en" sz="1700"/>
              <a:t>1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Examines numerous characteristics about the inside of one’s body:</a:t>
            </a:r>
            <a:endParaRPr sz="15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Lung condition, heart abnormalities, vascular diseases, calcium deposits, rib abnormalities, </a:t>
            </a:r>
            <a:r>
              <a:rPr lang="en" sz="1300"/>
              <a:t>postoperative</a:t>
            </a:r>
            <a:r>
              <a:rPr lang="en" sz="1300"/>
              <a:t> changes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Chest X-Rays are used to diagnose conditions such as</a:t>
            </a:r>
            <a:r>
              <a:rPr baseline="30000" lang="en" sz="1700"/>
              <a:t>2</a:t>
            </a:r>
            <a:r>
              <a:rPr lang="en" sz="1700"/>
              <a:t>: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Pneumonia </a:t>
            </a:r>
            <a:r>
              <a:rPr lang="en" sz="1500"/>
              <a:t>→ Infection in one or both lungs due to bacteria, viruses, &amp; fungi</a:t>
            </a:r>
            <a:r>
              <a:rPr baseline="30000" lang="en" sz="1500"/>
              <a:t>3</a:t>
            </a:r>
            <a:endParaRPr sz="15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i="1" lang="en" sz="1300"/>
              <a:t>Estimated Global Incidence</a:t>
            </a:r>
            <a:r>
              <a:rPr lang="en" sz="1300"/>
              <a:t>: 150.7 million cases per year among children 5 years or younger</a:t>
            </a:r>
            <a:r>
              <a:rPr baseline="30000" lang="en" sz="1300"/>
              <a:t>4</a:t>
            </a:r>
            <a:endParaRPr baseline="30000" sz="13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COPD {Chronic Obstructive Pulmonary Disorder} </a:t>
            </a:r>
            <a:r>
              <a:rPr lang="en" sz="1500"/>
              <a:t>→ Umbrella term utilized to describe chronic emphysema, bronchitis, and/or asthma</a:t>
            </a:r>
            <a:r>
              <a:rPr baseline="30000" lang="en" sz="1500"/>
              <a:t>5</a:t>
            </a:r>
            <a:endParaRPr b="1" baseline="30000" sz="15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i="1" lang="en" sz="1300"/>
              <a:t>Estimated Global Prevalence</a:t>
            </a:r>
            <a:r>
              <a:rPr lang="en" sz="1300"/>
              <a:t>: 7-19%</a:t>
            </a:r>
            <a:r>
              <a:rPr baseline="30000" lang="en" sz="1300"/>
              <a:t>6</a:t>
            </a:r>
            <a:endParaRPr baseline="30000" sz="13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Atelectasis</a:t>
            </a:r>
            <a:r>
              <a:rPr lang="en" sz="1500"/>
              <a:t> → Complete or partial collapse of a lobe of the lung or the entirety of the lung</a:t>
            </a:r>
            <a:r>
              <a:rPr baseline="30000" lang="en" sz="1500"/>
              <a:t>7</a:t>
            </a:r>
            <a:endParaRPr baseline="30000"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One of the most common complications after a complex surgery (intubation)</a:t>
            </a:r>
            <a:endParaRPr baseline="30000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Effusion</a:t>
            </a:r>
            <a:r>
              <a:rPr lang="en" sz="1500"/>
              <a:t> → An escape of fluid into a body cavity (pleural, peritoneal, pericardial, etc.)</a:t>
            </a:r>
            <a:r>
              <a:rPr baseline="30000" lang="en" sz="1500"/>
              <a:t>8</a:t>
            </a:r>
            <a:endParaRPr baseline="30000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Others </a:t>
            </a:r>
            <a:r>
              <a:rPr lang="en" sz="1500"/>
              <a:t>(Cardiomegaly, Tuberculosis, Lung Cancer, Heart Failure, and more)</a:t>
            </a:r>
            <a:r>
              <a:rPr baseline="30000" lang="en" sz="1500"/>
              <a:t>9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Multiple</a:t>
            </a:r>
            <a:r>
              <a:rPr b="1" lang="en"/>
              <a:t> Findings Class Pixel Intensity </a:t>
            </a:r>
            <a:endParaRPr b="1"/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50" y="1305612"/>
            <a:ext cx="3300408" cy="33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8000" y="1381513"/>
            <a:ext cx="4652750" cy="317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80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Model Plan </a:t>
            </a:r>
            <a:endParaRPr/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311700" y="653350"/>
            <a:ext cx="8520600" cy="42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Convolutional Neural Network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Pretrained model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VGG-16/VGG-19</a:t>
            </a:r>
            <a:r>
              <a:rPr b="1" baseline="30000" lang="en"/>
              <a:t>3</a:t>
            </a:r>
            <a:r>
              <a:rPr lang="en"/>
              <a:t> → SOTA CNN Architecture based off of AlexNET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Optimizer: </a:t>
            </a:r>
            <a:r>
              <a:rPr b="1" lang="en" sz="1500"/>
              <a:t>Adam</a:t>
            </a:r>
            <a:r>
              <a:rPr b="1" baseline="30000" lang="en" sz="1500"/>
              <a:t>1</a:t>
            </a:r>
            <a:endParaRPr b="1" baseline="30000" sz="15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Algorithm/method used to change attributes of the CNN (e.g., learning rate) to reduce the loss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‘</a:t>
            </a:r>
            <a:r>
              <a:rPr b="1" lang="en"/>
              <a:t>a</a:t>
            </a:r>
            <a:r>
              <a:rPr b="1" lang="en"/>
              <a:t>dam’ </a:t>
            </a:r>
            <a:r>
              <a:rPr lang="en"/>
              <a:t>→ Adaptive Moment Estimation → Accelerates convergence toward relevant direction and reduces the fluctuation to the irrelevant direction in an SGD algorithm</a:t>
            </a:r>
            <a:endParaRPr/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 sz="1300"/>
              <a:t>Advantage(s)</a:t>
            </a:r>
            <a:r>
              <a:rPr lang="en" sz="1300"/>
              <a:t>: Converges Rapidly &amp; corrects for vanishing learning rate &amp; high variance</a:t>
            </a:r>
            <a:endParaRPr sz="1300"/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 sz="1300"/>
              <a:t>Disadvantage(s)</a:t>
            </a:r>
            <a:r>
              <a:rPr lang="en" sz="1300"/>
              <a:t>: Computationally Expensive </a:t>
            </a:r>
            <a:endParaRPr sz="13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Loss Function: Categorical Cross Entropy → Explained Later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Sampling: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Model #1: Original class weights/imbalanced label distribution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Model #2: Equal class weights/</a:t>
            </a:r>
            <a:r>
              <a:rPr lang="en" sz="1700"/>
              <a:t>balanced label distribution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Oversample minority classes (imbalanced learn)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19" name="Google Shape;21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23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 in a CNN</a:t>
            </a:r>
            <a:r>
              <a:rPr baseline="30000" lang="en"/>
              <a:t>1</a:t>
            </a:r>
            <a:endParaRPr baseline="30000"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311700" y="940450"/>
            <a:ext cx="8520600" cy="3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Input Layer</a:t>
            </a:r>
            <a:r>
              <a:rPr lang="en"/>
              <a:t> → Hold raw pixel values of the image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Tensor with shape: (# of images, image height, image width, input channels)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Convolutional Layer </a:t>
            </a:r>
            <a:r>
              <a:rPr lang="en"/>
              <a:t>→ Compute the output of neurons that are connected to local regions in the input (i.e., the neuronal receptive field)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computes a dot product between weights and a small region they are connected to in the input volume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Since they compute the outputs regionally, allows for a fewer number of overall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Pooling Layer</a:t>
            </a:r>
            <a:r>
              <a:rPr lang="en"/>
              <a:t> → Reduce the dimensions of the data by combining the outputs of neuron clusters at one layer into a single neuron in the next layer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Decreases the computational power required to process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 Pooling and Average Pooling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Dense Layer </a:t>
            </a:r>
            <a:r>
              <a:rPr lang="en"/>
              <a:t>→ Fully connected layers that connect every neuron in one layer to every neuron in the next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commonly used layer, as this is essentially the classification layer </a:t>
            </a:r>
            <a:endParaRPr/>
          </a:p>
        </p:txBody>
      </p:sp>
      <p:sp>
        <p:nvSpPr>
          <p:cNvPr id="226" name="Google Shape;22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311700" y="21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ResNet50 vs VGG-16/VGG-19 Architecture</a:t>
            </a:r>
            <a:endParaRPr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38" y="1974150"/>
            <a:ext cx="4337375" cy="2372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p35"/>
          <p:cNvCxnSpPr>
            <a:stCxn id="231" idx="2"/>
          </p:cNvCxnSpPr>
          <p:nvPr/>
        </p:nvCxnSpPr>
        <p:spPr>
          <a:xfrm flipH="1">
            <a:off x="4568100" y="787550"/>
            <a:ext cx="3900" cy="4125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35"/>
          <p:cNvSpPr txBox="1"/>
          <p:nvPr>
            <p:ph type="title"/>
          </p:nvPr>
        </p:nvSpPr>
        <p:spPr>
          <a:xfrm>
            <a:off x="641513" y="1190575"/>
            <a:ext cx="320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ResNet50</a:t>
            </a:r>
            <a:r>
              <a:rPr b="1" baseline="30000" lang="en" sz="1700"/>
              <a:t>1</a:t>
            </a:r>
            <a:endParaRPr b="1" baseline="30000" sz="1700"/>
          </a:p>
        </p:txBody>
      </p:sp>
      <p:sp>
        <p:nvSpPr>
          <p:cNvPr id="235" name="Google Shape;235;p35"/>
          <p:cNvSpPr txBox="1"/>
          <p:nvPr>
            <p:ph type="title"/>
          </p:nvPr>
        </p:nvSpPr>
        <p:spPr>
          <a:xfrm>
            <a:off x="5262463" y="1190575"/>
            <a:ext cx="320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VGG</a:t>
            </a:r>
            <a:r>
              <a:rPr b="1" baseline="30000" lang="en" sz="1700"/>
              <a:t>2</a:t>
            </a:r>
            <a:endParaRPr b="1" baseline="30000" sz="1700"/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375" y="1804963"/>
            <a:ext cx="4267200" cy="271092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311700" y="19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 within SOTA CNN Architectures</a:t>
            </a:r>
            <a:endParaRPr/>
          </a:p>
        </p:txBody>
      </p:sp>
      <p:pic>
        <p:nvPicPr>
          <p:cNvPr id="243" name="Google Shape;2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613" y="2259026"/>
            <a:ext cx="4199475" cy="1846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36"/>
          <p:cNvCxnSpPr/>
          <p:nvPr/>
        </p:nvCxnSpPr>
        <p:spPr>
          <a:xfrm flipH="1">
            <a:off x="4568100" y="787550"/>
            <a:ext cx="3900" cy="4125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36"/>
          <p:cNvSpPr txBox="1"/>
          <p:nvPr>
            <p:ph type="title"/>
          </p:nvPr>
        </p:nvSpPr>
        <p:spPr>
          <a:xfrm>
            <a:off x="5196850" y="1686325"/>
            <a:ext cx="320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VGG-16</a:t>
            </a:r>
            <a:r>
              <a:rPr b="1" baseline="30000" lang="en" sz="1700"/>
              <a:t>2</a:t>
            </a:r>
            <a:endParaRPr b="1" baseline="30000" sz="1700"/>
          </a:p>
        </p:txBody>
      </p:sp>
      <p:pic>
        <p:nvPicPr>
          <p:cNvPr id="246" name="Google Shape;24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975" y="1686325"/>
            <a:ext cx="4263300" cy="3270202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6"/>
          <p:cNvSpPr txBox="1"/>
          <p:nvPr>
            <p:ph type="title"/>
          </p:nvPr>
        </p:nvSpPr>
        <p:spPr>
          <a:xfrm>
            <a:off x="648125" y="941738"/>
            <a:ext cx="320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ResNet-50</a:t>
            </a:r>
            <a:r>
              <a:rPr b="1" baseline="30000" lang="en" sz="1700"/>
              <a:t>1</a:t>
            </a:r>
            <a:endParaRPr b="1" baseline="30000" sz="1700"/>
          </a:p>
        </p:txBody>
      </p:sp>
      <p:sp>
        <p:nvSpPr>
          <p:cNvPr id="248" name="Google Shape;24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311700" y="20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</a:t>
            </a:r>
            <a:r>
              <a:rPr lang="en"/>
              <a:t>Model Plan (Continued) </a:t>
            </a:r>
            <a:endParaRPr/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311700" y="883075"/>
            <a:ext cx="8520600" cy="4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Train/Test: </a:t>
            </a:r>
            <a:endParaRPr sz="19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(Fit Pre-trained CNN) on 80% data, test on 20% data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Evaluation Metrics: </a:t>
            </a:r>
            <a:endParaRPr sz="19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Recall</a:t>
            </a:r>
            <a:r>
              <a:rPr lang="en"/>
              <a:t>: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Model is pertaining to the medical field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Having a higher recall means that there are fewer false negatives. </a:t>
            </a:r>
            <a:endParaRPr sz="16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False n</a:t>
            </a:r>
            <a:r>
              <a:rPr lang="en" sz="1500"/>
              <a:t>egatives in the medical field are very dangerous because then a patient with a disease will not be treated for it.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Loss</a:t>
            </a:r>
            <a:r>
              <a:rPr lang="en"/>
              <a:t>: Categorical cross entropy/Softmax Loss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Categorical cross entropy is a loss function that is used in multi-class classification </a:t>
            </a:r>
            <a:endParaRPr sz="16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An instance can only belong to one out of many possible categories, and the model must decide which one.</a:t>
            </a:r>
            <a:endParaRPr sz="15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 is designed to quantify the difference between two probability distributions.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289175" y="362850"/>
            <a:ext cx="473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Model Architecture</a:t>
            </a:r>
            <a:endParaRPr/>
          </a:p>
        </p:txBody>
      </p:sp>
      <p:pic>
        <p:nvPicPr>
          <p:cNvPr id="261" name="Google Shape;26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624" y="182687"/>
            <a:ext cx="3742301" cy="47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8"/>
          <p:cNvSpPr txBox="1"/>
          <p:nvPr/>
        </p:nvSpPr>
        <p:spPr>
          <a:xfrm>
            <a:off x="452250" y="1191925"/>
            <a:ext cx="4237800" cy="3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VGG-16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Input layer takes in resized images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Added + plan to train top layer 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Pooling -&gt; Convolutional layers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Configured dense layer 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roxima Nova"/>
              <a:buChar char="○"/>
            </a:pP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Softmax activation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roxima Nova"/>
              <a:buChar char="■"/>
            </a:pPr>
            <a:r>
              <a:rPr lang="en" sz="1700">
                <a:solidFill>
                  <a:schemeClr val="accent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multi-class classification problem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roxima Nova"/>
              <a:buChar char="○"/>
            </a:pP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Output number classes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chemeClr val="accent3"/>
                </a:solidFill>
                <a:highlight>
                  <a:srgbClr val="FFFFFE"/>
                </a:highlight>
                <a:latin typeface="Proxima Nova"/>
                <a:ea typeface="Proxima Nova"/>
                <a:cs typeface="Proxima Nova"/>
                <a:sym typeface="Proxima Nova"/>
              </a:rPr>
              <a:t>Early stopping</a:t>
            </a:r>
            <a:endParaRPr sz="1700">
              <a:solidFill>
                <a:schemeClr val="accent3"/>
              </a:solidFill>
              <a:highlight>
                <a:srgbClr val="FFFFFE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roxima Nova"/>
              <a:buChar char="○"/>
            </a:pPr>
            <a:r>
              <a:rPr lang="en" sz="1700">
                <a:solidFill>
                  <a:schemeClr val="accent3"/>
                </a:solidFill>
                <a:highlight>
                  <a:srgbClr val="FFFFFE"/>
                </a:highlight>
                <a:latin typeface="Proxima Nova"/>
                <a:ea typeface="Proxima Nova"/>
                <a:cs typeface="Proxima Nova"/>
                <a:sym typeface="Proxima Nova"/>
              </a:rPr>
              <a:t>Validation accuracy</a:t>
            </a:r>
            <a:endParaRPr sz="1700">
              <a:solidFill>
                <a:schemeClr val="accent3"/>
              </a:solidFill>
              <a:highlight>
                <a:srgbClr val="FFFFFE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3" name="Google Shape;26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type="ctrTitle"/>
          </p:nvPr>
        </p:nvSpPr>
        <p:spPr>
          <a:xfrm>
            <a:off x="510450" y="1352275"/>
            <a:ext cx="8123100" cy="192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Day 3</a:t>
            </a:r>
            <a:r>
              <a:rPr lang="en" sz="3600"/>
              <a:t>: Results of Model Performance Pre- and Post- Feature Engineering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/>
          </a:p>
        </p:txBody>
      </p:sp>
      <p:sp>
        <p:nvSpPr>
          <p:cNvPr id="269" name="Google Shape;269;p39"/>
          <p:cNvSpPr txBox="1"/>
          <p:nvPr/>
        </p:nvSpPr>
        <p:spPr>
          <a:xfrm>
            <a:off x="510450" y="3226449"/>
            <a:ext cx="8123100" cy="1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Authors</a:t>
            </a: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: Tony, Navya, Kunaal, and Jaya (Group 4)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Date: </a:t>
            </a: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January 15th, 2021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type="title"/>
          </p:nvPr>
        </p:nvSpPr>
        <p:spPr>
          <a:xfrm>
            <a:off x="311700" y="31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275" name="Google Shape;275;p40"/>
          <p:cNvSpPr txBox="1"/>
          <p:nvPr>
            <p:ph idx="1" type="body"/>
          </p:nvPr>
        </p:nvSpPr>
        <p:spPr>
          <a:xfrm>
            <a:off x="311700" y="1007150"/>
            <a:ext cx="4173000" cy="37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  <a:highlight>
                  <a:srgbClr val="FFFFFF"/>
                </a:highlight>
              </a:rPr>
              <a:t>This NIH Chest X-ray Dataset is comprised of 112,120 X-ray images with disease labels from 30,805 patients </a:t>
            </a:r>
            <a:endParaRPr sz="16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  <a:highlight>
                  <a:srgbClr val="FFFFFF"/>
                </a:highlight>
              </a:rPr>
              <a:t>Authors used Natural Language Processing to text-mine </a:t>
            </a:r>
            <a:r>
              <a:rPr lang="en" sz="1600">
                <a:solidFill>
                  <a:schemeClr val="accent2"/>
                </a:solidFill>
                <a:highlight>
                  <a:srgbClr val="FFFFFF"/>
                </a:highlight>
              </a:rPr>
              <a:t>diagnosis</a:t>
            </a:r>
            <a:r>
              <a:rPr lang="en" sz="1600">
                <a:solidFill>
                  <a:schemeClr val="accent2"/>
                </a:solidFill>
                <a:highlight>
                  <a:srgbClr val="FFFFFF"/>
                </a:highlight>
              </a:rPr>
              <a:t> from radiology reports</a:t>
            </a:r>
            <a:endParaRPr sz="16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  <a:highlight>
                  <a:srgbClr val="FFFFFF"/>
                </a:highlight>
              </a:rPr>
              <a:t>We are using a subset of the data that contains 5606 images </a:t>
            </a:r>
            <a:endParaRPr sz="16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○"/>
            </a:pPr>
            <a:r>
              <a:rPr lang="en" sz="1600">
                <a:solidFill>
                  <a:schemeClr val="accent2"/>
                </a:solidFill>
                <a:highlight>
                  <a:srgbClr val="FFFFFF"/>
                </a:highlight>
              </a:rPr>
              <a:t>Subsets of the data were already randomly sampled by NIH and made available</a:t>
            </a:r>
            <a:endParaRPr sz="16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  <a:highlight>
                  <a:srgbClr val="FFFFFF"/>
                </a:highlight>
              </a:rPr>
              <a:t>It predicts 15 different classes (14 diseases and one “No findings” class)</a:t>
            </a:r>
            <a:endParaRPr sz="1600">
              <a:solidFill>
                <a:schemeClr val="accent2"/>
              </a:solidFill>
              <a:highlight>
                <a:srgbClr val="FFFFFF"/>
              </a:highlight>
            </a:endParaRPr>
          </a:p>
        </p:txBody>
      </p:sp>
      <p:pic>
        <p:nvPicPr>
          <p:cNvPr id="276" name="Google Shape;27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550" y="2372226"/>
            <a:ext cx="4244475" cy="243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063" y="445025"/>
            <a:ext cx="4335452" cy="16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title"/>
          </p:nvPr>
        </p:nvSpPr>
        <p:spPr>
          <a:xfrm>
            <a:off x="311700" y="100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284" name="Google Shape;284;p41"/>
          <p:cNvSpPr txBox="1"/>
          <p:nvPr>
            <p:ph idx="1" type="body"/>
          </p:nvPr>
        </p:nvSpPr>
        <p:spPr>
          <a:xfrm>
            <a:off x="311700" y="673650"/>
            <a:ext cx="8520600" cy="4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Images were resized to 128x128 pixels</a:t>
            </a:r>
            <a:r>
              <a:rPr baseline="30000" lang="en" sz="2000"/>
              <a:t>2</a:t>
            </a:r>
            <a:r>
              <a:rPr lang="en" sz="2000"/>
              <a:t>, </a:t>
            </a:r>
            <a:r>
              <a:rPr lang="en" sz="2000"/>
              <a:t>compared to the original size of 1024x1024 pixels</a:t>
            </a:r>
            <a:r>
              <a:rPr baseline="30000" lang="en" sz="2000"/>
              <a:t>2</a:t>
            </a:r>
            <a:endParaRPr baseline="30000"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Loss of information due to computational limitations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</a:t>
            </a:r>
            <a:r>
              <a:rPr lang="en" sz="2000"/>
              <a:t>ectorized the images in the dataset 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</a:t>
            </a:r>
            <a:r>
              <a:rPr lang="en" sz="1600"/>
              <a:t>llows our images to be run through the subsequent architectures we will create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‘Pickling’ the images in Array Format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Serializes the information so that we don’t have to keep loading the images in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Dangerous!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One-Hot Encoding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Utilized the to_categorical function in the Keras API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Balanced Models: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Downsampled the larger classes to the frequency of the smallest class</a:t>
            </a:r>
            <a:endParaRPr sz="2000"/>
          </a:p>
        </p:txBody>
      </p:sp>
      <p:sp>
        <p:nvSpPr>
          <p:cNvPr id="285" name="Google Shape;28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Task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Given that Chest X-rays serve as an important diagnostic indicator of various pathologies</a:t>
            </a:r>
            <a:r>
              <a:rPr lang="en" sz="2000"/>
              <a:t>...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000"/>
              <a:t>What if we could create a model that can serve as an initial screening to predict whether any given patient’s Chest X-ray is abnormal?</a:t>
            </a:r>
            <a:endParaRPr b="1" sz="2000"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type="title"/>
          </p:nvPr>
        </p:nvSpPr>
        <p:spPr>
          <a:xfrm>
            <a:off x="311700" y="19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Feature Engineering Overview</a:t>
            </a:r>
            <a:endParaRPr sz="3300"/>
          </a:p>
        </p:txBody>
      </p:sp>
      <p:sp>
        <p:nvSpPr>
          <p:cNvPr id="291" name="Google Shape;29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b="1" lang="en" sz="2900"/>
              <a:t>Step 0</a:t>
            </a:r>
            <a:r>
              <a:rPr lang="en" sz="2900"/>
              <a:t>: Running Initial Model with 3 Classes in Response Variable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b="1" lang="en" sz="2900"/>
              <a:t>Step 1</a:t>
            </a:r>
            <a:r>
              <a:rPr lang="en" sz="2900"/>
              <a:t>: Binary Classification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b="1" lang="en" sz="2900"/>
              <a:t>Step 2</a:t>
            </a:r>
            <a:r>
              <a:rPr lang="en" sz="2900"/>
              <a:t>: Data Augmentation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b="1" lang="en" sz="2900"/>
              <a:t>Step 3</a:t>
            </a:r>
            <a:r>
              <a:rPr lang="en" sz="2900"/>
              <a:t>: Trying other CNN Architectures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b="1" lang="en" sz="2900"/>
              <a:t>Step 4</a:t>
            </a:r>
            <a:r>
              <a:rPr lang="en" sz="2900"/>
              <a:t>: Hypertuning Parameters in Model</a:t>
            </a:r>
            <a:endParaRPr sz="2900"/>
          </a:p>
        </p:txBody>
      </p:sp>
      <p:sp>
        <p:nvSpPr>
          <p:cNvPr id="292" name="Google Shape;29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>
            <p:ph type="title"/>
          </p:nvPr>
        </p:nvSpPr>
        <p:spPr>
          <a:xfrm>
            <a:off x="490250" y="526350"/>
            <a:ext cx="7982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Step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Initial MultiClass Classification (3 Classes)</a:t>
            </a:r>
            <a:endParaRPr b="1"/>
          </a:p>
        </p:txBody>
      </p:sp>
      <p:sp>
        <p:nvSpPr>
          <p:cNvPr id="298" name="Google Shape;29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/>
          <p:nvPr>
            <p:ph type="title"/>
          </p:nvPr>
        </p:nvSpPr>
        <p:spPr>
          <a:xfrm>
            <a:off x="311700" y="53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Unbalanced Model - Training/Validation Loss &amp; Accuracy</a:t>
            </a:r>
            <a:endParaRPr sz="2600"/>
          </a:p>
        </p:txBody>
      </p:sp>
      <p:sp>
        <p:nvSpPr>
          <p:cNvPr id="304" name="Google Shape;30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5" name="Google Shape;30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75" y="1478884"/>
            <a:ext cx="4375700" cy="2809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700" y="1559575"/>
            <a:ext cx="436245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4"/>
          <p:cNvSpPr txBox="1"/>
          <p:nvPr/>
        </p:nvSpPr>
        <p:spPr>
          <a:xfrm>
            <a:off x="2704200" y="4370075"/>
            <a:ext cx="3735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Proxima Nova"/>
                <a:ea typeface="Proxima Nova"/>
                <a:cs typeface="Proxima Nova"/>
                <a:sym typeface="Proxima Nova"/>
              </a:rPr>
              <a:t>TESTING ACCURACY: 45.99%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/>
          <p:nvPr>
            <p:ph type="title"/>
          </p:nvPr>
        </p:nvSpPr>
        <p:spPr>
          <a:xfrm>
            <a:off x="311700" y="228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Unbalanced Model - Confusion Matrix</a:t>
            </a:r>
            <a:endParaRPr sz="2600"/>
          </a:p>
        </p:txBody>
      </p:sp>
      <p:sp>
        <p:nvSpPr>
          <p:cNvPr id="313" name="Google Shape;31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4" name="Google Shape;31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663" y="801375"/>
            <a:ext cx="463867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Unbalanced Model - Summary Statistics</a:t>
            </a:r>
            <a:endParaRPr sz="3400"/>
          </a:p>
        </p:txBody>
      </p:sp>
      <p:sp>
        <p:nvSpPr>
          <p:cNvPr id="320" name="Google Shape;32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1" name="Google Shape;32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050" y="1341850"/>
            <a:ext cx="7879899" cy="24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Undersampling</a:t>
            </a:r>
            <a:endParaRPr/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create a balanced dataset, we utilized undersampling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smallest class is Multiple Findings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undersampled No Findings and One Finding, so that we only have 980 of all three classes</a:t>
            </a:r>
            <a:endParaRPr/>
          </a:p>
        </p:txBody>
      </p:sp>
      <p:sp>
        <p:nvSpPr>
          <p:cNvPr id="328" name="Google Shape;32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29" name="Google Shape;329;p47"/>
          <p:cNvGraphicFramePr/>
          <p:nvPr/>
        </p:nvGraphicFramePr>
        <p:xfrm>
          <a:off x="952500" y="271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{64E6A079-53EC-40ED-96E2-23F9E41EEACD}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Classes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Original </a:t>
                      </a:r>
                      <a:r>
                        <a:rPr b="1" lang="en" sz="2000"/>
                        <a:t>Count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Sampled Count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No Findings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3044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980</a:t>
                      </a:r>
                      <a:endParaRPr sz="2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One Finding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1582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980</a:t>
                      </a:r>
                      <a:endParaRPr sz="2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Multiple Findings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980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980</a:t>
                      </a:r>
                      <a:endParaRPr sz="2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Balanced Model - </a:t>
            </a:r>
            <a:r>
              <a:rPr lang="en" sz="2600"/>
              <a:t>Training/Validation Loss &amp; Accuracy</a:t>
            </a:r>
            <a:endParaRPr sz="2600"/>
          </a:p>
        </p:txBody>
      </p:sp>
      <p:sp>
        <p:nvSpPr>
          <p:cNvPr id="335" name="Google Shape;335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6" name="Google Shape;33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9200"/>
            <a:ext cx="4124325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19200"/>
            <a:ext cx="436245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8"/>
          <p:cNvSpPr txBox="1"/>
          <p:nvPr/>
        </p:nvSpPr>
        <p:spPr>
          <a:xfrm>
            <a:off x="2870100" y="4125775"/>
            <a:ext cx="34038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Proxima Nova"/>
                <a:ea typeface="Proxima Nova"/>
                <a:cs typeface="Proxima Nova"/>
                <a:sym typeface="Proxima Nova"/>
              </a:rPr>
              <a:t>TESTING ACCURACY: 42.01%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 txBox="1"/>
          <p:nvPr>
            <p:ph type="title"/>
          </p:nvPr>
        </p:nvSpPr>
        <p:spPr>
          <a:xfrm>
            <a:off x="311700" y="228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Balanced </a:t>
            </a:r>
            <a:r>
              <a:rPr lang="en" sz="2600"/>
              <a:t>Model - Confusion Matrix</a:t>
            </a:r>
            <a:endParaRPr sz="2600"/>
          </a:p>
        </p:txBody>
      </p:sp>
      <p:sp>
        <p:nvSpPr>
          <p:cNvPr id="344" name="Google Shape;34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5" name="Google Shape;34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801375"/>
            <a:ext cx="4572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</a:t>
            </a:r>
            <a:r>
              <a:rPr lang="en" sz="3400"/>
              <a:t>alanced Model - Summary Statistics</a:t>
            </a:r>
            <a:endParaRPr sz="3400"/>
          </a:p>
        </p:txBody>
      </p:sp>
      <p:sp>
        <p:nvSpPr>
          <p:cNvPr id="351" name="Google Shape;351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2" name="Google Shape;35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988" y="1275963"/>
            <a:ext cx="8302025" cy="25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"/>
          <p:cNvSpPr txBox="1"/>
          <p:nvPr>
            <p:ph type="title"/>
          </p:nvPr>
        </p:nvSpPr>
        <p:spPr>
          <a:xfrm>
            <a:off x="311700" y="13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Imbalanced vs Balanced Model Performance</a:t>
            </a:r>
            <a:endParaRPr/>
          </a:p>
        </p:txBody>
      </p:sp>
      <p:sp>
        <p:nvSpPr>
          <p:cNvPr id="358" name="Google Shape;358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9" name="Google Shape;35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25" y="789987"/>
            <a:ext cx="4491075" cy="387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8064" y="883375"/>
            <a:ext cx="4213086" cy="36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417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>
                <a:solidFill>
                  <a:schemeClr val="accent2"/>
                </a:solidFill>
                <a:highlight>
                  <a:srgbClr val="FFFFFF"/>
                </a:highlight>
              </a:rPr>
              <a:t>This NIH Chest X-ray Dataset is comprised of 112,120 X-ray images with disease labels from 30,805 unique patients </a:t>
            </a:r>
            <a:endParaRPr sz="14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>
                <a:solidFill>
                  <a:schemeClr val="accent2"/>
                </a:solidFill>
                <a:highlight>
                  <a:srgbClr val="FFFFFF"/>
                </a:highlight>
              </a:rPr>
              <a:t>To create these labels, the authors used Natural Language Processing to text-mine disease classifications from the associated radiological reports. The labels are expected to be &gt; 90% accurate and suitable for weakly-supervised learning.</a:t>
            </a:r>
            <a:endParaRPr sz="14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>
                <a:solidFill>
                  <a:schemeClr val="accent2"/>
                </a:solidFill>
                <a:highlight>
                  <a:srgbClr val="FFFFFF"/>
                </a:highlight>
              </a:rPr>
              <a:t>We are using a subset of the data that contains 5606 images </a:t>
            </a:r>
            <a:endParaRPr sz="14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>
                <a:solidFill>
                  <a:schemeClr val="accent2"/>
                </a:solidFill>
                <a:highlight>
                  <a:srgbClr val="FFFFFF"/>
                </a:highlight>
              </a:rPr>
              <a:t>It predicts 15 different labels (14 diseases and one “No findings” label)</a:t>
            </a:r>
            <a:endParaRPr sz="1400">
              <a:solidFill>
                <a:schemeClr val="accent2"/>
              </a:solidFill>
              <a:highlight>
                <a:srgbClr val="FFFFFF"/>
              </a:highlight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550" y="2372226"/>
            <a:ext cx="4244475" cy="243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063" y="445025"/>
            <a:ext cx="4335452" cy="16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2"/>
          <p:cNvSpPr txBox="1"/>
          <p:nvPr>
            <p:ph type="title"/>
          </p:nvPr>
        </p:nvSpPr>
        <p:spPr>
          <a:xfrm>
            <a:off x="311700" y="13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Imbalanced vs Balanced Model Performance</a:t>
            </a:r>
            <a:endParaRPr/>
          </a:p>
        </p:txBody>
      </p:sp>
      <p:sp>
        <p:nvSpPr>
          <p:cNvPr id="366" name="Google Shape;366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67" name="Google Shape;367;p52"/>
          <p:cNvGraphicFramePr/>
          <p:nvPr/>
        </p:nvGraphicFramePr>
        <p:xfrm>
          <a:off x="112600" y="71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{64E6A079-53EC-40ED-96E2-23F9E41EEACD}</a:tableStyleId>
              </a:tblPr>
              <a:tblGrid>
                <a:gridCol w="1091925"/>
                <a:gridCol w="890025"/>
                <a:gridCol w="990975"/>
                <a:gridCol w="990975"/>
                <a:gridCol w="990975"/>
                <a:gridCol w="990975"/>
                <a:gridCol w="990975"/>
                <a:gridCol w="990975"/>
                <a:gridCol w="990975"/>
              </a:tblGrid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Imbalanced Model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Balanced Model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 hMerge="1"/>
                <a:tc hMerge="1"/>
                <a:tc hMerge="1"/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None</a:t>
                      </a:r>
                      <a:endParaRPr b="1" i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One</a:t>
                      </a:r>
                      <a:endParaRPr b="1" i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Multiple</a:t>
                      </a:r>
                      <a:endParaRPr b="1" i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Average</a:t>
                      </a:r>
                      <a:endParaRPr b="1" i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None</a:t>
                      </a:r>
                      <a:endParaRPr b="1" i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One</a:t>
                      </a:r>
                      <a:endParaRPr b="1" i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Multiple</a:t>
                      </a:r>
                      <a:endParaRPr b="1" i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Average</a:t>
                      </a:r>
                      <a:endParaRPr b="1" i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64.00%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61.33%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40.67%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42.00%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FFF00"/>
                          </a:highlight>
                        </a:rPr>
                        <a:t>40.67%</a:t>
                      </a:r>
                      <a:endParaRPr b="1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FFF00"/>
                          </a:highlight>
                        </a:rPr>
                        <a:t>42.00%</a:t>
                      </a:r>
                      <a:endParaRPr b="1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Specificity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71.00%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71.00%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F-1 Score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40.67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41.67%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Overall Accuracy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45.99%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42.01%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368" name="Google Shape;368;p52"/>
          <p:cNvGraphicFramePr/>
          <p:nvPr/>
        </p:nvGraphicFramePr>
        <p:xfrm>
          <a:off x="1214400" y="412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{64E6A079-53EC-40ED-96E2-23F9E41EEACD}</a:tableStyleId>
              </a:tblPr>
              <a:tblGrid>
                <a:gridCol w="3193800"/>
                <a:gridCol w="1917575"/>
                <a:gridCol w="1603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Imbalanced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Balanced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Average Recall w/ Standard Error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00"/>
                          </a:highlight>
                        </a:rPr>
                        <a:t>40.67</a:t>
                      </a:r>
                      <a:r>
                        <a:rPr lang="en">
                          <a:highlight>
                            <a:srgbClr val="FFFF00"/>
                          </a:highlight>
                        </a:rPr>
                        <a:t> ± 8.69%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00"/>
                          </a:highlight>
                        </a:rPr>
                        <a:t>42.00 ± 2.89%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3"/>
          <p:cNvSpPr txBox="1"/>
          <p:nvPr>
            <p:ph type="title"/>
          </p:nvPr>
        </p:nvSpPr>
        <p:spPr>
          <a:xfrm>
            <a:off x="490250" y="526350"/>
            <a:ext cx="7982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Step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Binary Classification</a:t>
            </a:r>
            <a:endParaRPr b="1"/>
          </a:p>
        </p:txBody>
      </p:sp>
      <p:sp>
        <p:nvSpPr>
          <p:cNvPr id="374" name="Google Shape;37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Classification - Hypothesis 1 Visualization</a:t>
            </a:r>
            <a:endParaRPr/>
          </a:p>
        </p:txBody>
      </p:sp>
      <p:sp>
        <p:nvSpPr>
          <p:cNvPr id="380" name="Google Shape;38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1" name="Google Shape;38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7994"/>
            <a:ext cx="3432825" cy="2857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50" y="1195425"/>
            <a:ext cx="4195150" cy="4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0875" y="3942400"/>
            <a:ext cx="1196000" cy="8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4"/>
          <p:cNvSpPr/>
          <p:nvPr/>
        </p:nvSpPr>
        <p:spPr>
          <a:xfrm>
            <a:off x="3562975" y="2632975"/>
            <a:ext cx="1664700" cy="674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0725" y="1663525"/>
            <a:ext cx="3274279" cy="289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90725" y="1286509"/>
            <a:ext cx="3477201" cy="421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9650" y="4002150"/>
            <a:ext cx="1108825" cy="7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5"/>
          <p:cNvSpPr txBox="1"/>
          <p:nvPr>
            <p:ph type="title"/>
          </p:nvPr>
        </p:nvSpPr>
        <p:spPr>
          <a:xfrm>
            <a:off x="311700" y="53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Binary </a:t>
            </a:r>
            <a:r>
              <a:rPr lang="en" sz="2600"/>
              <a:t>Unbalanced - Training/Validation Loss &amp; Accuracy</a:t>
            </a:r>
            <a:endParaRPr sz="2600"/>
          </a:p>
        </p:txBody>
      </p:sp>
      <p:sp>
        <p:nvSpPr>
          <p:cNvPr id="393" name="Google Shape;393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" name="Google Shape;394;p55"/>
          <p:cNvSpPr txBox="1"/>
          <p:nvPr/>
        </p:nvSpPr>
        <p:spPr>
          <a:xfrm>
            <a:off x="2632200" y="4201825"/>
            <a:ext cx="3879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Proxima Nova"/>
                <a:ea typeface="Proxima Nova"/>
                <a:cs typeface="Proxima Nova"/>
                <a:sym typeface="Proxima Nova"/>
              </a:rPr>
              <a:t>TESTING ACCURACY: 58.82%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95" name="Google Shape;39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25" y="1256275"/>
            <a:ext cx="4124325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56275"/>
            <a:ext cx="436245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6"/>
          <p:cNvSpPr txBox="1"/>
          <p:nvPr>
            <p:ph type="title"/>
          </p:nvPr>
        </p:nvSpPr>
        <p:spPr>
          <a:xfrm>
            <a:off x="311700" y="69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Binary Unbalanced - Confusion Matrix &amp; Summary Statistics</a:t>
            </a:r>
            <a:endParaRPr sz="2500"/>
          </a:p>
        </p:txBody>
      </p:sp>
      <p:sp>
        <p:nvSpPr>
          <p:cNvPr id="402" name="Google Shape;402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3" name="Google Shape;40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361" y="642338"/>
            <a:ext cx="3961325" cy="341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56"/>
          <p:cNvPicPr preferRelativeResize="0"/>
          <p:nvPr/>
        </p:nvPicPr>
        <p:blipFill rotWithShape="1">
          <a:blip r:embed="rId4">
            <a:alphaModFix/>
          </a:blip>
          <a:srcRect b="36155" l="0" r="0" t="35002"/>
          <a:stretch/>
        </p:blipFill>
        <p:spPr>
          <a:xfrm>
            <a:off x="173175" y="4083217"/>
            <a:ext cx="8520600" cy="75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Classification </a:t>
            </a:r>
            <a:r>
              <a:rPr lang="en"/>
              <a:t>Undersampling</a:t>
            </a:r>
            <a:endParaRPr/>
          </a:p>
        </p:txBody>
      </p:sp>
      <p:sp>
        <p:nvSpPr>
          <p:cNvPr id="410" name="Google Shape;410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create a balanced dataset, we utilized undersampling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smallest class is Finding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undersampled No Findings such that its count became 2562</a:t>
            </a:r>
            <a:endParaRPr/>
          </a:p>
        </p:txBody>
      </p:sp>
      <p:sp>
        <p:nvSpPr>
          <p:cNvPr id="411" name="Google Shape;411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12" name="Google Shape;412;p57"/>
          <p:cNvGraphicFramePr/>
          <p:nvPr/>
        </p:nvGraphicFramePr>
        <p:xfrm>
          <a:off x="659000" y="278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{64E6A079-53EC-40ED-96E2-23F9E41EEACD}</a:tableStyleId>
              </a:tblPr>
              <a:tblGrid>
                <a:gridCol w="3041700"/>
                <a:gridCol w="2392150"/>
                <a:gridCol w="2392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Classes</a:t>
                      </a:r>
                      <a:endParaRPr b="1"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Original </a:t>
                      </a:r>
                      <a:r>
                        <a:rPr b="1" lang="en" sz="2200"/>
                        <a:t>Count</a:t>
                      </a:r>
                      <a:endParaRPr b="1"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Sampled Count</a:t>
                      </a:r>
                      <a:endParaRPr b="1" sz="2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No Findings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3044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2562</a:t>
                      </a:r>
                      <a:endParaRPr sz="2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Finding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2562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2562</a:t>
                      </a:r>
                      <a:endParaRPr sz="2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8"/>
          <p:cNvSpPr txBox="1"/>
          <p:nvPr>
            <p:ph type="title"/>
          </p:nvPr>
        </p:nvSpPr>
        <p:spPr>
          <a:xfrm>
            <a:off x="311700" y="53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Binary Balanced - Training/Validation Loss &amp; Accuracy</a:t>
            </a:r>
            <a:endParaRPr sz="2600"/>
          </a:p>
        </p:txBody>
      </p:sp>
      <p:sp>
        <p:nvSpPr>
          <p:cNvPr id="418" name="Google Shape;418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58"/>
          <p:cNvSpPr txBox="1"/>
          <p:nvPr/>
        </p:nvSpPr>
        <p:spPr>
          <a:xfrm>
            <a:off x="2870100" y="4197650"/>
            <a:ext cx="34038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Proxima Nova"/>
                <a:ea typeface="Proxima Nova"/>
                <a:cs typeface="Proxima Nova"/>
                <a:sym typeface="Proxima Nova"/>
              </a:rPr>
              <a:t>TESTING ACCURACY: 59.61%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20" name="Google Shape;42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50" y="1203419"/>
            <a:ext cx="4413350" cy="2894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950" y="1282425"/>
            <a:ext cx="4413350" cy="2736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9"/>
          <p:cNvSpPr txBox="1"/>
          <p:nvPr>
            <p:ph type="title"/>
          </p:nvPr>
        </p:nvSpPr>
        <p:spPr>
          <a:xfrm>
            <a:off x="311700" y="69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Binary Balanced - Confusion Matrix &amp; Summary Statistics</a:t>
            </a:r>
            <a:endParaRPr sz="2500"/>
          </a:p>
        </p:txBody>
      </p:sp>
      <p:sp>
        <p:nvSpPr>
          <p:cNvPr id="427" name="Google Shape;427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8" name="Google Shape;42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823" y="642350"/>
            <a:ext cx="3992351" cy="34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59"/>
          <p:cNvPicPr preferRelativeResize="0"/>
          <p:nvPr/>
        </p:nvPicPr>
        <p:blipFill rotWithShape="1">
          <a:blip r:embed="rId4">
            <a:alphaModFix/>
          </a:blip>
          <a:srcRect b="34845" l="0" r="0" t="35001"/>
          <a:stretch/>
        </p:blipFill>
        <p:spPr>
          <a:xfrm>
            <a:off x="518002" y="4085450"/>
            <a:ext cx="8107986" cy="7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0"/>
          <p:cNvSpPr txBox="1"/>
          <p:nvPr>
            <p:ph type="title"/>
          </p:nvPr>
        </p:nvSpPr>
        <p:spPr>
          <a:xfrm>
            <a:off x="311700" y="13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Imbalanced vs Balanced Binary Model Performance</a:t>
            </a:r>
            <a:endParaRPr/>
          </a:p>
        </p:txBody>
      </p:sp>
      <p:sp>
        <p:nvSpPr>
          <p:cNvPr id="435" name="Google Shape;435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36" name="Google Shape;436;p60"/>
          <p:cNvGraphicFramePr/>
          <p:nvPr/>
        </p:nvGraphicFramePr>
        <p:xfrm>
          <a:off x="1448563" y="107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{64E6A079-53EC-40ED-96E2-23F9E41EEACD}</a:tableStyleId>
              </a:tblPr>
              <a:tblGrid>
                <a:gridCol w="1760775"/>
                <a:gridCol w="2259550"/>
                <a:gridCol w="22265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Imbalanced Model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Balanced Model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Accuracy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59%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60%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Precision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55</a:t>
                      </a:r>
                      <a:r>
                        <a:rPr lang="en" sz="1800"/>
                        <a:t>%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59</a:t>
                      </a:r>
                      <a:r>
                        <a:rPr lang="en" sz="1800"/>
                        <a:t>%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Recall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00"/>
                          </a:highlight>
                        </a:rPr>
                        <a:t>55%</a:t>
                      </a:r>
                      <a:endParaRPr sz="18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00"/>
                          </a:highlight>
                        </a:rPr>
                        <a:t>60</a:t>
                      </a:r>
                      <a:r>
                        <a:rPr lang="en" sz="1800">
                          <a:highlight>
                            <a:srgbClr val="FFFF00"/>
                          </a:highlight>
                        </a:rPr>
                        <a:t>%</a:t>
                      </a:r>
                      <a:endParaRPr sz="18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Specificity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62%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59</a:t>
                      </a:r>
                      <a:r>
                        <a:rPr lang="en" sz="1800"/>
                        <a:t>%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F-1 Score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55</a:t>
                      </a:r>
                      <a:r>
                        <a:rPr lang="en" sz="1800"/>
                        <a:t>%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59</a:t>
                      </a:r>
                      <a:r>
                        <a:rPr lang="en" sz="1800"/>
                        <a:t>%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Overall Accuracy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58.82</a:t>
                      </a:r>
                      <a:r>
                        <a:rPr lang="en" sz="1800"/>
                        <a:t>%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59.61</a:t>
                      </a:r>
                      <a:r>
                        <a:rPr lang="en" sz="1800"/>
                        <a:t>%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1"/>
          <p:cNvSpPr txBox="1"/>
          <p:nvPr>
            <p:ph type="title"/>
          </p:nvPr>
        </p:nvSpPr>
        <p:spPr>
          <a:xfrm>
            <a:off x="490250" y="526350"/>
            <a:ext cx="7982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Step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Augmentation on Balanced Models</a:t>
            </a:r>
            <a:endParaRPr b="1"/>
          </a:p>
        </p:txBody>
      </p:sp>
      <p:sp>
        <p:nvSpPr>
          <p:cNvPr id="442" name="Google Shape;442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6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Research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935175"/>
            <a:ext cx="8520600" cy="3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Using the same dataset: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CheXNet: </a:t>
            </a:r>
            <a:r>
              <a:rPr lang="en" sz="1300"/>
              <a:t>a 121-layer convolutional neural network model created by Stanford students that inputs a chest X-ray image and outputs the probability of pneumonia along with a heatmap localizing the areas of the image most indicative of p</a:t>
            </a:r>
            <a:r>
              <a:rPr lang="en" sz="1300"/>
              <a:t>neumonia</a:t>
            </a:r>
            <a:r>
              <a:rPr baseline="30000" lang="en" sz="1300"/>
              <a:t>1</a:t>
            </a:r>
            <a:r>
              <a:rPr lang="en" sz="1300"/>
              <a:t>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This model was able to achieve radiologist-level </a:t>
            </a:r>
            <a:r>
              <a:rPr lang="en" sz="1300"/>
              <a:t>pneumonia</a:t>
            </a:r>
            <a:r>
              <a:rPr lang="en" sz="1300"/>
              <a:t> detection using deep learning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 model that does abnormality classification of chest radiographs using deep convolutional neural networks</a:t>
            </a:r>
            <a:r>
              <a:rPr baseline="30000" lang="en" sz="1300"/>
              <a:t>2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This model achieved with an accuracy of 94.71 ± 0.32%, a sensitivity of 92.20 ± 0.34% and a specificity of 96.34 ± 0.31% for normal versus lung opacity classification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Other datasets: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Using machine learning to accurately classify COVID-19 lung infections based on portable chest X-rays (which are much harder for radiologists to read due to worse image quality)</a:t>
            </a:r>
            <a:r>
              <a:rPr baseline="30000" lang="en" sz="1300"/>
              <a:t>3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 accuracy, sensitivity and specificity were, respectively, 100%, 100%, and 100% for COVID-19 vs normal; 96.34%, 95.35% and 97.44% for COVID-19 vs bacterial pneumonia; and 97.56%, 97.44% and 97.67% for COVID-19 vs non-COVID-19 viral pneumonia</a:t>
            </a:r>
            <a:endParaRPr sz="1300"/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2"/>
          <p:cNvSpPr txBox="1"/>
          <p:nvPr>
            <p:ph type="title"/>
          </p:nvPr>
        </p:nvSpPr>
        <p:spPr>
          <a:xfrm>
            <a:off x="311700" y="11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Data Augmentation</a:t>
            </a:r>
            <a:endParaRPr sz="3100"/>
          </a:p>
        </p:txBody>
      </p:sp>
      <p:sp>
        <p:nvSpPr>
          <p:cNvPr id="448" name="Google Shape;448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62"/>
          <p:cNvSpPr txBox="1"/>
          <p:nvPr>
            <p:ph idx="1" type="body"/>
          </p:nvPr>
        </p:nvSpPr>
        <p:spPr>
          <a:xfrm>
            <a:off x="217200" y="863550"/>
            <a:ext cx="87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ImageDataGenerator()</a:t>
            </a:r>
            <a:r>
              <a:rPr lang="en" sz="2300"/>
              <a:t> class in the Keras API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i="1" lang="en" sz="1900"/>
              <a:t>featurewise_center</a:t>
            </a:r>
            <a:r>
              <a:rPr lang="en" sz="1900"/>
              <a:t> = True</a:t>
            </a:r>
            <a:endParaRPr sz="19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Calculates the mean pixel value across the entire training dataset, then subtracts it from each image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" sz="1800"/>
              <a:t>Effect</a:t>
            </a:r>
            <a:r>
              <a:rPr lang="en" sz="1800"/>
              <a:t>: Centers the distribution of pixel values on zero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 sz="1800"/>
              <a:t>featurewise_std_normalization </a:t>
            </a:r>
            <a:r>
              <a:rPr lang="en" sz="1800"/>
              <a:t>= True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Assumes the distribution of the data inputted is Gaussian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Shifts the distribution to have a mean of zero and a standard deviation of one 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" sz="1800"/>
              <a:t>Effect</a:t>
            </a:r>
            <a:r>
              <a:rPr lang="en" sz="1800"/>
              <a:t>: Beneficial for training since dataset sums to zero and the inputs are small values in the rough range of about 3.0 to -3.0 (99.7% of values within 3 standard deviations)</a:t>
            </a:r>
            <a:endParaRPr sz="1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3"/>
          <p:cNvSpPr txBox="1"/>
          <p:nvPr>
            <p:ph type="title"/>
          </p:nvPr>
        </p:nvSpPr>
        <p:spPr>
          <a:xfrm>
            <a:off x="311700" y="11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Data Augmentation (Continued)</a:t>
            </a:r>
            <a:endParaRPr sz="3100"/>
          </a:p>
        </p:txBody>
      </p:sp>
      <p:sp>
        <p:nvSpPr>
          <p:cNvPr id="455" name="Google Shape;455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63"/>
          <p:cNvSpPr txBox="1"/>
          <p:nvPr>
            <p:ph idx="1" type="body"/>
          </p:nvPr>
        </p:nvSpPr>
        <p:spPr>
          <a:xfrm>
            <a:off x="217200" y="748150"/>
            <a:ext cx="8709600" cy="4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ImageDataGenerator()</a:t>
            </a:r>
            <a:r>
              <a:rPr lang="en" sz="2300"/>
              <a:t> class in the Keras API</a:t>
            </a:r>
            <a:endParaRPr sz="23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 sz="1800"/>
              <a:t>rotation_range </a:t>
            </a:r>
            <a:r>
              <a:rPr lang="en" sz="1800"/>
              <a:t>= 20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Value in degrees within which to randomly rotate the images entered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 sz="1800"/>
              <a:t>width_shift_range = height_shift_range = 0.2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Ranges (as a fraction of total width or height) within which to randomly translate pictures vertically or horizontally)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 sz="1800"/>
              <a:t>horizontal_flip = vertical_flip = True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Randomly flips half of the images vertically and horizontally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 sz="1800"/>
              <a:t>zoom_range</a:t>
            </a:r>
            <a:r>
              <a:rPr lang="en" sz="1800"/>
              <a:t> = 0.2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Randomly zooming inside pictures as much as 20% of original size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 sz="1800"/>
              <a:t>fill_mode = ‘nearest’</a:t>
            </a:r>
            <a:endParaRPr i="1"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Strategy used for filling in newly created pixels (post-rotation or width/height shift)</a:t>
            </a:r>
            <a:endParaRPr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4"/>
          <p:cNvSpPr txBox="1"/>
          <p:nvPr>
            <p:ph type="title"/>
          </p:nvPr>
        </p:nvSpPr>
        <p:spPr>
          <a:xfrm>
            <a:off x="311700" y="38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Balanced MultiClass w/ Augmentation - Loss &amp; Accuracy</a:t>
            </a:r>
            <a:endParaRPr sz="2600"/>
          </a:p>
        </p:txBody>
      </p:sp>
      <p:sp>
        <p:nvSpPr>
          <p:cNvPr id="462" name="Google Shape;462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3" name="Google Shape;463;p64"/>
          <p:cNvSpPr txBox="1"/>
          <p:nvPr/>
        </p:nvSpPr>
        <p:spPr>
          <a:xfrm>
            <a:off x="2795975" y="4125775"/>
            <a:ext cx="3466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Proxima Nova"/>
                <a:ea typeface="Proxima Nova"/>
                <a:cs typeface="Proxima Nova"/>
                <a:sym typeface="Proxima Nova"/>
              </a:rPr>
              <a:t>TESTING ACCURACY: 49.32%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64" name="Google Shape;46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2425"/>
            <a:ext cx="4353620" cy="28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64300"/>
            <a:ext cx="4412176" cy="2571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5"/>
          <p:cNvSpPr txBox="1"/>
          <p:nvPr>
            <p:ph type="title"/>
          </p:nvPr>
        </p:nvSpPr>
        <p:spPr>
          <a:xfrm>
            <a:off x="311700" y="30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Balanced MultiClass w/ Augmentation - Confusion Matrix</a:t>
            </a:r>
            <a:endParaRPr sz="2600"/>
          </a:p>
        </p:txBody>
      </p:sp>
      <p:sp>
        <p:nvSpPr>
          <p:cNvPr id="471" name="Google Shape;471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2" name="Google Shape;47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613" y="821650"/>
            <a:ext cx="5168775" cy="416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6"/>
          <p:cNvSpPr txBox="1"/>
          <p:nvPr>
            <p:ph type="title"/>
          </p:nvPr>
        </p:nvSpPr>
        <p:spPr>
          <a:xfrm>
            <a:off x="311700" y="615650"/>
            <a:ext cx="85206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Balanced MultiClass w/ Augmentation- Summary Statistics</a:t>
            </a:r>
            <a:endParaRPr sz="2500"/>
          </a:p>
        </p:txBody>
      </p:sp>
      <p:sp>
        <p:nvSpPr>
          <p:cNvPr id="478" name="Google Shape;478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9" name="Google Shape;47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59300"/>
            <a:ext cx="8839200" cy="1599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7"/>
          <p:cNvSpPr txBox="1"/>
          <p:nvPr>
            <p:ph type="title"/>
          </p:nvPr>
        </p:nvSpPr>
        <p:spPr>
          <a:xfrm>
            <a:off x="311700" y="38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Balanced Binary w/ Augmentation - Loss &amp; Accuracy</a:t>
            </a:r>
            <a:endParaRPr sz="2600"/>
          </a:p>
        </p:txBody>
      </p:sp>
      <p:sp>
        <p:nvSpPr>
          <p:cNvPr id="485" name="Google Shape;485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67"/>
          <p:cNvSpPr txBox="1"/>
          <p:nvPr/>
        </p:nvSpPr>
        <p:spPr>
          <a:xfrm>
            <a:off x="2622900" y="4125775"/>
            <a:ext cx="38982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Proxima Nova"/>
                <a:ea typeface="Proxima Nova"/>
                <a:cs typeface="Proxima Nova"/>
                <a:sym typeface="Proxima Nova"/>
              </a:rPr>
              <a:t>TESTING ACCURACY: </a:t>
            </a:r>
            <a:r>
              <a:rPr b="1" lang="en" sz="1900">
                <a:latin typeface="Proxima Nova"/>
                <a:ea typeface="Proxima Nova"/>
                <a:cs typeface="Proxima Nova"/>
                <a:sym typeface="Proxima Nova"/>
              </a:rPr>
              <a:t>60.80</a:t>
            </a:r>
            <a:r>
              <a:rPr b="1" lang="en" sz="1900">
                <a:latin typeface="Proxima Nova"/>
                <a:ea typeface="Proxima Nova"/>
                <a:cs typeface="Proxima Nova"/>
                <a:sym typeface="Proxima Nova"/>
              </a:rPr>
              <a:t>%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87" name="Google Shape;48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2425"/>
            <a:ext cx="4124325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125" y="1112425"/>
            <a:ext cx="436245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8"/>
          <p:cNvSpPr txBox="1"/>
          <p:nvPr>
            <p:ph type="title"/>
          </p:nvPr>
        </p:nvSpPr>
        <p:spPr>
          <a:xfrm>
            <a:off x="311700" y="142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Balanced Binary w/ Augmentation - Confusion Matrix &amp; </a:t>
            </a:r>
            <a:r>
              <a:rPr lang="en" sz="2000"/>
              <a:t>Statistics</a:t>
            </a:r>
            <a:endParaRPr sz="2000"/>
          </a:p>
        </p:txBody>
      </p:sp>
      <p:sp>
        <p:nvSpPr>
          <p:cNvPr id="494" name="Google Shape;494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5" name="Google Shape;49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438" y="613900"/>
            <a:ext cx="3887124" cy="33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68"/>
          <p:cNvPicPr preferRelativeResize="0"/>
          <p:nvPr/>
        </p:nvPicPr>
        <p:blipFill rotWithShape="1">
          <a:blip r:embed="rId4">
            <a:alphaModFix/>
          </a:blip>
          <a:srcRect b="32222" l="0" r="0" t="34348"/>
          <a:stretch/>
        </p:blipFill>
        <p:spPr>
          <a:xfrm>
            <a:off x="352788" y="3966257"/>
            <a:ext cx="8438425" cy="865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9"/>
          <p:cNvSpPr txBox="1"/>
          <p:nvPr>
            <p:ph type="title"/>
          </p:nvPr>
        </p:nvSpPr>
        <p:spPr>
          <a:xfrm>
            <a:off x="311700" y="22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Summary (Thus Far)</a:t>
            </a:r>
            <a:endParaRPr/>
          </a:p>
        </p:txBody>
      </p:sp>
      <p:sp>
        <p:nvSpPr>
          <p:cNvPr id="502" name="Google Shape;502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03" name="Google Shape;503;p69"/>
          <p:cNvGraphicFramePr/>
          <p:nvPr/>
        </p:nvGraphicFramePr>
        <p:xfrm>
          <a:off x="311700" y="112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{64E6A079-53EC-40ED-96E2-23F9E41EEACD}</a:tableStyleId>
              </a:tblPr>
              <a:tblGrid>
                <a:gridCol w="1375875"/>
                <a:gridCol w="1246075"/>
                <a:gridCol w="1029725"/>
                <a:gridCol w="1217225"/>
                <a:gridCol w="1217225"/>
                <a:gridCol w="1217225"/>
                <a:gridCol w="12172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Multiclass (None/One/Multiple)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Binary (No Finding/Finding)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Unbalanced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Balanced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Balanced w/ Augmentation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Unbalanced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Balanced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Balanced w/ Augmentation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Accuracy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64.00%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61.33%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66.33%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59%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60%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61.00%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Precision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40.67%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42.00%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47.00%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55%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59%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68.00%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highlight>
                            <a:srgbClr val="FFFF00"/>
                          </a:highlight>
                        </a:rPr>
                        <a:t>Recall</a:t>
                      </a:r>
                      <a:endParaRPr b="1" sz="13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highlight>
                            <a:srgbClr val="FFFF00"/>
                          </a:highlight>
                        </a:rPr>
                        <a:t>40.67%</a:t>
                      </a:r>
                      <a:endParaRPr b="1" sz="13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highlight>
                            <a:srgbClr val="FFFF00"/>
                          </a:highlight>
                        </a:rPr>
                        <a:t>42.00%</a:t>
                      </a:r>
                      <a:endParaRPr b="1" sz="13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highlight>
                            <a:srgbClr val="FFFF00"/>
                          </a:highlight>
                        </a:rPr>
                        <a:t>49.33%</a:t>
                      </a:r>
                      <a:endParaRPr b="1" sz="13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highlight>
                            <a:srgbClr val="FFFF00"/>
                          </a:highlight>
                        </a:rPr>
                        <a:t>55%</a:t>
                      </a:r>
                      <a:endParaRPr b="1" sz="13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highlight>
                            <a:srgbClr val="FFFF00"/>
                          </a:highlight>
                        </a:rPr>
                        <a:t>60%</a:t>
                      </a:r>
                      <a:endParaRPr b="1" sz="13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highlight>
                            <a:srgbClr val="FFFF00"/>
                          </a:highlight>
                        </a:rPr>
                        <a:t>42.00%</a:t>
                      </a:r>
                      <a:endParaRPr b="1" sz="13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Specificity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71.00%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71.00%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74.67%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62%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59%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80.00%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F1-Score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40.67%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41.67%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46.67%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55%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59%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52.00%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Total Accuracy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45.99%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42.01%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49.32%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58.82%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59.61%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60.80%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0"/>
          <p:cNvSpPr txBox="1"/>
          <p:nvPr>
            <p:ph type="title"/>
          </p:nvPr>
        </p:nvSpPr>
        <p:spPr>
          <a:xfrm>
            <a:off x="490250" y="526350"/>
            <a:ext cx="7982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Step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Changing the Pretrained CNN Architecture</a:t>
            </a:r>
            <a:endParaRPr b="1"/>
          </a:p>
        </p:txBody>
      </p:sp>
      <p:sp>
        <p:nvSpPr>
          <p:cNvPr id="509" name="Google Shape;509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1"/>
          <p:cNvSpPr txBox="1"/>
          <p:nvPr>
            <p:ph type="title"/>
          </p:nvPr>
        </p:nvSpPr>
        <p:spPr>
          <a:xfrm>
            <a:off x="311700" y="13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CNN Architectures</a:t>
            </a:r>
            <a:endParaRPr/>
          </a:p>
        </p:txBody>
      </p:sp>
      <p:sp>
        <p:nvSpPr>
          <p:cNvPr id="515" name="Google Shape;515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16" name="Google Shape;516;p71"/>
          <p:cNvGraphicFramePr/>
          <p:nvPr/>
        </p:nvGraphicFramePr>
        <p:xfrm>
          <a:off x="311713" y="11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{64E6A079-53EC-40ED-96E2-23F9E41EEACD}</a:tableStyleId>
              </a:tblPr>
              <a:tblGrid>
                <a:gridCol w="1375875"/>
                <a:gridCol w="1246075"/>
                <a:gridCol w="1029725"/>
                <a:gridCol w="1217225"/>
                <a:gridCol w="1217225"/>
                <a:gridCol w="1217225"/>
                <a:gridCol w="12172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Balanced </a:t>
                      </a:r>
                      <a:r>
                        <a:rPr b="1" lang="en" sz="1300"/>
                        <a:t>Multiclass (None/One/Multiple)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Balanced </a:t>
                      </a:r>
                      <a:r>
                        <a:rPr b="1" lang="en" sz="1300"/>
                        <a:t>Binary (No Finding/Finding)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VGG-16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ResNet-50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Custom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VGG-16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ResNet-50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Custom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Accuracy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66.33%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65.33%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61.00%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62.00%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Precision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47.00%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47.33%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68.00%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62.00%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highlight>
                            <a:srgbClr val="FFFF00"/>
                          </a:highlight>
                        </a:rPr>
                        <a:t>Recall</a:t>
                      </a:r>
                      <a:endParaRPr b="1" sz="13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highlight>
                            <a:srgbClr val="FFFF00"/>
                          </a:highlight>
                        </a:rPr>
                        <a:t>49.33%</a:t>
                      </a:r>
                      <a:endParaRPr b="1" sz="13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highlight>
                            <a:srgbClr val="FFFF00"/>
                          </a:highlight>
                        </a:rPr>
                        <a:t>47.33%</a:t>
                      </a:r>
                      <a:endParaRPr b="1" sz="13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highlight>
                            <a:srgbClr val="FFFF00"/>
                          </a:highlight>
                        </a:rPr>
                        <a:t>42.00%</a:t>
                      </a:r>
                      <a:endParaRPr b="1" sz="13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highlight>
                            <a:srgbClr val="FFFF00"/>
                          </a:highlight>
                        </a:rPr>
                        <a:t>66.00%</a:t>
                      </a:r>
                      <a:endParaRPr b="1" sz="13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Specificity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74.67%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74.00%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80.00%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58.00%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F1-Score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46.67%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47.00%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52.00%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64.00%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Total Accuracy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49.32%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47.62%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60.80%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62.05%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16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Distribution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8900"/>
            <a:ext cx="8798243" cy="4102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2"/>
          <p:cNvSpPr txBox="1"/>
          <p:nvPr>
            <p:ph type="title"/>
          </p:nvPr>
        </p:nvSpPr>
        <p:spPr>
          <a:xfrm>
            <a:off x="490250" y="526350"/>
            <a:ext cx="7982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Step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Hyperparameter Tuning</a:t>
            </a:r>
            <a:endParaRPr b="1"/>
          </a:p>
        </p:txBody>
      </p:sp>
      <p:sp>
        <p:nvSpPr>
          <p:cNvPr id="522" name="Google Shape;522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3"/>
          <p:cNvSpPr txBox="1"/>
          <p:nvPr>
            <p:ph type="title"/>
          </p:nvPr>
        </p:nvSpPr>
        <p:spPr>
          <a:xfrm>
            <a:off x="311700" y="37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Effects of Binary Classification Data Augmentation</a:t>
            </a:r>
            <a:endParaRPr/>
          </a:p>
        </p:txBody>
      </p:sp>
      <p:sp>
        <p:nvSpPr>
          <p:cNvPr id="528" name="Google Shape;528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29" name="Google Shape;529;p73"/>
          <p:cNvGraphicFramePr/>
          <p:nvPr/>
        </p:nvGraphicFramePr>
        <p:xfrm>
          <a:off x="856150" y="123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{64E6A079-53EC-40ED-96E2-23F9E41EEACD}</a:tableStyleId>
              </a:tblPr>
              <a:tblGrid>
                <a:gridCol w="2413000"/>
                <a:gridCol w="2413000"/>
                <a:gridCol w="2413000"/>
              </a:tblGrid>
              <a:tr h="56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Augmentation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Effect on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Effect on Recall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9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Horizontal flip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Positive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Positive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9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Shifts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Positive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Positive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4"/>
          <p:cNvSpPr txBox="1"/>
          <p:nvPr>
            <p:ph type="title"/>
          </p:nvPr>
        </p:nvSpPr>
        <p:spPr>
          <a:xfrm>
            <a:off x="311700" y="37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 Flip Before and After</a:t>
            </a:r>
            <a:endParaRPr/>
          </a:p>
        </p:txBody>
      </p:sp>
      <p:sp>
        <p:nvSpPr>
          <p:cNvPr id="535" name="Google Shape;535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6" name="Google Shape;536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300" y="1810450"/>
            <a:ext cx="41243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300" y="2491975"/>
            <a:ext cx="43624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1074" y="1167602"/>
            <a:ext cx="3603301" cy="11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" y="1167595"/>
            <a:ext cx="4462991" cy="136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97750" y="1862358"/>
            <a:ext cx="2977746" cy="1953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7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0186" y="2571750"/>
            <a:ext cx="3700275" cy="227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NIH Chest X-Ray Image Classification</a:t>
            </a:r>
            <a:endParaRPr/>
          </a:p>
        </p:txBody>
      </p:sp>
      <p:sp>
        <p:nvSpPr>
          <p:cNvPr id="547" name="Google Shape;547;p75"/>
          <p:cNvSpPr txBox="1"/>
          <p:nvPr>
            <p:ph idx="4294967295" type="subTitle"/>
          </p:nvPr>
        </p:nvSpPr>
        <p:spPr>
          <a:xfrm>
            <a:off x="510450" y="3089819"/>
            <a:ext cx="81231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Authors</a:t>
            </a:r>
            <a:r>
              <a:rPr lang="en">
                <a:solidFill>
                  <a:srgbClr val="FFFFFF"/>
                </a:solidFill>
              </a:rPr>
              <a:t>: Tony, Navya, Kunaal, and Jaya (Group 4)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Date: </a:t>
            </a:r>
            <a:r>
              <a:rPr lang="en">
                <a:solidFill>
                  <a:srgbClr val="FFFFFF"/>
                </a:solidFill>
              </a:rPr>
              <a:t>January 15th, 2021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8" name="Google Shape;548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6"/>
          <p:cNvSpPr txBox="1"/>
          <p:nvPr>
            <p:ph type="title"/>
          </p:nvPr>
        </p:nvSpPr>
        <p:spPr>
          <a:xfrm>
            <a:off x="490250" y="526350"/>
            <a:ext cx="7982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Concluding Remarks</a:t>
            </a:r>
            <a:endParaRPr b="1"/>
          </a:p>
        </p:txBody>
      </p:sp>
      <p:sp>
        <p:nvSpPr>
          <p:cNvPr id="554" name="Google Shape;554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7"/>
          <p:cNvSpPr txBox="1"/>
          <p:nvPr>
            <p:ph type="title"/>
          </p:nvPr>
        </p:nvSpPr>
        <p:spPr>
          <a:xfrm>
            <a:off x="311700" y="113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560" name="Google Shape;560;p77"/>
          <p:cNvSpPr txBox="1"/>
          <p:nvPr>
            <p:ph idx="1" type="body"/>
          </p:nvPr>
        </p:nvSpPr>
        <p:spPr>
          <a:xfrm>
            <a:off x="311700" y="685850"/>
            <a:ext cx="8520600" cy="42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Normalizing images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Some x-rays have more white around the shoulders and neck than others, hence this would be </a:t>
            </a:r>
            <a:r>
              <a:rPr lang="en" sz="1500"/>
              <a:t>beneficial to normalize; it will likely improve the accuracy of the model</a:t>
            </a:r>
            <a:r>
              <a:rPr lang="en" sz="1500"/>
              <a:t> 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Hyperparameter Tuning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We plan on tuning the hyperparameters for our model in order to improve the </a:t>
            </a:r>
            <a:r>
              <a:rPr lang="en" sz="1500"/>
              <a:t>accuracy</a:t>
            </a:r>
            <a:r>
              <a:rPr lang="en" sz="1500"/>
              <a:t> of our </a:t>
            </a:r>
            <a:r>
              <a:rPr lang="en" sz="1500"/>
              <a:t>initial model</a:t>
            </a:r>
            <a:r>
              <a:rPr lang="en" sz="1500"/>
              <a:t> (ie: batch size, activation functions)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Training a new model using different architecture 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We want to try using a different pretrained model, ResNet 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More widely utilized for medical image classification, although may be more computationally expensive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We may create a custom CNN architecture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Training our own model may help find additional nuances and reduce complexity where it is not needed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Will iteratively test performance on </a:t>
            </a:r>
            <a:r>
              <a:rPr i="1" lang="en" sz="1500"/>
              <a:t>balanced</a:t>
            </a:r>
            <a:r>
              <a:rPr lang="en" sz="1500"/>
              <a:t> datasets before choosing + running final model</a:t>
            </a:r>
            <a:endParaRPr sz="1500"/>
          </a:p>
        </p:txBody>
      </p:sp>
      <p:sp>
        <p:nvSpPr>
          <p:cNvPr id="561" name="Google Shape;561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8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2: NIH Chest X-Ray Image Classification</a:t>
            </a:r>
            <a:endParaRPr/>
          </a:p>
        </p:txBody>
      </p:sp>
      <p:sp>
        <p:nvSpPr>
          <p:cNvPr id="567" name="Google Shape;567;p78"/>
          <p:cNvSpPr txBox="1"/>
          <p:nvPr/>
        </p:nvSpPr>
        <p:spPr>
          <a:xfrm>
            <a:off x="510450" y="3089819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Authors</a:t>
            </a: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: Tony, Navya, Kunaal, and Jaya (Group 4)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</a:t>
            </a: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: DS 4002 - Data Science Final Project Course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Professor:</a:t>
            </a: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Brian Wright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Date: </a:t>
            </a: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January 15th, 2021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Day 4: </a:t>
            </a:r>
            <a:r>
              <a:rPr lang="en"/>
              <a:t>Finalized Model Results, Discussion, &amp; Conclusion</a:t>
            </a:r>
            <a:endParaRPr/>
          </a:p>
        </p:txBody>
      </p:sp>
      <p:sp>
        <p:nvSpPr>
          <p:cNvPr id="573" name="Google Shape;573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4" name="Google Shape;574;p79"/>
          <p:cNvSpPr txBox="1"/>
          <p:nvPr/>
        </p:nvSpPr>
        <p:spPr>
          <a:xfrm>
            <a:off x="510450" y="3089819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Authors</a:t>
            </a: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: Tony, Navya, Kunaal, and Jaya (Group 4)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</a:t>
            </a: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: DS 4002 - Data Science Final Project Course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Professor:</a:t>
            </a: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Brian Wright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Date: </a:t>
            </a: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January 15th, 2021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0"/>
          <p:cNvSpPr txBox="1"/>
          <p:nvPr>
            <p:ph type="title"/>
          </p:nvPr>
        </p:nvSpPr>
        <p:spPr>
          <a:xfrm>
            <a:off x="311700" y="46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Background &amp; Motivation</a:t>
            </a:r>
            <a:endParaRPr b="1"/>
          </a:p>
        </p:txBody>
      </p:sp>
      <p:sp>
        <p:nvSpPr>
          <p:cNvPr id="580" name="Google Shape;580;p80"/>
          <p:cNvSpPr txBox="1"/>
          <p:nvPr>
            <p:ph idx="1" type="body"/>
          </p:nvPr>
        </p:nvSpPr>
        <p:spPr>
          <a:xfrm>
            <a:off x="311700" y="1226200"/>
            <a:ext cx="8290500" cy="3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Chest X-rays are used to</a:t>
            </a:r>
            <a:r>
              <a:rPr lang="en" sz="1900"/>
              <a:t> diagnose conditions such as</a:t>
            </a:r>
            <a:r>
              <a:rPr baseline="30000" lang="en" sz="1900"/>
              <a:t>1</a:t>
            </a:r>
            <a:r>
              <a:rPr lang="en" sz="1900"/>
              <a:t>: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600"/>
              <a:t>Pneumonia </a:t>
            </a:r>
            <a:r>
              <a:rPr lang="en" sz="1600"/>
              <a:t>→ Infection in one or both lungs due to bacteria, viruses, &amp; fungi</a:t>
            </a:r>
            <a:r>
              <a:rPr baseline="30000" lang="en" sz="1600"/>
              <a:t>2</a:t>
            </a:r>
            <a:endParaRPr baseline="30000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Atelectasis</a:t>
            </a:r>
            <a:r>
              <a:rPr lang="en" sz="1600"/>
              <a:t> → Collapse of a lobe of the lung or the entirety of the lung</a:t>
            </a:r>
            <a:r>
              <a:rPr baseline="30000" lang="en" sz="1600"/>
              <a:t>3</a:t>
            </a:r>
            <a:endParaRPr baseline="30000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Effusion</a:t>
            </a:r>
            <a:r>
              <a:rPr lang="en" sz="1600"/>
              <a:t> → An escape of fluid into a body cavity</a:t>
            </a:r>
            <a:r>
              <a:rPr baseline="30000" lang="en" sz="1600"/>
              <a:t>4</a:t>
            </a:r>
            <a:endParaRPr baseline="30000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Others </a:t>
            </a:r>
            <a:r>
              <a:rPr lang="en" sz="1600"/>
              <a:t>(Cardiomegaly, Tuberculosis, Lung Cancer, Heart Failure, and more)</a:t>
            </a:r>
            <a:r>
              <a:rPr baseline="30000" lang="en" sz="1600"/>
              <a:t>5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Given that Chest X-rays serve as an important diagnostic indicator</a:t>
            </a:r>
            <a:r>
              <a:rPr baseline="30000" lang="en"/>
              <a:t>6</a:t>
            </a:r>
            <a:r>
              <a:rPr lang="en" sz="1900"/>
              <a:t> of various clinical pathologies…</a:t>
            </a:r>
            <a:endParaRPr sz="19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Can </a:t>
            </a:r>
            <a:r>
              <a:rPr b="1" lang="en"/>
              <a:t>we create a model that can serve as an initial screening to predict whether a given patient’s Chest X-ray is abnormal?</a:t>
            </a:r>
            <a:endParaRPr/>
          </a:p>
        </p:txBody>
      </p:sp>
      <p:sp>
        <p:nvSpPr>
          <p:cNvPr id="581" name="Google Shape;581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81"/>
          <p:cNvSpPr txBox="1"/>
          <p:nvPr>
            <p:ph type="title"/>
          </p:nvPr>
        </p:nvSpPr>
        <p:spPr>
          <a:xfrm>
            <a:off x="311700" y="317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 Overview</a:t>
            </a:r>
            <a:endParaRPr b="1"/>
          </a:p>
        </p:txBody>
      </p:sp>
      <p:sp>
        <p:nvSpPr>
          <p:cNvPr id="587" name="Google Shape;587;p81"/>
          <p:cNvSpPr txBox="1"/>
          <p:nvPr>
            <p:ph idx="1" type="body"/>
          </p:nvPr>
        </p:nvSpPr>
        <p:spPr>
          <a:xfrm>
            <a:off x="338350" y="1083875"/>
            <a:ext cx="4233600" cy="3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</a:pP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</a:rPr>
              <a:t>This NIH Chest X-ray Dataset</a:t>
            </a:r>
            <a:endParaRPr sz="15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</a:pP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</a:rPr>
              <a:t>Originally </a:t>
            </a: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</a:rPr>
              <a:t>112</a:t>
            </a: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</a:rPr>
              <a:t>,000</a:t>
            </a: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</a:rPr>
              <a:t> X-ray</a:t>
            </a: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</a:rPr>
              <a:t>s</a:t>
            </a:r>
            <a:endParaRPr sz="15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</a:pP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</a:rPr>
              <a:t>Using </a:t>
            </a:r>
            <a:r>
              <a:rPr lang="en" sz="1500">
                <a:solidFill>
                  <a:schemeClr val="accent2"/>
                </a:solidFill>
                <a:highlight>
                  <a:schemeClr val="lt1"/>
                </a:highlight>
              </a:rPr>
              <a:t>5,606 </a:t>
            </a: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</a:rPr>
              <a:t>subset randomly sampled by the NIH </a:t>
            </a:r>
            <a:endParaRPr sz="15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  <a:highlight>
                  <a:schemeClr val="lt1"/>
                </a:highlight>
              </a:rPr>
              <a:t>2 components</a:t>
            </a:r>
            <a:endParaRPr sz="16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○"/>
            </a:pPr>
            <a:r>
              <a:rPr lang="en" sz="1600">
                <a:solidFill>
                  <a:schemeClr val="accent2"/>
                </a:solidFill>
                <a:highlight>
                  <a:schemeClr val="lt1"/>
                </a:highlight>
              </a:rPr>
              <a:t>X-ray Images</a:t>
            </a:r>
            <a:endParaRPr sz="16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■"/>
            </a:pPr>
            <a:r>
              <a:rPr lang="en" sz="1600">
                <a:solidFill>
                  <a:schemeClr val="accent2"/>
                </a:solidFill>
                <a:highlight>
                  <a:schemeClr val="lt1"/>
                </a:highlight>
              </a:rPr>
              <a:t>15 classes (14 diseases + Healthy/No finding results)</a:t>
            </a:r>
            <a:endParaRPr sz="16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○"/>
            </a:pPr>
            <a:r>
              <a:rPr lang="en" sz="1600">
                <a:solidFill>
                  <a:schemeClr val="accent2"/>
                </a:solidFill>
                <a:highlight>
                  <a:schemeClr val="lt1"/>
                </a:highlight>
              </a:rPr>
              <a:t>Disease Classes</a:t>
            </a:r>
            <a:endParaRPr sz="16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■"/>
            </a:pPr>
            <a:r>
              <a:rPr lang="en" sz="1600">
                <a:solidFill>
                  <a:schemeClr val="accent2"/>
                </a:solidFill>
                <a:highlight>
                  <a:schemeClr val="lt1"/>
                </a:highlight>
              </a:rPr>
              <a:t>Created through using NLP on radiology reports</a:t>
            </a:r>
            <a:endParaRPr sz="16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■"/>
            </a:pPr>
            <a:r>
              <a:rPr lang="en" sz="1600">
                <a:solidFill>
                  <a:schemeClr val="accent2"/>
                </a:solidFill>
                <a:highlight>
                  <a:schemeClr val="lt1"/>
                </a:highlight>
              </a:rPr>
              <a:t>Expected to be &gt; 90% accurate </a:t>
            </a:r>
            <a:endParaRPr sz="16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chemeClr val="accent2"/>
              </a:solidFill>
              <a:highlight>
                <a:srgbClr val="FFFFFF"/>
              </a:highlight>
            </a:endParaRPr>
          </a:p>
        </p:txBody>
      </p:sp>
      <p:pic>
        <p:nvPicPr>
          <p:cNvPr id="588" name="Google Shape;588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200" y="2337175"/>
            <a:ext cx="3837201" cy="219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987" y="488825"/>
            <a:ext cx="4233627" cy="16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Hypothesis 1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751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data: 7 most frequent classes (out of 15)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Hypothesis 1: </a:t>
            </a:r>
            <a:r>
              <a:rPr lang="en"/>
              <a:t>Effect of altering (or not altering) class distributions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Null: </a:t>
            </a:r>
            <a:r>
              <a:rPr lang="en" sz="1600"/>
              <a:t>If a CNN model trained with the </a:t>
            </a:r>
            <a:r>
              <a:rPr b="1" i="1" lang="en" sz="1600"/>
              <a:t>original </a:t>
            </a:r>
            <a:r>
              <a:rPr lang="en" sz="1600"/>
              <a:t>class distribution is compared with a CNN model trained with a </a:t>
            </a:r>
            <a:r>
              <a:rPr b="1" i="1" lang="en" sz="1600"/>
              <a:t>balanced </a:t>
            </a:r>
            <a:r>
              <a:rPr lang="en" sz="1600"/>
              <a:t>class distribution, then the model trained with the balanced class distribution WILL NOT perform better with respect to average Recall of the 7 classes.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Alternative: </a:t>
            </a:r>
            <a:r>
              <a:rPr lang="en" sz="1600"/>
              <a:t>If a CNN model trained with the </a:t>
            </a:r>
            <a:r>
              <a:rPr b="1" i="1" lang="en" sz="1600"/>
              <a:t>original </a:t>
            </a:r>
            <a:r>
              <a:rPr lang="en" sz="1600"/>
              <a:t>class distribution is compared with a CNN model trained with a </a:t>
            </a:r>
            <a:r>
              <a:rPr b="1" i="1" lang="en" sz="1600"/>
              <a:t>balanced </a:t>
            </a:r>
            <a:r>
              <a:rPr lang="en" sz="1600"/>
              <a:t>class distribution, then the model trained with the balanced class distribution WILL perform better with respect to average Recall of the 7 classes.</a:t>
            </a:r>
            <a:endParaRPr b="1"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38" y="3777050"/>
            <a:ext cx="8312724" cy="9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82"/>
          <p:cNvSpPr txBox="1"/>
          <p:nvPr>
            <p:ph type="title"/>
          </p:nvPr>
        </p:nvSpPr>
        <p:spPr>
          <a:xfrm>
            <a:off x="272950" y="328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What is the original </a:t>
            </a:r>
            <a:r>
              <a:rPr b="1" lang="en" sz="2700"/>
              <a:t>distribution</a:t>
            </a:r>
            <a:r>
              <a:rPr b="1" lang="en" sz="2700"/>
              <a:t> of Findings?</a:t>
            </a:r>
            <a:r>
              <a:rPr lang="en" sz="2700"/>
              <a:t> </a:t>
            </a:r>
            <a:endParaRPr sz="2700"/>
          </a:p>
        </p:txBody>
      </p:sp>
      <p:sp>
        <p:nvSpPr>
          <p:cNvPr id="596" name="Google Shape;596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7" name="Google Shape;597;p82"/>
          <p:cNvSpPr txBox="1"/>
          <p:nvPr>
            <p:ph idx="1" type="body"/>
          </p:nvPr>
        </p:nvSpPr>
        <p:spPr>
          <a:xfrm>
            <a:off x="392400" y="1246350"/>
            <a:ext cx="35589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  <a:highlight>
                  <a:schemeClr val="lt1"/>
                </a:highlight>
              </a:rPr>
              <a:t>Majority (</a:t>
            </a:r>
            <a:r>
              <a:rPr lang="en" sz="1600">
                <a:solidFill>
                  <a:schemeClr val="accent2"/>
                </a:solidFill>
                <a:highlight>
                  <a:schemeClr val="lt1"/>
                </a:highlight>
              </a:rPr>
              <a:t>54%) of patients were not diagnosed with anything</a:t>
            </a:r>
            <a:endParaRPr sz="16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○"/>
            </a:pPr>
            <a:r>
              <a:rPr lang="en" sz="1600">
                <a:solidFill>
                  <a:schemeClr val="accent2"/>
                </a:solidFill>
                <a:highlight>
                  <a:schemeClr val="lt1"/>
                </a:highlight>
              </a:rPr>
              <a:t>No Finding</a:t>
            </a:r>
            <a:endParaRPr sz="16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  <a:highlight>
                  <a:srgbClr val="FFFFFF"/>
                </a:highlight>
              </a:rPr>
              <a:t>140+ unique labels </a:t>
            </a:r>
            <a:endParaRPr sz="16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○"/>
            </a:pPr>
            <a:r>
              <a:rPr lang="en" sz="1600">
                <a:solidFill>
                  <a:schemeClr val="accent2"/>
                </a:solidFill>
                <a:highlight>
                  <a:srgbClr val="FFFFFF"/>
                </a:highlight>
              </a:rPr>
              <a:t>Predicting individual diagnoses difficult</a:t>
            </a:r>
            <a:endParaRPr sz="16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  <a:highlight>
                  <a:srgbClr val="FFFFFF"/>
                </a:highlight>
              </a:rPr>
              <a:t>Very little variation in gender distribution by label </a:t>
            </a:r>
            <a:endParaRPr sz="16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highlight>
                <a:srgbClr val="FFFFFF"/>
              </a:highlight>
            </a:endParaRPr>
          </a:p>
        </p:txBody>
      </p:sp>
      <p:pic>
        <p:nvPicPr>
          <p:cNvPr id="598" name="Google Shape;598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250" y="1824750"/>
            <a:ext cx="3176574" cy="27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82"/>
          <p:cNvPicPr preferRelativeResize="0"/>
          <p:nvPr/>
        </p:nvPicPr>
        <p:blipFill rotWithShape="1">
          <a:blip r:embed="rId4">
            <a:alphaModFix/>
          </a:blip>
          <a:srcRect b="0" l="0" r="59638" t="0"/>
          <a:stretch/>
        </p:blipFill>
        <p:spPr>
          <a:xfrm>
            <a:off x="4715875" y="1137975"/>
            <a:ext cx="2019949" cy="5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0646" y="1897893"/>
            <a:ext cx="1092604" cy="803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82"/>
          <p:cNvPicPr preferRelativeResize="0"/>
          <p:nvPr/>
        </p:nvPicPr>
        <p:blipFill rotWithShape="1">
          <a:blip r:embed="rId4">
            <a:alphaModFix/>
          </a:blip>
          <a:srcRect b="-12349" l="72832" r="7675" t="12349"/>
          <a:stretch/>
        </p:blipFill>
        <p:spPr>
          <a:xfrm>
            <a:off x="6814601" y="1206925"/>
            <a:ext cx="975500" cy="5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3"/>
          <p:cNvSpPr txBox="1"/>
          <p:nvPr>
            <p:ph type="title"/>
          </p:nvPr>
        </p:nvSpPr>
        <p:spPr>
          <a:xfrm>
            <a:off x="272950" y="328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What is the original distribution of Findings?</a:t>
            </a:r>
            <a:r>
              <a:rPr lang="en" sz="2700"/>
              <a:t> </a:t>
            </a:r>
            <a:endParaRPr sz="2700"/>
          </a:p>
        </p:txBody>
      </p:sp>
      <p:sp>
        <p:nvSpPr>
          <p:cNvPr id="607" name="Google Shape;607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8" name="Google Shape;608;p83"/>
          <p:cNvSpPr txBox="1"/>
          <p:nvPr>
            <p:ph idx="1" type="body"/>
          </p:nvPr>
        </p:nvSpPr>
        <p:spPr>
          <a:xfrm>
            <a:off x="392400" y="1246350"/>
            <a:ext cx="35589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  <a:highlight>
                  <a:schemeClr val="lt1"/>
                </a:highlight>
              </a:rPr>
              <a:t>Majority (54%) of patients were not diagnosed with anything</a:t>
            </a:r>
            <a:endParaRPr sz="16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○"/>
            </a:pPr>
            <a:r>
              <a:rPr lang="en" sz="1600">
                <a:solidFill>
                  <a:schemeClr val="accent2"/>
                </a:solidFill>
                <a:highlight>
                  <a:schemeClr val="lt1"/>
                </a:highlight>
              </a:rPr>
              <a:t>No Finding</a:t>
            </a:r>
            <a:endParaRPr sz="16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  <a:highlight>
                  <a:srgbClr val="FFFFFF"/>
                </a:highlight>
              </a:rPr>
              <a:t>140+ unique labels </a:t>
            </a:r>
            <a:endParaRPr sz="16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○"/>
            </a:pPr>
            <a:r>
              <a:rPr lang="en" sz="1600">
                <a:solidFill>
                  <a:schemeClr val="accent2"/>
                </a:solidFill>
                <a:highlight>
                  <a:srgbClr val="FFFFFF"/>
                </a:highlight>
              </a:rPr>
              <a:t>Predicting individual diagnoses difficult</a:t>
            </a:r>
            <a:endParaRPr sz="16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  <a:highlight>
                  <a:srgbClr val="FFFFFF"/>
                </a:highlight>
              </a:rPr>
              <a:t>Very little variation in gender distribution by label </a:t>
            </a:r>
            <a:endParaRPr sz="16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highlight>
                <a:srgbClr val="FFFFFF"/>
              </a:highlight>
            </a:endParaRPr>
          </a:p>
        </p:txBody>
      </p:sp>
      <p:pic>
        <p:nvPicPr>
          <p:cNvPr id="609" name="Google Shape;60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375" y="1738775"/>
            <a:ext cx="3200850" cy="282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726" y="1203700"/>
            <a:ext cx="3558901" cy="535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0225" y="1869550"/>
            <a:ext cx="1354300" cy="7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4"/>
          <p:cNvSpPr/>
          <p:nvPr/>
        </p:nvSpPr>
        <p:spPr>
          <a:xfrm>
            <a:off x="2046025" y="1349925"/>
            <a:ext cx="1571400" cy="3429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84"/>
          <p:cNvSpPr/>
          <p:nvPr/>
        </p:nvSpPr>
        <p:spPr>
          <a:xfrm>
            <a:off x="3617425" y="1349925"/>
            <a:ext cx="1703400" cy="3429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84"/>
          <p:cNvSpPr/>
          <p:nvPr/>
        </p:nvSpPr>
        <p:spPr>
          <a:xfrm>
            <a:off x="441300" y="1349925"/>
            <a:ext cx="1604700" cy="3429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0" name="Google Shape;620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350" y="1533213"/>
            <a:ext cx="1444325" cy="15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84"/>
          <p:cNvPicPr preferRelativeResize="0"/>
          <p:nvPr/>
        </p:nvPicPr>
        <p:blipFill rotWithShape="1">
          <a:blip r:embed="rId4">
            <a:alphaModFix/>
          </a:blip>
          <a:srcRect b="0" l="10785" r="0" t="7527"/>
          <a:stretch/>
        </p:blipFill>
        <p:spPr>
          <a:xfrm>
            <a:off x="3848088" y="3231300"/>
            <a:ext cx="1230625" cy="140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4863" y="1533912"/>
            <a:ext cx="1273696" cy="15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84"/>
          <p:cNvPicPr preferRelativeResize="0"/>
          <p:nvPr/>
        </p:nvPicPr>
        <p:blipFill rotWithShape="1">
          <a:blip r:embed="rId6">
            <a:alphaModFix/>
          </a:blip>
          <a:srcRect b="0" l="10785" r="0" t="7527"/>
          <a:stretch/>
        </p:blipFill>
        <p:spPr>
          <a:xfrm>
            <a:off x="2251363" y="3231250"/>
            <a:ext cx="1160687" cy="1404675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84"/>
          <p:cNvSpPr txBox="1"/>
          <p:nvPr/>
        </p:nvSpPr>
        <p:spPr>
          <a:xfrm>
            <a:off x="332825" y="227725"/>
            <a:ext cx="821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do X-rays differ by pixel intensity (brightness)</a:t>
            </a:r>
            <a:r>
              <a:rPr b="1"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b="1"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5" name="Google Shape;625;p8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8388" y="1530425"/>
            <a:ext cx="1442250" cy="151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84"/>
          <p:cNvPicPr preferRelativeResize="0"/>
          <p:nvPr/>
        </p:nvPicPr>
        <p:blipFill rotWithShape="1">
          <a:blip r:embed="rId8">
            <a:alphaModFix/>
          </a:blip>
          <a:srcRect b="0" l="11363" r="0" t="7842"/>
          <a:stretch/>
        </p:blipFill>
        <p:spPr>
          <a:xfrm>
            <a:off x="638000" y="3261175"/>
            <a:ext cx="1230626" cy="13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84"/>
          <p:cNvSpPr txBox="1"/>
          <p:nvPr/>
        </p:nvSpPr>
        <p:spPr>
          <a:xfrm>
            <a:off x="5526200" y="1093725"/>
            <a:ext cx="32895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Proxima Nova"/>
              <a:buChar char="●"/>
            </a:pPr>
            <a:r>
              <a:rPr lang="en" sz="1500">
                <a:solidFill>
                  <a:schemeClr val="accent2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Brightness in X-rays = </a:t>
            </a:r>
            <a:endParaRPr sz="1500">
              <a:solidFill>
                <a:schemeClr val="accent2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Proxima Nova"/>
              <a:buChar char="○"/>
            </a:pPr>
            <a:r>
              <a:rPr lang="en" sz="1500">
                <a:solidFill>
                  <a:schemeClr val="accent2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Fluid</a:t>
            </a:r>
            <a:endParaRPr sz="1500">
              <a:solidFill>
                <a:schemeClr val="accent2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Proxima Nova"/>
              <a:buChar char="○"/>
            </a:pPr>
            <a:r>
              <a:rPr lang="en" sz="1500">
                <a:solidFill>
                  <a:schemeClr val="accent2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Damage</a:t>
            </a:r>
            <a:endParaRPr sz="1500">
              <a:solidFill>
                <a:schemeClr val="accent2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Proxima Nova"/>
              <a:buChar char="○"/>
            </a:pPr>
            <a:r>
              <a:rPr lang="en" sz="1500">
                <a:solidFill>
                  <a:schemeClr val="accent2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Abnormalities</a:t>
            </a:r>
            <a:endParaRPr sz="1500">
              <a:solidFill>
                <a:schemeClr val="accent2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Proxima Nova"/>
              <a:buChar char="●"/>
            </a:pPr>
            <a:r>
              <a:rPr lang="en" sz="1500">
                <a:solidFill>
                  <a:schemeClr val="accent2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Multiple findings X-rays have less distinct peaks</a:t>
            </a:r>
            <a:endParaRPr sz="1500">
              <a:solidFill>
                <a:schemeClr val="accent2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Proxima Nova"/>
              <a:buChar char="○"/>
            </a:pPr>
            <a:r>
              <a:rPr lang="en" sz="1500">
                <a:solidFill>
                  <a:schemeClr val="accent2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Combination of conditions</a:t>
            </a:r>
            <a:endParaRPr sz="1500">
              <a:solidFill>
                <a:schemeClr val="accent2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Proxima Nova"/>
              <a:buChar char="●"/>
            </a:pPr>
            <a:r>
              <a:rPr lang="en" sz="1500">
                <a:solidFill>
                  <a:schemeClr val="accent2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X-rays of patients with 0 and 1 finding are similar</a:t>
            </a:r>
            <a:endParaRPr sz="1500">
              <a:solidFill>
                <a:schemeClr val="accent2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Identifying multiple conditions will likely be easier than single</a:t>
            </a:r>
            <a:endParaRPr b="1" sz="1500">
              <a:solidFill>
                <a:srgbClr val="666666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628" name="Google Shape;628;p84"/>
          <p:cNvGraphicFramePr/>
          <p:nvPr/>
        </p:nvGraphicFramePr>
        <p:xfrm>
          <a:off x="441300" y="959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{64E6A079-53EC-40ED-96E2-23F9E41EEACD}</a:tableStyleId>
              </a:tblPr>
              <a:tblGrid>
                <a:gridCol w="1604700"/>
                <a:gridCol w="1571425"/>
                <a:gridCol w="1703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Finding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Finding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1+ Finding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5"/>
          <p:cNvSpPr txBox="1"/>
          <p:nvPr>
            <p:ph type="title"/>
          </p:nvPr>
        </p:nvSpPr>
        <p:spPr>
          <a:xfrm>
            <a:off x="257700" y="350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Hypothesis 1: Effect of class distribution on model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634" name="Google Shape;634;p85"/>
          <p:cNvSpPr txBox="1"/>
          <p:nvPr>
            <p:ph idx="1" type="body"/>
          </p:nvPr>
        </p:nvSpPr>
        <p:spPr>
          <a:xfrm>
            <a:off x="848675" y="1071400"/>
            <a:ext cx="7446600" cy="3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Target classes: 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Binary: No Findings vs. Finding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Multiclass: No Findings, One Finding, &amp; Multiple Findings</a:t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635" name="Google Shape;635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36" name="Google Shape;636;p85"/>
          <p:cNvGraphicFramePr/>
          <p:nvPr/>
        </p:nvGraphicFramePr>
        <p:xfrm>
          <a:off x="848663" y="245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{64E6A079-53EC-40ED-96E2-23F9E41EEACD}</a:tableStyleId>
              </a:tblPr>
              <a:tblGrid>
                <a:gridCol w="1258275"/>
                <a:gridCol w="6188400"/>
              </a:tblGrid>
              <a:tr h="10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3"/>
                          </a:solidFill>
                        </a:rPr>
                        <a:t>Null</a:t>
                      </a:r>
                      <a:endParaRPr b="1" sz="16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 CNN Model trained with a </a:t>
                      </a:r>
                      <a:r>
                        <a:rPr lang="en" sz="1600" u="sng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balanced</a:t>
                      </a:r>
                      <a:r>
                        <a:rPr b="1" lang="en" sz="1600" u="sng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" sz="16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class distribution will possess a </a:t>
                      </a:r>
                      <a:r>
                        <a:rPr i="1" lang="en" sz="16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lower or equal </a:t>
                      </a:r>
                      <a:r>
                        <a:rPr lang="en" sz="16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average class recall relative to a CNN Model trained with the </a:t>
                      </a:r>
                      <a:r>
                        <a:rPr lang="en" sz="1600" u="sng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original</a:t>
                      </a:r>
                      <a:r>
                        <a:rPr b="1" lang="en" sz="1600" u="sng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" sz="16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class distribution.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117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3"/>
                          </a:solidFill>
                        </a:rPr>
                        <a:t>Alternative</a:t>
                      </a:r>
                      <a:endParaRPr b="1" sz="16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 CNN Model trained with a </a:t>
                      </a:r>
                      <a:r>
                        <a:rPr lang="en" sz="1600" u="sng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balanced</a:t>
                      </a:r>
                      <a:r>
                        <a:rPr b="1" lang="en" sz="1600" u="sng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" sz="16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class distribution will possess a </a:t>
                      </a:r>
                      <a:r>
                        <a:rPr i="1" lang="en" sz="16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higher </a:t>
                      </a:r>
                      <a:r>
                        <a:rPr lang="en" sz="16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average class recall relative to a CNN Model trained with the </a:t>
                      </a:r>
                      <a:r>
                        <a:rPr lang="en" sz="1600" u="sng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original </a:t>
                      </a:r>
                      <a:r>
                        <a:rPr lang="en" sz="16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class distribution.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6"/>
          <p:cNvSpPr txBox="1"/>
          <p:nvPr>
            <p:ph type="title"/>
          </p:nvPr>
        </p:nvSpPr>
        <p:spPr>
          <a:xfrm>
            <a:off x="259800" y="43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Hypothesis 1 Class Balancing Visualization (Multiclass)</a:t>
            </a:r>
            <a:endParaRPr b="1" sz="2400"/>
          </a:p>
        </p:txBody>
      </p:sp>
      <p:sp>
        <p:nvSpPr>
          <p:cNvPr id="642" name="Google Shape;642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3" name="Google Shape;643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700" y="1774487"/>
            <a:ext cx="3051625" cy="269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812" y="1355826"/>
            <a:ext cx="3019300" cy="45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3450" y="1939600"/>
            <a:ext cx="1375425" cy="7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8012" y="1749438"/>
            <a:ext cx="2705175" cy="26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8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75550" y="1355825"/>
            <a:ext cx="2554213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86"/>
          <p:cNvSpPr/>
          <p:nvPr/>
        </p:nvSpPr>
        <p:spPr>
          <a:xfrm>
            <a:off x="3898588" y="2731725"/>
            <a:ext cx="1664700" cy="674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Hypothesis 1 </a:t>
            </a:r>
            <a:r>
              <a:rPr b="1" lang="en" sz="2400"/>
              <a:t>Class Balancing</a:t>
            </a:r>
            <a:r>
              <a:rPr b="1" lang="en" sz="2400"/>
              <a:t> Visualization (Binary)</a:t>
            </a:r>
            <a:endParaRPr b="1" sz="2400"/>
          </a:p>
        </p:txBody>
      </p:sp>
      <p:sp>
        <p:nvSpPr>
          <p:cNvPr id="654" name="Google Shape;654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5" name="Google Shape;65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88" y="1950675"/>
            <a:ext cx="2961434" cy="24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275" y="1264775"/>
            <a:ext cx="4054949" cy="468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0099" y="2039534"/>
            <a:ext cx="1115439" cy="731941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87"/>
          <p:cNvSpPr/>
          <p:nvPr/>
        </p:nvSpPr>
        <p:spPr>
          <a:xfrm>
            <a:off x="3631415" y="2822839"/>
            <a:ext cx="1552800" cy="6021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9" name="Google Shape;659;p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98525" y="1831600"/>
            <a:ext cx="3053728" cy="258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8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98525" y="1324184"/>
            <a:ext cx="3477201" cy="421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88"/>
          <p:cNvSpPr txBox="1"/>
          <p:nvPr>
            <p:ph type="title"/>
          </p:nvPr>
        </p:nvSpPr>
        <p:spPr>
          <a:xfrm>
            <a:off x="311700" y="3193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Hypothesis 2: Recall of individual classes</a:t>
            </a:r>
            <a:endParaRPr b="1"/>
          </a:p>
        </p:txBody>
      </p:sp>
      <p:sp>
        <p:nvSpPr>
          <p:cNvPr id="666" name="Google Shape;666;p88"/>
          <p:cNvSpPr txBox="1"/>
          <p:nvPr>
            <p:ph idx="1" type="body"/>
          </p:nvPr>
        </p:nvSpPr>
        <p:spPr>
          <a:xfrm>
            <a:off x="311700" y="1229425"/>
            <a:ext cx="8520600" cy="9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Target model</a:t>
            </a:r>
            <a:r>
              <a:rPr lang="en" sz="1900"/>
              <a:t>: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Multiclass (Classes = No Findings, One Finding, &amp; Multiple Findings)</a:t>
            </a:r>
            <a:endParaRPr b="1" sz="22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667" name="Google Shape;667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68" name="Google Shape;668;p88"/>
          <p:cNvGraphicFramePr/>
          <p:nvPr/>
        </p:nvGraphicFramePr>
        <p:xfrm>
          <a:off x="848663" y="245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{64E6A079-53EC-40ED-96E2-23F9E41EEACD}</a:tableStyleId>
              </a:tblPr>
              <a:tblGrid>
                <a:gridCol w="1258275"/>
                <a:gridCol w="6188400"/>
              </a:tblGrid>
              <a:tr h="10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3"/>
                          </a:solidFill>
                        </a:rPr>
                        <a:t>Null</a:t>
                      </a:r>
                      <a:endParaRPr b="1" sz="16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If the multiclass model from Hypothesis 1 is utilized to classify images on a testing set, then the recall of each class </a:t>
                      </a:r>
                      <a:r>
                        <a:rPr i="1" lang="en" sz="16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</a:t>
                      </a:r>
                      <a:r>
                        <a:rPr lang="en" sz="16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 Finding, One Finding, and Multiple Findings) will be equal</a:t>
                      </a:r>
                      <a:endParaRPr sz="1600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82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3"/>
                          </a:solidFill>
                        </a:rPr>
                        <a:t>Alternative</a:t>
                      </a:r>
                      <a:endParaRPr b="1" sz="16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If the multiclass model is utilized to classify the images on a testing set, then the recall of each class will not be equal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89"/>
          <p:cNvSpPr txBox="1"/>
          <p:nvPr>
            <p:ph type="title"/>
          </p:nvPr>
        </p:nvSpPr>
        <p:spPr>
          <a:xfrm>
            <a:off x="311550" y="341575"/>
            <a:ext cx="84255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Undersampling </a:t>
            </a:r>
            <a:endParaRPr b="1"/>
          </a:p>
        </p:txBody>
      </p:sp>
      <p:sp>
        <p:nvSpPr>
          <p:cNvPr id="674" name="Google Shape;674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75" name="Google Shape;675;p89"/>
          <p:cNvGraphicFramePr/>
          <p:nvPr/>
        </p:nvGraphicFramePr>
        <p:xfrm>
          <a:off x="503400" y="234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{64E6A079-53EC-40ED-96E2-23F9E41EEACD}</a:tableStyleId>
              </a:tblPr>
              <a:tblGrid>
                <a:gridCol w="1249375"/>
                <a:gridCol w="1398275"/>
                <a:gridCol w="1363225"/>
              </a:tblGrid>
              <a:tr h="44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Classes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Original Count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Sampled Count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9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 Findings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3044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980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9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One Finding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1582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980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64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Multiple Findings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980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980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76" name="Google Shape;676;p89"/>
          <p:cNvGraphicFramePr/>
          <p:nvPr/>
        </p:nvGraphicFramePr>
        <p:xfrm>
          <a:off x="4738400" y="23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{64E6A079-53EC-40ED-96E2-23F9E41EEACD}</a:tableStyleId>
              </a:tblPr>
              <a:tblGrid>
                <a:gridCol w="1126600"/>
                <a:gridCol w="1412325"/>
                <a:gridCol w="1347550"/>
              </a:tblGrid>
              <a:tr h="42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Classes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Original Count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Sampled Count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72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 Findings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3044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2562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72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Finding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2562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2562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77" name="Google Shape;677;p89"/>
          <p:cNvSpPr txBox="1"/>
          <p:nvPr/>
        </p:nvSpPr>
        <p:spPr>
          <a:xfrm>
            <a:off x="463950" y="1944800"/>
            <a:ext cx="18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Multiclass Predictor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8" name="Google Shape;678;p89"/>
          <p:cNvSpPr txBox="1"/>
          <p:nvPr/>
        </p:nvSpPr>
        <p:spPr>
          <a:xfrm>
            <a:off x="4671925" y="1944800"/>
            <a:ext cx="16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Binary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Predictor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9" name="Google Shape;679;p89"/>
          <p:cNvSpPr txBox="1"/>
          <p:nvPr/>
        </p:nvSpPr>
        <p:spPr>
          <a:xfrm>
            <a:off x="291875" y="977275"/>
            <a:ext cx="837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To create balanced models, we performed undersampling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Used less of larger classes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0"/>
          <p:cNvSpPr txBox="1"/>
          <p:nvPr>
            <p:ph type="title"/>
          </p:nvPr>
        </p:nvSpPr>
        <p:spPr>
          <a:xfrm>
            <a:off x="311713" y="44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Effect of Class Distribution on</a:t>
            </a:r>
            <a:r>
              <a:rPr b="1" lang="en"/>
              <a:t> Multiclass Model</a:t>
            </a:r>
            <a:endParaRPr b="1"/>
          </a:p>
        </p:txBody>
      </p:sp>
      <p:sp>
        <p:nvSpPr>
          <p:cNvPr id="685" name="Google Shape;685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86" name="Google Shape;686;p90"/>
          <p:cNvGraphicFramePr/>
          <p:nvPr/>
        </p:nvGraphicFramePr>
        <p:xfrm>
          <a:off x="112613" y="143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{64E6A079-53EC-40ED-96E2-23F9E41EEACD}</a:tableStyleId>
              </a:tblPr>
              <a:tblGrid>
                <a:gridCol w="1091925"/>
                <a:gridCol w="890025"/>
                <a:gridCol w="990975"/>
                <a:gridCol w="990975"/>
                <a:gridCol w="990975"/>
                <a:gridCol w="990975"/>
                <a:gridCol w="990975"/>
                <a:gridCol w="990975"/>
                <a:gridCol w="990975"/>
              </a:tblGrid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Imbalanced Distribution Model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Balanced Distribution Model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</a:rPr>
                        <a:t>No Finding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</a:rPr>
                        <a:t>One Finding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</a:rPr>
                        <a:t>Multiple Findings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</a:rPr>
                        <a:t>Average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</a:rPr>
                        <a:t>No Finding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</a:rPr>
                        <a:t>One Finding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</a:rPr>
                        <a:t>Multiple Findings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</a:rPr>
                        <a:t>Average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54%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31%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32%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39.00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44%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37%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48%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43.00%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Specificity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61%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68</a:t>
                      </a:r>
                      <a:r>
                        <a:rPr lang="en">
                          <a:solidFill>
                            <a:srgbClr val="CCCCCC"/>
                          </a:solidFill>
                        </a:rPr>
                        <a:t>%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80%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60.67</a:t>
                      </a:r>
                      <a:r>
                        <a:rPr lang="en">
                          <a:solidFill>
                            <a:srgbClr val="CCCCCC"/>
                          </a:solidFill>
                        </a:rPr>
                        <a:t>%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79%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65%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71%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71.67%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57%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57%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72%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62.00%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67%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56%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64%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62.33%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87" name="Google Shape;687;p90"/>
          <p:cNvSpPr txBox="1"/>
          <p:nvPr/>
        </p:nvSpPr>
        <p:spPr>
          <a:xfrm>
            <a:off x="805800" y="3985800"/>
            <a:ext cx="761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Conclusion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: Balancing the unequal class distribution improved multiclass recall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91"/>
          <p:cNvSpPr txBox="1"/>
          <p:nvPr>
            <p:ph type="title"/>
          </p:nvPr>
        </p:nvSpPr>
        <p:spPr>
          <a:xfrm>
            <a:off x="311700" y="49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Effect of Class Distribution on Binary Model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93" name="Google Shape;693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94" name="Google Shape;694;p91"/>
          <p:cNvGraphicFramePr/>
          <p:nvPr/>
        </p:nvGraphicFramePr>
        <p:xfrm>
          <a:off x="1448563" y="165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{64E6A079-53EC-40ED-96E2-23F9E41EEACD}</a:tableStyleId>
              </a:tblPr>
              <a:tblGrid>
                <a:gridCol w="1760775"/>
                <a:gridCol w="2180725"/>
                <a:gridCol w="23053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Imbalanced Model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Balanced Model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58%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58</a:t>
                      </a:r>
                      <a:r>
                        <a:rPr lang="en">
                          <a:solidFill>
                            <a:srgbClr val="CCCCCC"/>
                          </a:solidFill>
                        </a:rPr>
                        <a:t>%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64%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Specificity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66%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51%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5" name="Google Shape;695;p91"/>
          <p:cNvSpPr txBox="1"/>
          <p:nvPr/>
        </p:nvSpPr>
        <p:spPr>
          <a:xfrm>
            <a:off x="780462" y="3689375"/>
            <a:ext cx="758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Conclusion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: Balancing class distribution also improved binary model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16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</a:t>
            </a:r>
            <a:r>
              <a:rPr lang="en"/>
              <a:t>Hypothesis 2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819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data: 7 most frequent classes (out of 15)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Hypothesis 2: </a:t>
            </a:r>
            <a:r>
              <a:rPr lang="en"/>
              <a:t>Recall of best model by individual class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Null: </a:t>
            </a:r>
            <a:r>
              <a:rPr lang="en" sz="1600"/>
              <a:t>If the best performing CNN model from Hypothesis 1 (</a:t>
            </a:r>
            <a:r>
              <a:rPr b="1" lang="en" sz="1600"/>
              <a:t>original vs. balanced </a:t>
            </a:r>
            <a:r>
              <a:rPr lang="en" sz="1600"/>
              <a:t>class distribution) is utilized to classify the images on a different testing set, then the recall of each class WILL be equal.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Alternative: </a:t>
            </a:r>
            <a:r>
              <a:rPr lang="en" sz="1600"/>
              <a:t>If the best performing CNN model from Hypothesis 1 (</a:t>
            </a:r>
            <a:r>
              <a:rPr b="1" lang="en" sz="1600"/>
              <a:t>original vs. balanced </a:t>
            </a:r>
            <a:r>
              <a:rPr lang="en" sz="1600"/>
              <a:t>class distribution) is utilized to classify the images on a different testing set, then the recall of each class WILL NOT be equal.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38" y="3431250"/>
            <a:ext cx="8312724" cy="9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92"/>
          <p:cNvSpPr txBox="1"/>
          <p:nvPr>
            <p:ph type="title"/>
          </p:nvPr>
        </p:nvSpPr>
        <p:spPr>
          <a:xfrm>
            <a:off x="311700" y="342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Effect of Augmentation on Multiclass Model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</p:txBody>
      </p:sp>
      <p:sp>
        <p:nvSpPr>
          <p:cNvPr id="701" name="Google Shape;701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02" name="Google Shape;702;p92"/>
          <p:cNvGraphicFramePr/>
          <p:nvPr/>
        </p:nvGraphicFramePr>
        <p:xfrm>
          <a:off x="311713" y="154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{64E6A079-53EC-40ED-96E2-23F9E41EEACD}</a:tableStyleId>
              </a:tblPr>
              <a:tblGrid>
                <a:gridCol w="1935400"/>
                <a:gridCol w="1448475"/>
                <a:gridCol w="1712225"/>
                <a:gridCol w="1712225"/>
                <a:gridCol w="17122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Multiclass (None/One/Multiple)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Binary (No Finding/Finding)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Balanced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Balanced w/ Augmentation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Balanced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Balanced w/ Augmentation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Class </a:t>
                      </a:r>
                      <a:r>
                        <a:rPr b="1" lang="en" sz="1300"/>
                        <a:t>Accuracy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62.33%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64.33</a:t>
                      </a: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%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----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----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Recall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43.00%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47.67%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64.00%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62.00</a:t>
                      </a:r>
                      <a:r>
                        <a:rPr lang="en" sz="1300"/>
                        <a:t>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0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Specificity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71.67%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73.33%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51.00%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69</a:t>
                      </a: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.00%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F1-Score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43.00%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47.00</a:t>
                      </a: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%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60</a:t>
                      </a: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.00%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55</a:t>
                      </a: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.00%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3" name="Google Shape;703;p92"/>
          <p:cNvSpPr txBox="1"/>
          <p:nvPr/>
        </p:nvSpPr>
        <p:spPr>
          <a:xfrm>
            <a:off x="974100" y="4323525"/>
            <a:ext cx="719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Proxima Nova"/>
                <a:ea typeface="Proxima Nova"/>
                <a:cs typeface="Proxima Nova"/>
                <a:sym typeface="Proxima Nova"/>
              </a:rPr>
              <a:t>Conclusion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: Data augmentation improved multiclass classification + recall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4" name="Google Shape;704;p92"/>
          <p:cNvSpPr txBox="1"/>
          <p:nvPr/>
        </p:nvSpPr>
        <p:spPr>
          <a:xfrm>
            <a:off x="974100" y="915275"/>
            <a:ext cx="719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Introduced random flipping, zooming, and shifting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93"/>
          <p:cNvSpPr txBox="1"/>
          <p:nvPr>
            <p:ph type="title"/>
          </p:nvPr>
        </p:nvSpPr>
        <p:spPr>
          <a:xfrm>
            <a:off x="311700" y="56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Feature Engineering: Data Augmentation</a:t>
            </a:r>
            <a:endParaRPr b="1" sz="2500"/>
          </a:p>
        </p:txBody>
      </p:sp>
      <p:sp>
        <p:nvSpPr>
          <p:cNvPr id="710" name="Google Shape;710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11" name="Google Shape;711;p93"/>
          <p:cNvGraphicFramePr/>
          <p:nvPr/>
        </p:nvGraphicFramePr>
        <p:xfrm>
          <a:off x="311713" y="123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{64E6A079-53EC-40ED-96E2-23F9E41EEACD}</a:tableStyleId>
              </a:tblPr>
              <a:tblGrid>
                <a:gridCol w="1935400"/>
                <a:gridCol w="1448475"/>
                <a:gridCol w="1712225"/>
                <a:gridCol w="1712225"/>
                <a:gridCol w="17122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Multiclass (None/One/Multiple)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Binary (No Finding/Finding)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Balanced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Balanced w/ Augmentation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Balanced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Balanced w/ Augmentation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Class Accuracy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62.33%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64.33%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----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----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Recall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43.00%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47.67%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64.00%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62.00%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Specificity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71.67%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73.33%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51.00%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69.00%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F1-Score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43.00%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47.00%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60.00%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55.00%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Total Test Accuracy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42.01%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47.12%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58.00%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59.61%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12" name="Google Shape;712;p93"/>
          <p:cNvSpPr txBox="1"/>
          <p:nvPr/>
        </p:nvSpPr>
        <p:spPr>
          <a:xfrm>
            <a:off x="974100" y="4179550"/>
            <a:ext cx="7195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Proxima Nova"/>
                <a:ea typeface="Proxima Nova"/>
                <a:cs typeface="Proxima Nova"/>
                <a:sym typeface="Proxima Nova"/>
              </a:rPr>
              <a:t>Conclusion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: Optimize the data augmented models, since the primary endpoint of our hypothesis is multiclass classification and their recall was higher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3" name="Google Shape;713;p93"/>
          <p:cNvSpPr txBox="1"/>
          <p:nvPr/>
        </p:nvSpPr>
        <p:spPr>
          <a:xfrm>
            <a:off x="974100" y="555675"/>
            <a:ext cx="7195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Augmentation Techniques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: Random Rotation &amp; Flipping (Horizontally &amp; Vertically)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9" name="Google Shape;719;p94"/>
          <p:cNvSpPr/>
          <p:nvPr/>
        </p:nvSpPr>
        <p:spPr>
          <a:xfrm>
            <a:off x="983299" y="2065525"/>
            <a:ext cx="2193000" cy="200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94"/>
          <p:cNvSpPr/>
          <p:nvPr/>
        </p:nvSpPr>
        <p:spPr>
          <a:xfrm>
            <a:off x="1255261" y="2269975"/>
            <a:ext cx="2148000" cy="2090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94"/>
          <p:cNvSpPr/>
          <p:nvPr/>
        </p:nvSpPr>
        <p:spPr>
          <a:xfrm>
            <a:off x="1548275" y="2555275"/>
            <a:ext cx="2062800" cy="1853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94"/>
          <p:cNvSpPr/>
          <p:nvPr/>
        </p:nvSpPr>
        <p:spPr>
          <a:xfrm>
            <a:off x="4635317" y="2571750"/>
            <a:ext cx="1272000" cy="1245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94"/>
          <p:cNvSpPr/>
          <p:nvPr/>
        </p:nvSpPr>
        <p:spPr>
          <a:xfrm>
            <a:off x="4761352" y="2663801"/>
            <a:ext cx="1245600" cy="1298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94"/>
          <p:cNvSpPr/>
          <p:nvPr/>
        </p:nvSpPr>
        <p:spPr>
          <a:xfrm>
            <a:off x="4871853" y="2763305"/>
            <a:ext cx="1196700" cy="1245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Condenses </a:t>
            </a:r>
            <a:endParaRPr/>
          </a:p>
        </p:txBody>
      </p:sp>
      <p:sp>
        <p:nvSpPr>
          <p:cNvPr id="725" name="Google Shape;725;p94"/>
          <p:cNvSpPr/>
          <p:nvPr/>
        </p:nvSpPr>
        <p:spPr>
          <a:xfrm>
            <a:off x="7029700" y="2161100"/>
            <a:ext cx="1131000" cy="2356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</a:t>
            </a:r>
            <a:endParaRPr/>
          </a:p>
        </p:txBody>
      </p:sp>
      <p:sp>
        <p:nvSpPr>
          <p:cNvPr id="726" name="Google Shape;726;p94"/>
          <p:cNvSpPr txBox="1"/>
          <p:nvPr/>
        </p:nvSpPr>
        <p:spPr>
          <a:xfrm>
            <a:off x="983300" y="1545500"/>
            <a:ext cx="717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          Convolutional                                                  Pooling                                     Dense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27" name="Google Shape;727;p94"/>
          <p:cNvCxnSpPr/>
          <p:nvPr/>
        </p:nvCxnSpPr>
        <p:spPr>
          <a:xfrm>
            <a:off x="3864790" y="3381300"/>
            <a:ext cx="435000" cy="90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8" name="Google Shape;728;p94"/>
          <p:cNvCxnSpPr/>
          <p:nvPr/>
        </p:nvCxnSpPr>
        <p:spPr>
          <a:xfrm>
            <a:off x="6331624" y="3381300"/>
            <a:ext cx="435000" cy="90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9" name="Google Shape;729;p94"/>
          <p:cNvSpPr txBox="1"/>
          <p:nvPr>
            <p:ph idx="4294967295" type="title"/>
          </p:nvPr>
        </p:nvSpPr>
        <p:spPr>
          <a:xfrm>
            <a:off x="311700" y="354900"/>
            <a:ext cx="301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CNN Layers</a:t>
            </a:r>
            <a:endParaRPr b="1" sz="2400"/>
          </a:p>
        </p:txBody>
      </p:sp>
      <p:sp>
        <p:nvSpPr>
          <p:cNvPr id="730" name="Google Shape;730;p94"/>
          <p:cNvSpPr txBox="1"/>
          <p:nvPr/>
        </p:nvSpPr>
        <p:spPr>
          <a:xfrm>
            <a:off x="1548275" y="3185700"/>
            <a:ext cx="20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Extracts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6" name="Google Shape;736;p95"/>
          <p:cNvSpPr/>
          <p:nvPr/>
        </p:nvSpPr>
        <p:spPr>
          <a:xfrm>
            <a:off x="2003136" y="2054450"/>
            <a:ext cx="2193000" cy="200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95"/>
          <p:cNvSpPr/>
          <p:nvPr/>
        </p:nvSpPr>
        <p:spPr>
          <a:xfrm>
            <a:off x="2275099" y="2258900"/>
            <a:ext cx="2148000" cy="2090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95"/>
          <p:cNvSpPr/>
          <p:nvPr/>
        </p:nvSpPr>
        <p:spPr>
          <a:xfrm>
            <a:off x="2568121" y="2544200"/>
            <a:ext cx="2062800" cy="200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95"/>
          <p:cNvSpPr/>
          <p:nvPr/>
        </p:nvSpPr>
        <p:spPr>
          <a:xfrm>
            <a:off x="5555154" y="2553850"/>
            <a:ext cx="1272000" cy="1245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95"/>
          <p:cNvSpPr/>
          <p:nvPr/>
        </p:nvSpPr>
        <p:spPr>
          <a:xfrm>
            <a:off x="5712890" y="2680801"/>
            <a:ext cx="1245600" cy="1298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95"/>
          <p:cNvSpPr/>
          <p:nvPr/>
        </p:nvSpPr>
        <p:spPr>
          <a:xfrm>
            <a:off x="5882840" y="2857955"/>
            <a:ext cx="1196700" cy="1245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95"/>
          <p:cNvSpPr/>
          <p:nvPr/>
        </p:nvSpPr>
        <p:spPr>
          <a:xfrm>
            <a:off x="8040540" y="2022125"/>
            <a:ext cx="503700" cy="2559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95"/>
          <p:cNvSpPr txBox="1"/>
          <p:nvPr/>
        </p:nvSpPr>
        <p:spPr>
          <a:xfrm>
            <a:off x="2532397" y="1518225"/>
            <a:ext cx="639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Convolutional                                            Pooling                                  Dense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44" name="Google Shape;744;p95"/>
          <p:cNvCxnSpPr/>
          <p:nvPr/>
        </p:nvCxnSpPr>
        <p:spPr>
          <a:xfrm>
            <a:off x="4875652" y="3354025"/>
            <a:ext cx="435000" cy="90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5" name="Google Shape;745;p95"/>
          <p:cNvCxnSpPr/>
          <p:nvPr/>
        </p:nvCxnSpPr>
        <p:spPr>
          <a:xfrm>
            <a:off x="7342486" y="3354025"/>
            <a:ext cx="435000" cy="90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46" name="Google Shape;746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10" y="1816703"/>
            <a:ext cx="1043876" cy="12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300" y="3176925"/>
            <a:ext cx="1150500" cy="13721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8" name="Google Shape;748;p95"/>
          <p:cNvCxnSpPr/>
          <p:nvPr/>
        </p:nvCxnSpPr>
        <p:spPr>
          <a:xfrm>
            <a:off x="1499750" y="3172225"/>
            <a:ext cx="307200" cy="87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9" name="Google Shape;749;p95"/>
          <p:cNvSpPr txBox="1"/>
          <p:nvPr>
            <p:ph idx="4294967295" type="title"/>
          </p:nvPr>
        </p:nvSpPr>
        <p:spPr>
          <a:xfrm>
            <a:off x="311700" y="200375"/>
            <a:ext cx="301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CNN Architectures</a:t>
            </a:r>
            <a:endParaRPr b="1" sz="2400"/>
          </a:p>
        </p:txBody>
      </p:sp>
      <p:cxnSp>
        <p:nvCxnSpPr>
          <p:cNvPr id="750" name="Google Shape;750;p95"/>
          <p:cNvCxnSpPr/>
          <p:nvPr/>
        </p:nvCxnSpPr>
        <p:spPr>
          <a:xfrm>
            <a:off x="1470150" y="1436275"/>
            <a:ext cx="1020300" cy="581700"/>
          </a:xfrm>
          <a:prstGeom prst="straightConnector1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1" name="Google Shape;751;p95"/>
          <p:cNvSpPr txBox="1"/>
          <p:nvPr/>
        </p:nvSpPr>
        <p:spPr>
          <a:xfrm>
            <a:off x="579350" y="1036075"/>
            <a:ext cx="1820400" cy="400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ResNet layers these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7" name="Google Shape;757;p96"/>
          <p:cNvSpPr/>
          <p:nvPr/>
        </p:nvSpPr>
        <p:spPr>
          <a:xfrm>
            <a:off x="2003136" y="2054450"/>
            <a:ext cx="2193000" cy="200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96"/>
          <p:cNvSpPr/>
          <p:nvPr/>
        </p:nvSpPr>
        <p:spPr>
          <a:xfrm>
            <a:off x="2275099" y="2258900"/>
            <a:ext cx="2148000" cy="2090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96"/>
          <p:cNvSpPr/>
          <p:nvPr/>
        </p:nvSpPr>
        <p:spPr>
          <a:xfrm>
            <a:off x="2568121" y="2544200"/>
            <a:ext cx="2062800" cy="200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96"/>
          <p:cNvSpPr/>
          <p:nvPr/>
        </p:nvSpPr>
        <p:spPr>
          <a:xfrm>
            <a:off x="5555154" y="2553850"/>
            <a:ext cx="1272000" cy="1245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96"/>
          <p:cNvSpPr/>
          <p:nvPr/>
        </p:nvSpPr>
        <p:spPr>
          <a:xfrm>
            <a:off x="5712890" y="2680801"/>
            <a:ext cx="1245600" cy="1298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96"/>
          <p:cNvSpPr/>
          <p:nvPr/>
        </p:nvSpPr>
        <p:spPr>
          <a:xfrm>
            <a:off x="5882840" y="2857955"/>
            <a:ext cx="1196700" cy="1245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96"/>
          <p:cNvSpPr/>
          <p:nvPr/>
        </p:nvSpPr>
        <p:spPr>
          <a:xfrm>
            <a:off x="8040540" y="2022125"/>
            <a:ext cx="503700" cy="2559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96"/>
          <p:cNvSpPr txBox="1"/>
          <p:nvPr/>
        </p:nvSpPr>
        <p:spPr>
          <a:xfrm>
            <a:off x="2532397" y="1518225"/>
            <a:ext cx="63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Convolutional                                            Pooling                                  Dense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65" name="Google Shape;765;p96"/>
          <p:cNvCxnSpPr/>
          <p:nvPr/>
        </p:nvCxnSpPr>
        <p:spPr>
          <a:xfrm>
            <a:off x="4875652" y="3354025"/>
            <a:ext cx="435000" cy="90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6" name="Google Shape;766;p96"/>
          <p:cNvCxnSpPr/>
          <p:nvPr/>
        </p:nvCxnSpPr>
        <p:spPr>
          <a:xfrm>
            <a:off x="7342486" y="3354025"/>
            <a:ext cx="435000" cy="90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67" name="Google Shape;767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10" y="1816703"/>
            <a:ext cx="1043876" cy="12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300" y="3176925"/>
            <a:ext cx="1150500" cy="13721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9" name="Google Shape;769;p96"/>
          <p:cNvCxnSpPr/>
          <p:nvPr/>
        </p:nvCxnSpPr>
        <p:spPr>
          <a:xfrm>
            <a:off x="1499750" y="3172225"/>
            <a:ext cx="307200" cy="87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0" name="Google Shape;770;p96"/>
          <p:cNvCxnSpPr/>
          <p:nvPr/>
        </p:nvCxnSpPr>
        <p:spPr>
          <a:xfrm flipH="1">
            <a:off x="4462725" y="1227075"/>
            <a:ext cx="527400" cy="836400"/>
          </a:xfrm>
          <a:prstGeom prst="straightConnector1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1" name="Google Shape;771;p96"/>
          <p:cNvCxnSpPr/>
          <p:nvPr/>
        </p:nvCxnSpPr>
        <p:spPr>
          <a:xfrm>
            <a:off x="4990125" y="1236175"/>
            <a:ext cx="708900" cy="1172400"/>
          </a:xfrm>
          <a:prstGeom prst="straightConnector1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2" name="Google Shape;772;p96"/>
          <p:cNvSpPr txBox="1"/>
          <p:nvPr/>
        </p:nvSpPr>
        <p:spPr>
          <a:xfrm>
            <a:off x="4099325" y="835975"/>
            <a:ext cx="2148000" cy="400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VGG alternates these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3" name="Google Shape;773;p96"/>
          <p:cNvSpPr txBox="1"/>
          <p:nvPr>
            <p:ph idx="4294967295" type="title"/>
          </p:nvPr>
        </p:nvSpPr>
        <p:spPr>
          <a:xfrm>
            <a:off x="311700" y="200375"/>
            <a:ext cx="301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CNN Architectures</a:t>
            </a:r>
            <a:endParaRPr b="1" sz="24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9" name="Google Shape;779;p97"/>
          <p:cNvSpPr/>
          <p:nvPr/>
        </p:nvSpPr>
        <p:spPr>
          <a:xfrm>
            <a:off x="2003136" y="2054450"/>
            <a:ext cx="2193000" cy="200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97"/>
          <p:cNvSpPr/>
          <p:nvPr/>
        </p:nvSpPr>
        <p:spPr>
          <a:xfrm>
            <a:off x="2275099" y="2258900"/>
            <a:ext cx="2148000" cy="2090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97"/>
          <p:cNvSpPr/>
          <p:nvPr/>
        </p:nvSpPr>
        <p:spPr>
          <a:xfrm>
            <a:off x="2568121" y="2544200"/>
            <a:ext cx="2062800" cy="200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97"/>
          <p:cNvSpPr/>
          <p:nvPr/>
        </p:nvSpPr>
        <p:spPr>
          <a:xfrm>
            <a:off x="5555154" y="2553850"/>
            <a:ext cx="1272000" cy="1245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97"/>
          <p:cNvSpPr/>
          <p:nvPr/>
        </p:nvSpPr>
        <p:spPr>
          <a:xfrm>
            <a:off x="5712890" y="2680801"/>
            <a:ext cx="1245600" cy="1298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97"/>
          <p:cNvSpPr/>
          <p:nvPr/>
        </p:nvSpPr>
        <p:spPr>
          <a:xfrm>
            <a:off x="5882840" y="2857955"/>
            <a:ext cx="1196700" cy="1245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97"/>
          <p:cNvSpPr/>
          <p:nvPr/>
        </p:nvSpPr>
        <p:spPr>
          <a:xfrm>
            <a:off x="8040540" y="2022125"/>
            <a:ext cx="503700" cy="2559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97"/>
          <p:cNvSpPr txBox="1"/>
          <p:nvPr/>
        </p:nvSpPr>
        <p:spPr>
          <a:xfrm>
            <a:off x="2532397" y="1518225"/>
            <a:ext cx="63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Convolutional                                            Pooling                                  Dense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87" name="Google Shape;787;p97"/>
          <p:cNvCxnSpPr/>
          <p:nvPr/>
        </p:nvCxnSpPr>
        <p:spPr>
          <a:xfrm>
            <a:off x="4875652" y="3354025"/>
            <a:ext cx="435000" cy="90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8" name="Google Shape;788;p97"/>
          <p:cNvCxnSpPr/>
          <p:nvPr/>
        </p:nvCxnSpPr>
        <p:spPr>
          <a:xfrm>
            <a:off x="7342486" y="3354025"/>
            <a:ext cx="435000" cy="90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89" name="Google Shape;789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10" y="1816703"/>
            <a:ext cx="1043876" cy="12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300" y="3176925"/>
            <a:ext cx="1150500" cy="13721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1" name="Google Shape;791;p97"/>
          <p:cNvCxnSpPr/>
          <p:nvPr/>
        </p:nvCxnSpPr>
        <p:spPr>
          <a:xfrm>
            <a:off x="1499750" y="3172225"/>
            <a:ext cx="307200" cy="87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2" name="Google Shape;792;p97"/>
          <p:cNvSpPr txBox="1"/>
          <p:nvPr/>
        </p:nvSpPr>
        <p:spPr>
          <a:xfrm>
            <a:off x="5817250" y="719250"/>
            <a:ext cx="2062800" cy="400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DenseNet layers these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93" name="Google Shape;793;p97"/>
          <p:cNvCxnSpPr/>
          <p:nvPr/>
        </p:nvCxnSpPr>
        <p:spPr>
          <a:xfrm>
            <a:off x="7079550" y="1132125"/>
            <a:ext cx="919200" cy="1058400"/>
          </a:xfrm>
          <a:prstGeom prst="straightConnector1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4" name="Google Shape;794;p97"/>
          <p:cNvSpPr txBox="1"/>
          <p:nvPr>
            <p:ph idx="4294967295" type="title"/>
          </p:nvPr>
        </p:nvSpPr>
        <p:spPr>
          <a:xfrm>
            <a:off x="311700" y="200375"/>
            <a:ext cx="301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CNN Architectures</a:t>
            </a:r>
            <a:endParaRPr b="1" sz="24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98"/>
          <p:cNvSpPr txBox="1"/>
          <p:nvPr>
            <p:ph type="title"/>
          </p:nvPr>
        </p:nvSpPr>
        <p:spPr>
          <a:xfrm>
            <a:off x="311700" y="354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Performance of </a:t>
            </a:r>
            <a:r>
              <a:rPr b="1" lang="en" sz="2400"/>
              <a:t>CNN Architectures</a:t>
            </a:r>
            <a:endParaRPr b="1" sz="2400"/>
          </a:p>
        </p:txBody>
      </p:sp>
      <p:sp>
        <p:nvSpPr>
          <p:cNvPr id="800" name="Google Shape;800;p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01" name="Google Shape;801;p98"/>
          <p:cNvGraphicFramePr/>
          <p:nvPr/>
        </p:nvGraphicFramePr>
        <p:xfrm>
          <a:off x="254000" y="117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{64E6A079-53EC-40ED-96E2-23F9E41EEACD}</a:tableStyleId>
              </a:tblPr>
              <a:tblGrid>
                <a:gridCol w="1491275"/>
                <a:gridCol w="1246075"/>
                <a:gridCol w="1029725"/>
                <a:gridCol w="1332625"/>
                <a:gridCol w="1101825"/>
                <a:gridCol w="1130675"/>
                <a:gridCol w="1303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Balanced, Augmented Multiclass (None/One/Multiple)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Balanced, Augmented Binary </a:t>
                      </a:r>
                      <a:endParaRPr b="1"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(No Finding/Finding)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VGG-16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ResNet-50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Custom /w DenseNet-121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VGG-16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ResNet-50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Custom w/ DenseNet-121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Class </a:t>
                      </a:r>
                      <a:r>
                        <a:rPr b="1" lang="en" sz="1300"/>
                        <a:t>Accuracy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64.3%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66.7</a:t>
                      </a: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%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68%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----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----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----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Recall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47.7%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48.3</a:t>
                      </a: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%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53.3%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69</a:t>
                      </a: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.0%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72</a:t>
                      </a: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.0%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94%</a:t>
                      </a:r>
                      <a:endParaRPr b="1" sz="13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0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Specificity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73.3%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74.7</a:t>
                      </a: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%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76.3%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69</a:t>
                      </a: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.0%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58</a:t>
                      </a: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.0%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21%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02" name="Google Shape;802;p98"/>
          <p:cNvSpPr txBox="1"/>
          <p:nvPr/>
        </p:nvSpPr>
        <p:spPr>
          <a:xfrm>
            <a:off x="974100" y="3914975"/>
            <a:ext cx="719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Conclusion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: Use Custom CNN Architecture /w DenseNet-121, for both multiclass classification and binary classification to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test hypotheses.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99"/>
          <p:cNvSpPr txBox="1"/>
          <p:nvPr>
            <p:ph type="title"/>
          </p:nvPr>
        </p:nvSpPr>
        <p:spPr>
          <a:xfrm>
            <a:off x="311700" y="13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Feature Engineering: CNN Architectures &amp; Hypertuning</a:t>
            </a:r>
            <a:endParaRPr b="1" sz="2400"/>
          </a:p>
        </p:txBody>
      </p:sp>
      <p:sp>
        <p:nvSpPr>
          <p:cNvPr id="808" name="Google Shape;808;p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09" name="Google Shape;809;p99"/>
          <p:cNvGraphicFramePr/>
          <p:nvPr/>
        </p:nvGraphicFramePr>
        <p:xfrm>
          <a:off x="254013" y="84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{64E6A079-53EC-40ED-96E2-23F9E41EEACD}</a:tableStyleId>
              </a:tblPr>
              <a:tblGrid>
                <a:gridCol w="1491275"/>
                <a:gridCol w="1246075"/>
                <a:gridCol w="1029725"/>
                <a:gridCol w="1332625"/>
                <a:gridCol w="1101825"/>
                <a:gridCol w="1130675"/>
                <a:gridCol w="1303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Balanced, Augmented Multiclass (None/One/Multiple)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Balanced, Augmented Binary (No Finding/Finding)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VGG-16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ResNet-50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Custom /w DenseNet-121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VGG-16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ResNet-50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Custom w/ DenseNet-121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Class Accuracy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64.3%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66.7%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68%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----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----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----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Recall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CCCCCC"/>
                          </a:solidFill>
                        </a:rPr>
                        <a:t>47.7%</a:t>
                      </a:r>
                      <a:endParaRPr b="1"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CCCCCC"/>
                          </a:solidFill>
                        </a:rPr>
                        <a:t>48.3%</a:t>
                      </a:r>
                      <a:endParaRPr b="1"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53.3%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CCCCCC"/>
                          </a:solidFill>
                        </a:rPr>
                        <a:t>69.0%</a:t>
                      </a:r>
                      <a:endParaRPr b="1"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CCCCCC"/>
                          </a:solidFill>
                        </a:rPr>
                        <a:t>72.0%</a:t>
                      </a:r>
                      <a:endParaRPr b="1"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94%</a:t>
                      </a:r>
                      <a:endParaRPr b="1" sz="13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0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Specificity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73.3%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74.7%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76.3%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69.0%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58.0%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21%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Total Test Accuracy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47.1%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50.0%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52%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59.6%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64.3%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CCCC"/>
                          </a:solidFill>
                        </a:rPr>
                        <a:t>59%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0" name="Google Shape;810;p99"/>
          <p:cNvSpPr txBox="1"/>
          <p:nvPr/>
        </p:nvSpPr>
        <p:spPr>
          <a:xfrm>
            <a:off x="974100" y="3914975"/>
            <a:ext cx="7195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Proxima Nova"/>
                <a:ea typeface="Proxima Nova"/>
                <a:cs typeface="Proxima Nova"/>
                <a:sym typeface="Proxima Nova"/>
              </a:rPr>
              <a:t>Conclusion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: Use Custom CNN Architecture, based off of SOTA DenseNet-121, for both multiclass classification and binary classification when testing hypotheses.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00"/>
          <p:cNvSpPr txBox="1"/>
          <p:nvPr>
            <p:ph type="title"/>
          </p:nvPr>
        </p:nvSpPr>
        <p:spPr>
          <a:xfrm>
            <a:off x="311700" y="38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Effects of Hypertuning &amp; Data Augmentation</a:t>
            </a:r>
            <a:endParaRPr b="1"/>
          </a:p>
        </p:txBody>
      </p:sp>
      <p:sp>
        <p:nvSpPr>
          <p:cNvPr id="816" name="Google Shape;816;p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17" name="Google Shape;817;p100"/>
          <p:cNvGraphicFramePr/>
          <p:nvPr/>
        </p:nvGraphicFramePr>
        <p:xfrm>
          <a:off x="969638" y="130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{64E6A079-53EC-40ED-96E2-23F9E41EEACD}</a:tableStyleId>
              </a:tblPr>
              <a:tblGrid>
                <a:gridCol w="1569300"/>
                <a:gridCol w="5635425"/>
              </a:tblGrid>
              <a:tr h="47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Augmentation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Effect on Recall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44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Epochs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&lt;20 epochs ideal to avoid overfitting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Learning 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 (0.0001) ideal for multiclass; higher (0.01) ideal for binary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Flips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Positive (horizontal and vertical flips)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Rotations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~10 degrees ideal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Shifts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Between 10 and 20% of the image ideal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Zoom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Between 10 and 20% of the image ideal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Cropping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Negative, over feature engineering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01"/>
          <p:cNvSpPr txBox="1"/>
          <p:nvPr>
            <p:ph type="title"/>
          </p:nvPr>
        </p:nvSpPr>
        <p:spPr>
          <a:xfrm>
            <a:off x="311700" y="13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Finalized Model (Post-Feature Engineering)</a:t>
            </a:r>
            <a:endParaRPr b="1"/>
          </a:p>
        </p:txBody>
      </p:sp>
      <p:sp>
        <p:nvSpPr>
          <p:cNvPr id="823" name="Google Shape;823;p101"/>
          <p:cNvSpPr txBox="1"/>
          <p:nvPr>
            <p:ph idx="1" type="body"/>
          </p:nvPr>
        </p:nvSpPr>
        <p:spPr>
          <a:xfrm>
            <a:off x="122700" y="790325"/>
            <a:ext cx="8898600" cy="10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CNN Architecture: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DenseNet-121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Each layer passes its feature maps to all subsequent layers in the network</a:t>
            </a:r>
            <a:endParaRPr sz="1700"/>
          </a:p>
        </p:txBody>
      </p:sp>
      <p:sp>
        <p:nvSpPr>
          <p:cNvPr id="824" name="Google Shape;824;p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5" name="Google Shape;825;p101"/>
          <p:cNvSpPr txBox="1"/>
          <p:nvPr>
            <p:ph idx="1" type="body"/>
          </p:nvPr>
        </p:nvSpPr>
        <p:spPr>
          <a:xfrm>
            <a:off x="122700" y="1722525"/>
            <a:ext cx="3792900" cy="31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Hyperparameters: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Learning Rate → 0.0001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Number of Epochs → 15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Data Augmentation: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Rotation Range → 10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Width Shift Range → 0.2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Height Shift Range → 0.1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Horizontal Flip → True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Vertical Flip → True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Zoom Range → 0.15</a:t>
            </a:r>
            <a:endParaRPr sz="1700"/>
          </a:p>
        </p:txBody>
      </p:sp>
      <p:pic>
        <p:nvPicPr>
          <p:cNvPr id="826" name="Google Shape;826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422" y="2238688"/>
            <a:ext cx="5271878" cy="1967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510450" y="2184725"/>
            <a:ext cx="8123100" cy="122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Day 2</a:t>
            </a:r>
            <a:r>
              <a:rPr lang="en" sz="3400"/>
              <a:t>: Exploratory Data Analysis, Finalized Hypotheses, &amp; Initial Model Plan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510450" y="3226449"/>
            <a:ext cx="8123100" cy="1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Authors</a:t>
            </a: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: Tony, Navya, Kunaal, and Jaya (Group 4)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Date: </a:t>
            </a: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January 15th, 2021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 Multiclass Model Results </a:t>
            </a:r>
            <a:endParaRPr b="1"/>
          </a:p>
        </p:txBody>
      </p:sp>
      <p:sp>
        <p:nvSpPr>
          <p:cNvPr id="832" name="Google Shape;832;p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33" name="Google Shape;833;p102"/>
          <p:cNvGraphicFramePr/>
          <p:nvPr/>
        </p:nvGraphicFramePr>
        <p:xfrm>
          <a:off x="1705850" y="134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{64E6A079-53EC-40ED-96E2-23F9E41EEACD}</a:tableStyleId>
              </a:tblPr>
              <a:tblGrid>
                <a:gridCol w="1915725"/>
                <a:gridCol w="1975100"/>
                <a:gridCol w="1841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Imbalanced Model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Balanced Model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 Findings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0.68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One Finding 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0.34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Multiple Findings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0.41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Average Recall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0.53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834" name="Google Shape;834;p102"/>
          <p:cNvSpPr txBox="1"/>
          <p:nvPr/>
        </p:nvSpPr>
        <p:spPr>
          <a:xfrm>
            <a:off x="383175" y="3653850"/>
            <a:ext cx="8474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Proxima Nova"/>
                <a:ea typeface="Proxima Nova"/>
                <a:cs typeface="Proxima Nova"/>
                <a:sym typeface="Proxima Nova"/>
              </a:rPr>
              <a:t>Hypothesis 1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: Rejected; balanced model has higher average recall than imbalanced 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Proxima Nova"/>
                <a:ea typeface="Proxima Nova"/>
                <a:cs typeface="Proxima Nova"/>
                <a:sym typeface="Proxima Nova"/>
              </a:rPr>
              <a:t>Hypothesis 2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: Rejected; recall between classes of the balanced model are not equal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Finalized Binary Model Results </a:t>
            </a:r>
            <a:endParaRPr b="1"/>
          </a:p>
        </p:txBody>
      </p:sp>
      <p:sp>
        <p:nvSpPr>
          <p:cNvPr id="840" name="Google Shape;840;p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41" name="Google Shape;841;p103"/>
          <p:cNvGraphicFramePr/>
          <p:nvPr/>
        </p:nvGraphicFramePr>
        <p:xfrm>
          <a:off x="1776350" y="1470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{64E6A079-53EC-40ED-96E2-23F9E41EEACD}</a:tableStyleId>
              </a:tblPr>
              <a:tblGrid>
                <a:gridCol w="1314525"/>
                <a:gridCol w="2234875"/>
                <a:gridCol w="21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Imbalanced Model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Balanced Model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0.52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0.94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842" name="Google Shape;842;p103"/>
          <p:cNvSpPr txBox="1"/>
          <p:nvPr/>
        </p:nvSpPr>
        <p:spPr>
          <a:xfrm>
            <a:off x="1224650" y="2716475"/>
            <a:ext cx="6954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Proxima Nova"/>
                <a:ea typeface="Proxima Nova"/>
                <a:cs typeface="Proxima Nova"/>
                <a:sym typeface="Proxima Nova"/>
              </a:rPr>
              <a:t>Hypothesis 1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: Rejected; balanced model has higher average recall 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Proxima Nova"/>
                <a:ea typeface="Proxima Nova"/>
                <a:cs typeface="Proxima Nova"/>
                <a:sym typeface="Proxima Nova"/>
              </a:rPr>
              <a:t>Hypothesis 2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: N/A 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Finalized Binary Model Results </a:t>
            </a:r>
            <a:endParaRPr b="1"/>
          </a:p>
        </p:txBody>
      </p:sp>
      <p:sp>
        <p:nvSpPr>
          <p:cNvPr id="848" name="Google Shape;848;p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49" name="Google Shape;849;p104"/>
          <p:cNvGraphicFramePr/>
          <p:nvPr/>
        </p:nvGraphicFramePr>
        <p:xfrm>
          <a:off x="1776350" y="1470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{64E6A079-53EC-40ED-96E2-23F9E41EEACD}</a:tableStyleId>
              </a:tblPr>
              <a:tblGrid>
                <a:gridCol w="1314525"/>
                <a:gridCol w="2234875"/>
                <a:gridCol w="21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Imbalanced Model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Balanced Model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0.52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0.94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850" name="Google Shape;850;p104"/>
          <p:cNvSpPr txBox="1"/>
          <p:nvPr/>
        </p:nvSpPr>
        <p:spPr>
          <a:xfrm>
            <a:off x="1320275" y="2571750"/>
            <a:ext cx="66519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Proxima Nova"/>
                <a:ea typeface="Proxima Nova"/>
                <a:cs typeface="Proxima Nova"/>
                <a:sym typeface="Proxima Nova"/>
              </a:rPr>
              <a:t>Conclusion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: Predicting severity is easier than individual diagnoses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51" name="Google Shape;851;p104"/>
          <p:cNvPicPr preferRelativeResize="0"/>
          <p:nvPr/>
        </p:nvPicPr>
        <p:blipFill rotWithShape="1">
          <a:blip r:embed="rId3">
            <a:alphaModFix/>
          </a:blip>
          <a:srcRect b="0" l="10785" r="0" t="7527"/>
          <a:stretch/>
        </p:blipFill>
        <p:spPr>
          <a:xfrm>
            <a:off x="4682438" y="3513525"/>
            <a:ext cx="1712062" cy="131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104"/>
          <p:cNvPicPr preferRelativeResize="0"/>
          <p:nvPr/>
        </p:nvPicPr>
        <p:blipFill rotWithShape="1">
          <a:blip r:embed="rId4">
            <a:alphaModFix/>
          </a:blip>
          <a:srcRect b="0" l="11363" r="0" t="7842"/>
          <a:stretch/>
        </p:blipFill>
        <p:spPr>
          <a:xfrm>
            <a:off x="2897974" y="3541536"/>
            <a:ext cx="1712062" cy="1259928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104"/>
          <p:cNvSpPr txBox="1"/>
          <p:nvPr/>
        </p:nvSpPr>
        <p:spPr>
          <a:xfrm>
            <a:off x="2494975" y="3124175"/>
            <a:ext cx="456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          Single Finding         Multiple Finding</a:t>
            </a:r>
            <a:endParaRPr b="1" i="1"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05"/>
          <p:cNvSpPr txBox="1"/>
          <p:nvPr>
            <p:ph type="title"/>
          </p:nvPr>
        </p:nvSpPr>
        <p:spPr>
          <a:xfrm>
            <a:off x="311700" y="290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Limitations</a:t>
            </a:r>
            <a:endParaRPr b="1"/>
          </a:p>
        </p:txBody>
      </p:sp>
      <p:sp>
        <p:nvSpPr>
          <p:cNvPr id="859" name="Google Shape;859;p105"/>
          <p:cNvSpPr txBox="1"/>
          <p:nvPr>
            <p:ph idx="1" type="body"/>
          </p:nvPr>
        </p:nvSpPr>
        <p:spPr>
          <a:xfrm>
            <a:off x="311700" y="863375"/>
            <a:ext cx="8520600" cy="3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Computational</a:t>
            </a:r>
            <a:r>
              <a:rPr lang="en" sz="2100"/>
              <a:t>: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Significantly downsized image data (1024 → 128)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Small subset (~5%) 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M</a:t>
            </a:r>
            <a:r>
              <a:rPr lang="en" sz="1700"/>
              <a:t>ay not be best representation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Dataset</a:t>
            </a:r>
            <a:r>
              <a:rPr lang="en" sz="2100"/>
              <a:t>: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NLP Labels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Potential Error Propagation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X-rays may vary significantly 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&gt; 140 </a:t>
            </a:r>
            <a:r>
              <a:rPr lang="en" sz="1700"/>
              <a:t>unique</a:t>
            </a:r>
            <a:r>
              <a:rPr lang="en" sz="1700"/>
              <a:t> findings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Results</a:t>
            </a:r>
            <a:r>
              <a:rPr lang="en" sz="2100"/>
              <a:t>: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Low model accuracies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No statistical significance analysis</a:t>
            </a:r>
            <a:endParaRPr sz="1700"/>
          </a:p>
        </p:txBody>
      </p:sp>
      <p:sp>
        <p:nvSpPr>
          <p:cNvPr id="860" name="Google Shape;860;p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06"/>
          <p:cNvSpPr txBox="1"/>
          <p:nvPr>
            <p:ph type="title"/>
          </p:nvPr>
        </p:nvSpPr>
        <p:spPr>
          <a:xfrm>
            <a:off x="311700" y="362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Avenues of Research</a:t>
            </a:r>
            <a:endParaRPr b="1"/>
          </a:p>
        </p:txBody>
      </p:sp>
      <p:sp>
        <p:nvSpPr>
          <p:cNvPr id="866" name="Google Shape;866;p106"/>
          <p:cNvSpPr txBox="1"/>
          <p:nvPr>
            <p:ph idx="1" type="body"/>
          </p:nvPr>
        </p:nvSpPr>
        <p:spPr>
          <a:xfrm>
            <a:off x="311700" y="1113450"/>
            <a:ext cx="8520600" cy="37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Larger sample or all of the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sized X-ray images (1024x1024 rather than 128x128)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 techniques for balancing class distribution (stratified samples)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Classify all 14 disease classifications (multiple findings possible)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Narrow approach to one disease classification (ie: pneumonia vs. not)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Ensemble approach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other SOTA architectures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InceptionV3, CIFAR-100, MobileNet, &amp; EfficientNet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types of medical imaging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CT, MRI, U/S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 noise in images</a:t>
            </a:r>
            <a:endParaRPr sz="1800"/>
          </a:p>
        </p:txBody>
      </p:sp>
      <p:sp>
        <p:nvSpPr>
          <p:cNvPr id="867" name="Google Shape;867;p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07"/>
          <p:cNvSpPr txBox="1"/>
          <p:nvPr>
            <p:ph type="title"/>
          </p:nvPr>
        </p:nvSpPr>
        <p:spPr>
          <a:xfrm>
            <a:off x="311700" y="303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873" name="Google Shape;873;p107"/>
          <p:cNvSpPr txBox="1"/>
          <p:nvPr>
            <p:ph idx="1" type="body"/>
          </p:nvPr>
        </p:nvSpPr>
        <p:spPr>
          <a:xfrm>
            <a:off x="217350" y="1137350"/>
            <a:ext cx="87093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Looked at </a:t>
            </a:r>
            <a:r>
              <a:rPr lang="en" sz="1900"/>
              <a:t>feasibility</a:t>
            </a:r>
            <a:r>
              <a:rPr lang="en" sz="1900"/>
              <a:t> of multiclass/binary classification on medical images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Hypothesis</a:t>
            </a:r>
            <a:r>
              <a:rPr lang="en" sz="1900"/>
              <a:t> 1: </a:t>
            </a:r>
            <a:r>
              <a:rPr lang="en" sz="1700"/>
              <a:t>Balanced data gave </a:t>
            </a:r>
            <a:r>
              <a:rPr b="1" lang="en" sz="1700"/>
              <a:t>better</a:t>
            </a:r>
            <a:r>
              <a:rPr lang="en" sz="1700"/>
              <a:t> average recall for both multiclass + binary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Hypothesis 2: </a:t>
            </a:r>
            <a:r>
              <a:rPr lang="en" sz="1700"/>
              <a:t>Multiclass model was significantly better for </a:t>
            </a:r>
            <a:r>
              <a:rPr b="1" lang="en" sz="1700"/>
              <a:t>no </a:t>
            </a:r>
            <a:r>
              <a:rPr lang="en" sz="1700"/>
              <a:t>and </a:t>
            </a:r>
            <a:r>
              <a:rPr b="1" lang="en" sz="1700"/>
              <a:t>multiple findings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900"/>
              <a:t>Key takeaways:</a:t>
            </a:r>
            <a:r>
              <a:rPr lang="en" sz="1700"/>
              <a:t> Medical imaging diagnosis via ML might benefit from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Nontraditional CNN architectures (DenseNet)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Limited feature engineering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Key applications: 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Screen most at-risk patients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Intervene early, to prevent </a:t>
            </a:r>
            <a:r>
              <a:rPr lang="en" sz="1700"/>
              <a:t>recurrent diseases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Prevent redundant testing (globally billions of dollars)</a:t>
            </a:r>
            <a:endParaRPr sz="1700"/>
          </a:p>
        </p:txBody>
      </p:sp>
      <p:sp>
        <p:nvSpPr>
          <p:cNvPr id="874" name="Google Shape;874;p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0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880" name="Google Shape;880;p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rabicPeriod"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https://www.kaggle.com/nih-chest-xrays/data?select=Data_Entry_2017.csv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rabicPeriod"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https://stanfordmlgroup.github.io/projects/chexnet/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rabicPeriod"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https://www.nature.com/articles/s41746-020-0273-z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rabicPeriod"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https://biomedical-engineering-online.biomedcentral.com/articles/10.1186/s12938-020-00831-x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rabicPeriod"/>
            </a:pPr>
            <a:r>
              <a:rPr lang="en" sz="10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https://www.mayoclinic.org/tests-procedures/chest-x-rays/about/pac-20393494#:~:text=Chest%20X%2Drays%20can%20detect,complications%20related%20to%20these%20conditions</a:t>
            </a:r>
            <a:r>
              <a:rPr lang="en" sz="1000">
                <a:solidFill>
                  <a:srgbClr val="000000"/>
                </a:solidFill>
              </a:rPr>
              <a:t>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rabicPeriod"/>
            </a:pPr>
            <a:r>
              <a:rPr lang="en" sz="10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https://www.radiologyinfo.org/en/info.cfm?pg=chestrad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rabicPeriod"/>
            </a:pPr>
            <a:r>
              <a:rPr lang="en" sz="1000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https://www.healthline.com/health/pneumonia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rabicPeriod"/>
            </a:pPr>
            <a:r>
              <a:rPr lang="en" sz="1000" u="sng">
                <a:solidFill>
                  <a:schemeClr val="accent5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https://www.medscape.com/answers/967822-23537/what-is-the-global-prevalence-of-pneumonia#:~:text=The%20WHO%20Child%20Health%20Epidemiology,enough%20to%20require%20hospital%20admission</a:t>
            </a:r>
            <a:r>
              <a:rPr lang="en" sz="1000">
                <a:solidFill>
                  <a:srgbClr val="000000"/>
                </a:solidFill>
              </a:rPr>
              <a:t>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rabicPeriod"/>
            </a:pPr>
            <a:r>
              <a:rPr lang="en" sz="1000" u="sng">
                <a:solidFill>
                  <a:schemeClr val="accent5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https://www.healthline.com/health/copd-vs-emphysema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rabicPeriod"/>
            </a:pPr>
            <a:r>
              <a:rPr lang="en" sz="1000" u="sng">
                <a:solidFill>
                  <a:schemeClr val="accent5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https://www.medscape.com/answers/297664-7353/what-is-the-worldwide-prevalence-of-chronic-obstructive-pulmonary-disease-copd#:~:text=The%20exact%20prevalence%20of%20COPD,different%20regions%20of%20the%20world</a:t>
            </a:r>
            <a:r>
              <a:rPr lang="en" sz="1000">
                <a:solidFill>
                  <a:srgbClr val="000000"/>
                </a:solidFill>
              </a:rPr>
              <a:t>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rabicPeriod"/>
            </a:pPr>
            <a:r>
              <a:rPr lang="en" sz="1000" u="sng">
                <a:solidFill>
                  <a:schemeClr val="accent5"/>
                </a:solid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https://www.mayoclinic.org/diseases-conditions/atelectasis/symptoms-causes/syc-20369684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rabicPeriod"/>
            </a:pPr>
            <a:r>
              <a:rPr lang="en" sz="1000" u="sng">
                <a:solidFill>
                  <a:schemeClr val="accent5"/>
                </a:solid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https://eclinpath.com/cytology/effusions-2/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rabicPeriod"/>
            </a:pPr>
            <a:r>
              <a:rPr lang="en" sz="1000" u="sng">
                <a:solidFill>
                  <a:schemeClr val="accent5"/>
                </a:solid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https://healthengine.com.au/info/chest-x-ray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rabicPeriod"/>
            </a:pPr>
            <a:r>
              <a:rPr lang="en" sz="1000" u="sng">
                <a:solidFill>
                  <a:schemeClr val="hlink"/>
                </a:solidFill>
                <a:hlinkClick r:id="rId16"/>
              </a:rPr>
              <a:t>https://peltarion.com/knowledge-center/documentation/modeling-view/build-an-ai-model/loss-functions/categorical-crossentropy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rabicPeriod"/>
            </a:pPr>
            <a:r>
              <a:rPr lang="en" sz="1000" u="sng">
                <a:solidFill>
                  <a:schemeClr val="accent5"/>
                </a:solidFill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https://towardsdatascience.com/optimizers-for-training-neural-network-59450d71caf6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rabicPeriod"/>
            </a:pPr>
            <a:r>
              <a:rPr lang="en" sz="1000" u="sng">
                <a:solidFill>
                  <a:schemeClr val="hlink"/>
                </a:solidFill>
                <a:hlinkClick r:id="rId18"/>
              </a:rPr>
              <a:t>https://www.mathworks.com/help/deeplearning/ref/resnet50.html#:~:text=ResNet%2D50%20is%20a%20convolutional,%2C%20pencil%2C%20and%20many%20animals</a:t>
            </a:r>
            <a:r>
              <a:rPr lang="en" sz="1000">
                <a:solidFill>
                  <a:srgbClr val="000000"/>
                </a:solidFill>
              </a:rPr>
              <a:t>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rabicPeriod"/>
            </a:pPr>
            <a:r>
              <a:rPr lang="en" sz="1000" u="sng">
                <a:solidFill>
                  <a:schemeClr val="hlink"/>
                </a:solidFill>
                <a:hlinkClick r:id="rId19"/>
              </a:rPr>
              <a:t>https://www.geeksforgeeks.org/opencv-python-program-analyze-image-using-histogram/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rabicPeriod"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881" name="Google Shape;881;p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