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1"/>
  </p:notesMasterIdLst>
  <p:sldIdLst>
    <p:sldId id="256" r:id="rId2"/>
    <p:sldId id="257" r:id="rId3"/>
    <p:sldId id="258" r:id="rId4"/>
    <p:sldId id="259" r:id="rId5"/>
    <p:sldId id="260" r:id="rId6"/>
    <p:sldId id="265" r:id="rId7"/>
    <p:sldId id="266" r:id="rId8"/>
    <p:sldId id="262" r:id="rId9"/>
    <p:sldId id="263" r:id="rId10"/>
  </p:sldIdLst>
  <p:sldSz cx="12192000" cy="6858000"/>
  <p:notesSz cx="6858000" cy="9144000"/>
  <p:embeddedFontLst>
    <p:embeddedFont>
      <p:font typeface="Play" panose="020B0604020202020204" charset="0"/>
      <p:regular r:id="rId12"/>
      <p:bold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ihMOIuXLRmP3tsFjcJY2rX0dN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0" y="3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6/11/relationships/changesInfo" Target="changesInfos/changesInfo1.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Caramello" userId="a5392faa8a4283d0" providerId="LiveId" clId="{E7EA978D-8AFF-4323-AF3F-B5D58F6A5C45}"/>
    <pc:docChg chg="undo custSel addSld modSld">
      <pc:chgData name="Nick Caramello" userId="a5392faa8a4283d0" providerId="LiveId" clId="{E7EA978D-8AFF-4323-AF3F-B5D58F6A5C45}" dt="2025-02-03T14:51:00.932" v="1544" actId="20577"/>
      <pc:docMkLst>
        <pc:docMk/>
      </pc:docMkLst>
      <pc:sldChg chg="modSp mod">
        <pc:chgData name="Nick Caramello" userId="a5392faa8a4283d0" providerId="LiveId" clId="{E7EA978D-8AFF-4323-AF3F-B5D58F6A5C45}" dt="2025-02-03T14:37:46.749" v="401" actId="20577"/>
        <pc:sldMkLst>
          <pc:docMk/>
          <pc:sldMk cId="0" sldId="258"/>
        </pc:sldMkLst>
        <pc:spChg chg="mod">
          <ac:chgData name="Nick Caramello" userId="a5392faa8a4283d0" providerId="LiveId" clId="{E7EA978D-8AFF-4323-AF3F-B5D58F6A5C45}" dt="2025-02-03T14:37:46.749" v="401" actId="20577"/>
          <ac:spMkLst>
            <pc:docMk/>
            <pc:sldMk cId="0" sldId="258"/>
            <ac:spMk id="99" creationId="{00000000-0000-0000-0000-000000000000}"/>
          </ac:spMkLst>
        </pc:spChg>
      </pc:sldChg>
      <pc:sldChg chg="modSp mod">
        <pc:chgData name="Nick Caramello" userId="a5392faa8a4283d0" providerId="LiveId" clId="{E7EA978D-8AFF-4323-AF3F-B5D58F6A5C45}" dt="2025-02-03T14:38:24.949" v="403" actId="113"/>
        <pc:sldMkLst>
          <pc:docMk/>
          <pc:sldMk cId="0" sldId="259"/>
        </pc:sldMkLst>
        <pc:spChg chg="mod">
          <ac:chgData name="Nick Caramello" userId="a5392faa8a4283d0" providerId="LiveId" clId="{E7EA978D-8AFF-4323-AF3F-B5D58F6A5C45}" dt="2025-02-03T14:38:24.949" v="403" actId="113"/>
          <ac:spMkLst>
            <pc:docMk/>
            <pc:sldMk cId="0" sldId="259"/>
            <ac:spMk id="105" creationId="{00000000-0000-0000-0000-000000000000}"/>
          </ac:spMkLst>
        </pc:spChg>
      </pc:sldChg>
      <pc:sldChg chg="modSp mod">
        <pc:chgData name="Nick Caramello" userId="a5392faa8a4283d0" providerId="LiveId" clId="{E7EA978D-8AFF-4323-AF3F-B5D58F6A5C45}" dt="2025-02-03T14:38:40.459" v="413" actId="6549"/>
        <pc:sldMkLst>
          <pc:docMk/>
          <pc:sldMk cId="0" sldId="262"/>
        </pc:sldMkLst>
        <pc:spChg chg="mod">
          <ac:chgData name="Nick Caramello" userId="a5392faa8a4283d0" providerId="LiveId" clId="{E7EA978D-8AFF-4323-AF3F-B5D58F6A5C45}" dt="2025-02-03T14:33:54.881" v="253" actId="20577"/>
          <ac:spMkLst>
            <pc:docMk/>
            <pc:sldMk cId="0" sldId="262"/>
            <ac:spMk id="122" creationId="{00000000-0000-0000-0000-000000000000}"/>
          </ac:spMkLst>
        </pc:spChg>
        <pc:spChg chg="mod">
          <ac:chgData name="Nick Caramello" userId="a5392faa8a4283d0" providerId="LiveId" clId="{E7EA978D-8AFF-4323-AF3F-B5D58F6A5C45}" dt="2025-02-03T14:38:40.459" v="413" actId="6549"/>
          <ac:spMkLst>
            <pc:docMk/>
            <pc:sldMk cId="0" sldId="262"/>
            <ac:spMk id="123" creationId="{00000000-0000-0000-0000-000000000000}"/>
          </ac:spMkLst>
        </pc:spChg>
      </pc:sldChg>
      <pc:sldChg chg="modSp mod">
        <pc:chgData name="Nick Caramello" userId="a5392faa8a4283d0" providerId="LiveId" clId="{E7EA978D-8AFF-4323-AF3F-B5D58F6A5C45}" dt="2025-02-03T14:35:58.615" v="400" actId="20577"/>
        <pc:sldMkLst>
          <pc:docMk/>
          <pc:sldMk cId="4001847176" sldId="265"/>
        </pc:sldMkLst>
        <pc:spChg chg="mod">
          <ac:chgData name="Nick Caramello" userId="a5392faa8a4283d0" providerId="LiveId" clId="{E7EA978D-8AFF-4323-AF3F-B5D58F6A5C45}" dt="2025-02-03T14:35:58.615" v="400" actId="20577"/>
          <ac:spMkLst>
            <pc:docMk/>
            <pc:sldMk cId="4001847176" sldId="265"/>
            <ac:spMk id="111" creationId="{00000000-0000-0000-0000-000000000000}"/>
          </ac:spMkLst>
        </pc:spChg>
      </pc:sldChg>
      <pc:sldChg chg="modSp new mod">
        <pc:chgData name="Nick Caramello" userId="a5392faa8a4283d0" providerId="LiveId" clId="{E7EA978D-8AFF-4323-AF3F-B5D58F6A5C45}" dt="2025-02-03T14:51:00.932" v="1544" actId="20577"/>
        <pc:sldMkLst>
          <pc:docMk/>
          <pc:sldMk cId="558061904" sldId="266"/>
        </pc:sldMkLst>
        <pc:spChg chg="mod">
          <ac:chgData name="Nick Caramello" userId="a5392faa8a4283d0" providerId="LiveId" clId="{E7EA978D-8AFF-4323-AF3F-B5D58F6A5C45}" dt="2025-02-03T14:41:22.271" v="548" actId="6549"/>
          <ac:spMkLst>
            <pc:docMk/>
            <pc:sldMk cId="558061904" sldId="266"/>
            <ac:spMk id="2" creationId="{0F78BF05-8B1D-B80A-3D81-40CD1E09A17B}"/>
          </ac:spMkLst>
        </pc:spChg>
        <pc:spChg chg="mod">
          <ac:chgData name="Nick Caramello" userId="a5392faa8a4283d0" providerId="LiveId" clId="{E7EA978D-8AFF-4323-AF3F-B5D58F6A5C45}" dt="2025-02-03T14:51:00.932" v="1544" actId="20577"/>
          <ac:spMkLst>
            <pc:docMk/>
            <pc:sldMk cId="558061904" sldId="266"/>
            <ac:spMk id="3" creationId="{3463C66A-44EF-8357-A39C-C40A94BBA9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614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3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529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69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815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9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855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889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003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985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134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008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2192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ass.gov/doc/ma-2050-decarbonization-roadmap/downloa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dirty="0"/>
              <a:t>Chair Update</a:t>
            </a:r>
            <a:endParaRPr dirty="0"/>
          </a:p>
        </p:txBody>
      </p:sp>
      <p:sp>
        <p:nvSpPr>
          <p:cNvPr id="85" name="Google Shape;8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Jan 5</a:t>
            </a:r>
            <a:r>
              <a:rPr lang="en-US" baseline="30000" dirty="0"/>
              <a:t>th</a:t>
            </a:r>
            <a:r>
              <a:rPr lang="en-US" dirty="0"/>
              <a:t> 2024</a:t>
            </a:r>
          </a:p>
        </p:txBody>
      </p:sp>
      <p:pic>
        <p:nvPicPr>
          <p:cNvPr id="87" name="Google Shape;87;p1"/>
          <p:cNvPicPr preferRelativeResize="0"/>
          <p:nvPr/>
        </p:nvPicPr>
        <p:blipFill>
          <a:blip r:embed="rId3">
            <a:alphaModFix/>
          </a:blip>
          <a:stretch>
            <a:fillRect/>
          </a:stretch>
        </p:blipFill>
        <p:spPr>
          <a:xfrm>
            <a:off x="8473874" y="5235315"/>
            <a:ext cx="3645475" cy="98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Agenda</a:t>
            </a:r>
            <a:endParaRPr/>
          </a:p>
        </p:txBody>
      </p:sp>
      <p:sp>
        <p:nvSpPr>
          <p:cNvPr id="93" name="Google Shape;93;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Welcome to new members</a:t>
            </a:r>
          </a:p>
          <a:p>
            <a:pPr marL="228600" lvl="0" indent="-228600" algn="l" rtl="0">
              <a:lnSpc>
                <a:spcPct val="90000"/>
              </a:lnSpc>
              <a:spcBef>
                <a:spcPts val="0"/>
              </a:spcBef>
              <a:spcAft>
                <a:spcPts val="0"/>
              </a:spcAft>
              <a:buClr>
                <a:schemeClr val="dk1"/>
              </a:buClr>
              <a:buSzPts val="2800"/>
              <a:buChar char="●"/>
            </a:pPr>
            <a:r>
              <a:rPr lang="en-US" dirty="0"/>
              <a:t>Review of ZEAB Mission</a:t>
            </a:r>
          </a:p>
          <a:p>
            <a:pPr marL="228600" lvl="0" indent="-228600" algn="l" rtl="0">
              <a:lnSpc>
                <a:spcPct val="90000"/>
              </a:lnSpc>
              <a:spcBef>
                <a:spcPts val="0"/>
              </a:spcBef>
              <a:spcAft>
                <a:spcPts val="0"/>
              </a:spcAft>
              <a:buClr>
                <a:schemeClr val="dk1"/>
              </a:buClr>
              <a:buSzPts val="2800"/>
              <a:buChar char="●"/>
            </a:pPr>
            <a:r>
              <a:rPr lang="en-US" dirty="0"/>
              <a:t>Net Zero Emissions (by 2040; 2050 for MA)</a:t>
            </a:r>
          </a:p>
          <a:p>
            <a:pPr marL="228600" lvl="0" indent="-228600" algn="l" rtl="0">
              <a:lnSpc>
                <a:spcPct val="90000"/>
              </a:lnSpc>
              <a:spcBef>
                <a:spcPts val="0"/>
              </a:spcBef>
              <a:spcAft>
                <a:spcPts val="0"/>
              </a:spcAft>
              <a:buClr>
                <a:schemeClr val="dk1"/>
              </a:buClr>
              <a:buSzPts val="2800"/>
              <a:buChar char="●"/>
            </a:pPr>
            <a:r>
              <a:rPr lang="en-US" dirty="0"/>
              <a:t>Net Zero in Brookline</a:t>
            </a:r>
          </a:p>
          <a:p>
            <a:pPr marL="228600" lvl="0" indent="-228600" algn="l" rtl="0">
              <a:lnSpc>
                <a:spcPct val="90000"/>
              </a:lnSpc>
              <a:spcBef>
                <a:spcPts val="0"/>
              </a:spcBef>
              <a:spcAft>
                <a:spcPts val="0"/>
              </a:spcAft>
              <a:buClr>
                <a:schemeClr val="dk1"/>
              </a:buClr>
              <a:buSzPts val="2800"/>
              <a:buChar char="●"/>
            </a:pPr>
            <a:r>
              <a:rPr lang="en-US" dirty="0"/>
              <a:t>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Welcome to new members</a:t>
            </a:r>
            <a:endParaRPr dirty="0"/>
          </a:p>
        </p:txBody>
      </p:sp>
      <p:sp>
        <p:nvSpPr>
          <p:cNvPr id="99" name="Google Shape;99;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dirty="0"/>
              <a:t>New Members</a:t>
            </a:r>
            <a:endParaRPr dirty="0"/>
          </a:p>
          <a:p>
            <a:pPr marL="393192" indent="-228600">
              <a:spcBef>
                <a:spcPts val="500"/>
              </a:spcBef>
              <a:spcAft>
                <a:spcPts val="0"/>
              </a:spcAft>
              <a:buClr>
                <a:schemeClr val="dk1"/>
              </a:buClr>
              <a:buChar char="○"/>
            </a:pPr>
            <a:r>
              <a:rPr lang="en-US" dirty="0"/>
              <a:t>Bill </a:t>
            </a:r>
            <a:r>
              <a:rPr lang="en-US" dirty="0" err="1"/>
              <a:t>Hienemann</a:t>
            </a:r>
            <a:endParaRPr lang="en-US" dirty="0"/>
          </a:p>
          <a:p>
            <a:pPr marL="393192" indent="-228600">
              <a:spcBef>
                <a:spcPts val="500"/>
              </a:spcBef>
              <a:spcAft>
                <a:spcPts val="0"/>
              </a:spcAft>
              <a:buClr>
                <a:schemeClr val="dk1"/>
              </a:buClr>
              <a:buChar char="○"/>
            </a:pPr>
            <a:r>
              <a:rPr lang="en-US" dirty="0"/>
              <a:t>Patricia (Patty) Correa</a:t>
            </a:r>
          </a:p>
          <a:p>
            <a:pPr marL="393192" indent="-228600">
              <a:spcBef>
                <a:spcPts val="500"/>
              </a:spcBef>
              <a:spcAft>
                <a:spcPts val="0"/>
              </a:spcAft>
              <a:buClr>
                <a:schemeClr val="dk1"/>
              </a:buClr>
              <a:buChar char="○"/>
            </a:pPr>
            <a:r>
              <a:rPr lang="en-US" dirty="0"/>
              <a:t>Alan Leviton</a:t>
            </a:r>
          </a:p>
          <a:p>
            <a:pPr marL="393192" indent="-228600">
              <a:spcBef>
                <a:spcPts val="500"/>
              </a:spcBef>
              <a:spcAft>
                <a:spcPts val="0"/>
              </a:spcAft>
              <a:buClr>
                <a:schemeClr val="dk1"/>
              </a:buClr>
              <a:buChar char="○"/>
            </a:pPr>
            <a:endParaRPr lang="en-US" dirty="0"/>
          </a:p>
          <a:p>
            <a:pPr marL="0" indent="0">
              <a:spcBef>
                <a:spcPts val="0"/>
              </a:spcBef>
              <a:spcAft>
                <a:spcPts val="0"/>
              </a:spcAft>
              <a:buClr>
                <a:schemeClr val="dk1"/>
              </a:buClr>
              <a:buNone/>
            </a:pPr>
            <a:r>
              <a:rPr lang="en-US" dirty="0"/>
              <a:t>Introduce yourselves</a:t>
            </a:r>
          </a:p>
          <a:p>
            <a:pPr marL="393192" indent="-228600">
              <a:spcBef>
                <a:spcPts val="500"/>
              </a:spcBef>
              <a:spcAft>
                <a:spcPts val="0"/>
              </a:spcAft>
              <a:buClr>
                <a:schemeClr val="dk1"/>
              </a:buClr>
              <a:buFont typeface="Calibri" pitchFamily="34" charset="0"/>
              <a:buChar char="○"/>
            </a:pPr>
            <a:r>
              <a:rPr lang="en-US" dirty="0"/>
              <a:t>Background</a:t>
            </a:r>
          </a:p>
          <a:p>
            <a:pPr marL="393192" indent="-228600">
              <a:spcBef>
                <a:spcPts val="500"/>
              </a:spcBef>
              <a:spcAft>
                <a:spcPts val="0"/>
              </a:spcAft>
              <a:buClr>
                <a:schemeClr val="dk1"/>
              </a:buClr>
              <a:buFont typeface="Calibri" pitchFamily="34" charset="0"/>
              <a:buChar char="○"/>
            </a:pPr>
            <a:r>
              <a:rPr lang="en-US" dirty="0"/>
              <a:t>Specific areas of interest</a:t>
            </a:r>
          </a:p>
          <a:p>
            <a:pPr marL="393192" indent="-228600">
              <a:spcBef>
                <a:spcPts val="500"/>
              </a:spcBef>
              <a:spcAft>
                <a:spcPts val="0"/>
              </a:spcAft>
              <a:buClr>
                <a:schemeClr val="dk1"/>
              </a:buClr>
              <a:buFont typeface="Calibri" pitchFamily="34" charset="0"/>
              <a:buChar char="○"/>
            </a:pPr>
            <a:r>
              <a:rPr lang="en-US" dirty="0"/>
              <a:t>Biggest concern for the Town of Brookline in 2025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Review of ZEAB Mission</a:t>
            </a:r>
            <a:endParaRPr dirty="0"/>
          </a:p>
        </p:txBody>
      </p:sp>
      <p:sp>
        <p:nvSpPr>
          <p:cNvPr id="105" name="Google Shape;105;p4"/>
          <p:cNvSpPr txBox="1">
            <a:spLocks noGrp="1"/>
          </p:cNvSpPr>
          <p:nvPr>
            <p:ph idx="1"/>
          </p:nvPr>
        </p:nvSpPr>
        <p:spPr>
          <a:prstGeom prst="rect">
            <a:avLst/>
          </a:prstGeom>
          <a:noFill/>
          <a:ln>
            <a:noFill/>
          </a:ln>
        </p:spPr>
        <p:txBody>
          <a:bodyPr spcFirstLastPara="1" wrap="square" lIns="91425" tIns="45700" rIns="91425" bIns="45700" anchor="t" anchorCtr="0">
            <a:normAutofit fontScale="77500" lnSpcReduction="20000"/>
          </a:bodyPr>
          <a:lstStyle/>
          <a:p>
            <a:pPr algn="l"/>
            <a:r>
              <a:rPr lang="en-US" b="1" i="0" u="none" strike="noStrike" dirty="0">
                <a:solidFill>
                  <a:srgbClr val="053D70"/>
                </a:solidFill>
                <a:effectLst/>
              </a:rPr>
              <a:t>Mission</a:t>
            </a:r>
          </a:p>
          <a:p>
            <a:pPr algn="l"/>
            <a:r>
              <a:rPr lang="en-US" b="0" i="0" dirty="0">
                <a:solidFill>
                  <a:srgbClr val="383838"/>
                </a:solidFill>
                <a:effectLst/>
              </a:rPr>
              <a:t>The ZEAB, or its designated member(s), shall:</a:t>
            </a:r>
          </a:p>
          <a:p>
            <a:pPr marL="457200" indent="-457200" algn="l">
              <a:buFont typeface="+mj-lt"/>
              <a:buAutoNum type="arabicPeriod"/>
            </a:pPr>
            <a:r>
              <a:rPr lang="en-US" b="0" i="0" dirty="0">
                <a:solidFill>
                  <a:srgbClr val="383838"/>
                </a:solidFill>
                <a:effectLst/>
              </a:rPr>
              <a:t>Advise on the creation and execution of the </a:t>
            </a:r>
            <a:r>
              <a:rPr lang="en-US" b="1" i="0" dirty="0">
                <a:solidFill>
                  <a:srgbClr val="383838"/>
                </a:solidFill>
                <a:effectLst/>
              </a:rPr>
              <a:t>Climate Action Plan</a:t>
            </a:r>
            <a:r>
              <a:rPr lang="en-US" b="0" i="0" dirty="0">
                <a:solidFill>
                  <a:srgbClr val="383838"/>
                </a:solidFill>
                <a:effectLst/>
              </a:rPr>
              <a:t>, in partnership with the Director of Sustainability and Natural Resources.</a:t>
            </a:r>
          </a:p>
          <a:p>
            <a:pPr marL="457200" indent="-457200" algn="l">
              <a:buFont typeface="+mj-lt"/>
              <a:buAutoNum type="arabicPeriod"/>
            </a:pPr>
            <a:r>
              <a:rPr lang="en-US" b="0" i="0" dirty="0">
                <a:solidFill>
                  <a:srgbClr val="383838"/>
                </a:solidFill>
                <a:effectLst/>
              </a:rPr>
              <a:t>Meet regularly with the Director of Sustainability and Natural Resources to prioritize, review, and recommend policies, programs, &amp; projects consistent with the Town’s </a:t>
            </a:r>
            <a:r>
              <a:rPr lang="en-US" b="1" i="0" dirty="0">
                <a:solidFill>
                  <a:srgbClr val="383838"/>
                </a:solidFill>
                <a:effectLst/>
              </a:rPr>
              <a:t>Climate Action Plan</a:t>
            </a:r>
            <a:r>
              <a:rPr lang="en-US" b="0" i="0" dirty="0">
                <a:solidFill>
                  <a:srgbClr val="383838"/>
                </a:solidFill>
                <a:effectLst/>
              </a:rPr>
              <a:t>.</a:t>
            </a:r>
          </a:p>
          <a:p>
            <a:pPr marL="457200" indent="-457200" algn="l">
              <a:buFont typeface="+mj-lt"/>
              <a:buAutoNum type="arabicPeriod"/>
            </a:pPr>
            <a:r>
              <a:rPr lang="en-US" b="0" i="0" dirty="0">
                <a:solidFill>
                  <a:srgbClr val="383838"/>
                </a:solidFill>
                <a:effectLst/>
              </a:rPr>
              <a:t>Work with the Director of Sustainability and Natural Resources to facilitate regular conversations among the Town Administrator, Town department heads, and Select Board to track </a:t>
            </a:r>
            <a:r>
              <a:rPr lang="en-US" b="1" i="0" dirty="0">
                <a:solidFill>
                  <a:srgbClr val="383838"/>
                </a:solidFill>
                <a:effectLst/>
              </a:rPr>
              <a:t>Climate Action Plan </a:t>
            </a:r>
            <a:r>
              <a:rPr lang="en-US" b="0" i="0" dirty="0">
                <a:solidFill>
                  <a:srgbClr val="383838"/>
                </a:solidFill>
                <a:effectLst/>
              </a:rPr>
              <a:t>progress &amp; coordinate associated policies.</a:t>
            </a:r>
          </a:p>
          <a:p>
            <a:pPr marL="457200" indent="-457200" algn="l">
              <a:buFont typeface="+mj-lt"/>
              <a:buAutoNum type="arabicPeriod"/>
            </a:pPr>
            <a:r>
              <a:rPr lang="en-US" b="0" i="0" dirty="0">
                <a:solidFill>
                  <a:srgbClr val="383838"/>
                </a:solidFill>
                <a:effectLst/>
              </a:rPr>
              <a:t>Educate the public, directly and through partnerships, on effective strategies, resources, and programs to increase electrification and achieve the </a:t>
            </a:r>
            <a:r>
              <a:rPr lang="en-US" b="1" i="0" dirty="0">
                <a:solidFill>
                  <a:srgbClr val="383838"/>
                </a:solidFill>
                <a:effectLst/>
              </a:rPr>
              <a:t>Town’s goal of net zero carbon emissions by 2040</a:t>
            </a:r>
            <a:r>
              <a:rPr lang="en-US" b="0" i="0" dirty="0">
                <a:solidFill>
                  <a:srgbClr val="383838"/>
                </a:solidFill>
                <a:effectLst/>
              </a:rPr>
              <a:t>.</a:t>
            </a:r>
          </a:p>
          <a:p>
            <a:pPr marL="457200" indent="-457200" algn="l">
              <a:buFont typeface="+mj-lt"/>
              <a:buAutoNum type="arabicPeriod"/>
            </a:pPr>
            <a:r>
              <a:rPr lang="en-US" b="0" i="0" dirty="0">
                <a:solidFill>
                  <a:srgbClr val="383838"/>
                </a:solidFill>
                <a:effectLst/>
              </a:rPr>
              <a:t>In coordination with the Director of Sustainability and Natural Resources, advise the Select Board, relevant Board and Commissions, and Town Meeting on topics related to Brookline's Zero Emissions goals including guidance on relevant Warrant Articles and the Town response to State and Federal initiatives related to Climate Change.</a:t>
            </a:r>
          </a:p>
          <a:p>
            <a:pPr marL="0" lvl="0" indent="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Net Zero Emissions </a:t>
            </a:r>
            <a:r>
              <a:rPr lang="en-US" sz="2800" dirty="0"/>
              <a:t>(by 2040/2050)</a:t>
            </a:r>
            <a:endParaRPr dirty="0"/>
          </a:p>
        </p:txBody>
      </p:sp>
      <p:sp>
        <p:nvSpPr>
          <p:cNvPr id="111" name="Google Shape;111;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What is Net Zero, generally? The amount of greenhouse gases emitted into the atmosphere are offset by the amount removed.  </a:t>
            </a:r>
          </a:p>
          <a:p>
            <a:pPr marL="521208" lvl="1" indent="-228600">
              <a:spcBef>
                <a:spcPts val="0"/>
              </a:spcBef>
              <a:spcAft>
                <a:spcPts val="0"/>
              </a:spcAft>
              <a:buClr>
                <a:schemeClr val="dk1"/>
              </a:buClr>
              <a:buSzPts val="2800"/>
              <a:buChar char="●"/>
            </a:pPr>
            <a:r>
              <a:rPr lang="en-US" dirty="0"/>
              <a:t>Use less energy</a:t>
            </a:r>
          </a:p>
          <a:p>
            <a:pPr marL="521208" lvl="1" indent="-228600">
              <a:spcBef>
                <a:spcPts val="0"/>
              </a:spcBef>
              <a:spcAft>
                <a:spcPts val="0"/>
              </a:spcAft>
              <a:buClr>
                <a:schemeClr val="dk1"/>
              </a:buClr>
              <a:buSzPts val="2800"/>
              <a:buChar char="●"/>
            </a:pPr>
            <a:r>
              <a:rPr lang="en-US" dirty="0"/>
              <a:t>Use renewable energy sources; carbon capture</a:t>
            </a:r>
          </a:p>
          <a:p>
            <a:pPr marL="521208" lvl="1" indent="-228600">
              <a:spcBef>
                <a:spcPts val="0"/>
              </a:spcBef>
              <a:spcAft>
                <a:spcPts val="0"/>
              </a:spcAft>
              <a:buClr>
                <a:schemeClr val="dk1"/>
              </a:buClr>
              <a:buSzPts val="2800"/>
              <a:buChar char="●"/>
            </a:pPr>
            <a:r>
              <a:rPr lang="en-US" dirty="0"/>
              <a:t>Decarbonize, reduce waste</a:t>
            </a:r>
          </a:p>
          <a:p>
            <a:pPr marL="228600" indent="-228600">
              <a:spcBef>
                <a:spcPts val="0"/>
              </a:spcBef>
              <a:spcAft>
                <a:spcPts val="0"/>
              </a:spcAft>
              <a:buClr>
                <a:schemeClr val="dk1"/>
              </a:buClr>
              <a:buSzPts val="2800"/>
              <a:buChar char="●"/>
            </a:pPr>
            <a:r>
              <a:rPr lang="en-US" dirty="0"/>
              <a:t>What is Net Zero for the State of MA?</a:t>
            </a:r>
          </a:p>
          <a:p>
            <a:pPr marL="521208" lvl="1" indent="-228600">
              <a:spcBef>
                <a:spcPts val="0"/>
              </a:spcBef>
              <a:spcAft>
                <a:spcPts val="0"/>
              </a:spcAft>
              <a:buClr>
                <a:schemeClr val="dk1"/>
              </a:buClr>
              <a:buSzPts val="2800"/>
              <a:buChar char="●"/>
            </a:pPr>
            <a:r>
              <a:rPr lang="en-US" dirty="0">
                <a:hlinkClick r:id="rId3"/>
              </a:rPr>
              <a:t>MA 2050 Roadmap</a:t>
            </a:r>
            <a:endParaRPr lang="en-US" dirty="0"/>
          </a:p>
          <a:p>
            <a:pPr marL="521208" lvl="1" indent="-228600">
              <a:spcBef>
                <a:spcPts val="0"/>
              </a:spcBef>
              <a:spcAft>
                <a:spcPts val="0"/>
              </a:spcAft>
              <a:buClr>
                <a:schemeClr val="dk1"/>
              </a:buClr>
              <a:buSzPts val="2800"/>
              <a:buChar char="●"/>
            </a:pPr>
            <a:r>
              <a:rPr lang="en-US" dirty="0"/>
              <a:t>Encompasses the whole of MA: state-owned, commercial, residential.  The goal is that the entire State of MA is Net Zero by 2050, not some part of it</a:t>
            </a:r>
          </a:p>
          <a:p>
            <a:pPr marL="228600" indent="-228600">
              <a:spcBef>
                <a:spcPts val="0"/>
              </a:spcBef>
              <a:spcAft>
                <a:spcPts val="0"/>
              </a:spcAft>
              <a:buClr>
                <a:schemeClr val="dk1"/>
              </a:buClr>
              <a:buSzPts val="2800"/>
              <a:buChar char="●"/>
            </a:pPr>
            <a:r>
              <a:rPr lang="en-US" dirty="0"/>
              <a:t>What is Net Zero for the Town of Brookline?</a:t>
            </a:r>
          </a:p>
          <a:p>
            <a:pPr marL="521208" lvl="1" indent="-228600">
              <a:spcBef>
                <a:spcPts val="0"/>
              </a:spcBef>
              <a:spcAft>
                <a:spcPts val="0"/>
              </a:spcAft>
              <a:buClr>
                <a:schemeClr val="dk1"/>
              </a:buClr>
              <a:buSzPts val="2800"/>
              <a:buChar char="●"/>
            </a:pPr>
            <a:r>
              <a:rPr lang="en-US" dirty="0"/>
              <a:t>Defined by the Climate Action and Resiliency Plan</a:t>
            </a:r>
          </a:p>
          <a:p>
            <a:pPr marL="521208" lvl="1" indent="-228600">
              <a:spcBef>
                <a:spcPts val="0"/>
              </a:spcBef>
              <a:spcAft>
                <a:spcPts val="0"/>
              </a:spcAft>
              <a:buClr>
                <a:schemeClr val="dk1"/>
              </a:buClr>
              <a:buSzPts val="2800"/>
              <a:buChar char="●"/>
            </a:pPr>
            <a:r>
              <a:rPr lang="en-US" dirty="0"/>
              <a:t>ZEAB, Director of Sustainability are key contributors to the CARP</a:t>
            </a:r>
          </a:p>
          <a:p>
            <a:pPr marL="521208" lvl="1" indent="-228600">
              <a:spcBef>
                <a:spcPts val="0"/>
              </a:spcBef>
              <a:spcAft>
                <a:spcPts val="0"/>
              </a:spcAft>
              <a:buClr>
                <a:schemeClr val="dk1"/>
              </a:buClr>
              <a:buSzPts val="2800"/>
              <a:buChar char="●"/>
            </a:pPr>
            <a:r>
              <a:rPr lang="en-US" dirty="0"/>
              <a:t>Should include the whole of Brookline: town-owned, commercial, residential.  The goal is that the entire Town is Net Zero by 2040</a:t>
            </a:r>
          </a:p>
          <a:p>
            <a:pPr marL="521208" lvl="1" indent="-228600">
              <a:spcBef>
                <a:spcPts val="0"/>
              </a:spcBef>
              <a:spcAft>
                <a:spcPts val="0"/>
              </a:spcAft>
              <a:buClr>
                <a:schemeClr val="dk1"/>
              </a:buClr>
              <a:buSzPts val="2800"/>
              <a:buChar char="●"/>
            </a:pPr>
            <a:endParaRPr lang="en-US" dirty="0"/>
          </a:p>
          <a:p>
            <a:pPr marL="228600" indent="-228600">
              <a:spcBef>
                <a:spcPts val="0"/>
              </a:spcBef>
              <a:spcAft>
                <a:spcPts val="0"/>
              </a:spcAft>
              <a:buClr>
                <a:schemeClr val="dk1"/>
              </a:buClr>
              <a:buSzPts val="2800"/>
              <a:buChar char="●"/>
            </a:pPr>
            <a:endParaRPr lang="en-US" dirty="0"/>
          </a:p>
          <a:p>
            <a:pPr marL="521208" lvl="1" indent="-228600">
              <a:spcBef>
                <a:spcPts val="0"/>
              </a:spcBef>
              <a:spcAft>
                <a:spcPts val="0"/>
              </a:spcAft>
              <a:buClr>
                <a:schemeClr val="dk1"/>
              </a:buClr>
              <a:buSzPts val="2800"/>
              <a:buChar char="●"/>
            </a:pPr>
            <a:endParaRPr dirty="0"/>
          </a:p>
          <a:p>
            <a:pPr marL="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strike="sngStrike"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What would Net Zero mean to Brookline? </a:t>
            </a:r>
            <a:r>
              <a:rPr lang="en-US" sz="3200" dirty="0"/>
              <a:t>(some examples)</a:t>
            </a:r>
            <a:endParaRPr dirty="0"/>
          </a:p>
        </p:txBody>
      </p:sp>
      <p:sp>
        <p:nvSpPr>
          <p:cNvPr id="111" name="Google Shape;111;p5"/>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Town: </a:t>
            </a:r>
          </a:p>
          <a:p>
            <a:pPr marL="521208" lvl="1" indent="-228600">
              <a:spcBef>
                <a:spcPts val="0"/>
              </a:spcBef>
              <a:spcAft>
                <a:spcPts val="0"/>
              </a:spcAft>
              <a:buClr>
                <a:schemeClr val="dk1"/>
              </a:buClr>
              <a:buSzPts val="2800"/>
              <a:buChar char="●"/>
            </a:pPr>
            <a:r>
              <a:rPr lang="en-US" dirty="0"/>
              <a:t>Very hard: All town buildings are net zero by 2040.  Replacement of all GHG heating systems by 2040</a:t>
            </a:r>
          </a:p>
          <a:p>
            <a:pPr marL="521208" lvl="1" indent="-228600">
              <a:spcBef>
                <a:spcPts val="0"/>
              </a:spcBef>
              <a:spcAft>
                <a:spcPts val="0"/>
              </a:spcAft>
              <a:buClr>
                <a:schemeClr val="dk1"/>
              </a:buClr>
              <a:buSzPts val="2800"/>
              <a:buChar char="●"/>
            </a:pPr>
            <a:r>
              <a:rPr lang="en-US" dirty="0"/>
              <a:t>Easier: Municipal solar and storage to offset town usage, build local resiliency, reduce reliance on distributed utility infrastructure</a:t>
            </a:r>
          </a:p>
          <a:p>
            <a:pPr marL="521208" lvl="1" indent="-228600">
              <a:spcBef>
                <a:spcPts val="0"/>
              </a:spcBef>
              <a:spcAft>
                <a:spcPts val="0"/>
              </a:spcAft>
              <a:buClr>
                <a:schemeClr val="dk1"/>
              </a:buClr>
              <a:buSzPts val="2800"/>
              <a:buChar char="●"/>
            </a:pPr>
            <a:r>
              <a:rPr lang="en-US" dirty="0"/>
              <a:t>Easier: All town transportation is net zero by 2040.  </a:t>
            </a:r>
          </a:p>
          <a:p>
            <a:pPr marL="228600" indent="-228600">
              <a:spcBef>
                <a:spcPts val="0"/>
              </a:spcBef>
              <a:spcAft>
                <a:spcPts val="0"/>
              </a:spcAft>
              <a:buClr>
                <a:schemeClr val="dk1"/>
              </a:buClr>
              <a:buSzPts val="2800"/>
              <a:buChar char="●"/>
            </a:pPr>
            <a:r>
              <a:rPr lang="en-US" dirty="0"/>
              <a:t>Residents:</a:t>
            </a:r>
          </a:p>
          <a:p>
            <a:pPr marL="521208" lvl="1" indent="-228600">
              <a:spcBef>
                <a:spcPts val="0"/>
              </a:spcBef>
              <a:spcAft>
                <a:spcPts val="0"/>
              </a:spcAft>
              <a:buClr>
                <a:schemeClr val="dk1"/>
              </a:buClr>
              <a:buSzPts val="2800"/>
              <a:buChar char="●"/>
            </a:pPr>
            <a:r>
              <a:rPr lang="en-US" dirty="0"/>
              <a:t>Very hard: All residential buildings are net zero by 2040.  Replacement of all GHG heating systems in next 15 years.</a:t>
            </a:r>
          </a:p>
          <a:p>
            <a:pPr marL="521208" lvl="1" indent="-228600">
              <a:spcBef>
                <a:spcPts val="0"/>
              </a:spcBef>
              <a:spcAft>
                <a:spcPts val="0"/>
              </a:spcAft>
              <a:buClr>
                <a:schemeClr val="dk1"/>
              </a:buClr>
              <a:buSzPts val="2800"/>
              <a:buChar char="●"/>
            </a:pPr>
            <a:r>
              <a:rPr lang="en-US" dirty="0"/>
              <a:t>Perhaps easier: Residential solar and storage to offset residential usage, build local resiliency, etc.</a:t>
            </a:r>
          </a:p>
          <a:p>
            <a:pPr marL="521208" lvl="1" indent="-228600">
              <a:spcBef>
                <a:spcPts val="0"/>
              </a:spcBef>
              <a:spcAft>
                <a:spcPts val="0"/>
              </a:spcAft>
              <a:buClr>
                <a:schemeClr val="dk1"/>
              </a:buClr>
              <a:buSzPts val="2800"/>
              <a:buChar char="●"/>
            </a:pPr>
            <a:r>
              <a:rPr lang="en-US" dirty="0"/>
              <a:t>Easier: All personal transportation is net zero by 2040.</a:t>
            </a:r>
          </a:p>
          <a:p>
            <a:pPr marL="228600" indent="-228600">
              <a:spcBef>
                <a:spcPts val="0"/>
              </a:spcBef>
              <a:spcAft>
                <a:spcPts val="0"/>
              </a:spcAft>
              <a:buClr>
                <a:schemeClr val="dk1"/>
              </a:buClr>
              <a:buSzPts val="2800"/>
              <a:buChar char="●"/>
            </a:pPr>
            <a:r>
              <a:rPr lang="en-US" dirty="0"/>
              <a:t>Commercial/landlords</a:t>
            </a:r>
          </a:p>
          <a:p>
            <a:pPr marL="521208" lvl="1" indent="-228600">
              <a:spcBef>
                <a:spcPts val="0"/>
              </a:spcBef>
              <a:spcAft>
                <a:spcPts val="0"/>
              </a:spcAft>
              <a:buClr>
                <a:schemeClr val="dk1"/>
              </a:buClr>
              <a:buSzPts val="2800"/>
              <a:buChar char="●"/>
            </a:pPr>
            <a:r>
              <a:rPr lang="en-US" dirty="0"/>
              <a:t>Very hard: All commercial buildings and landlord-owned residential are net zero by 2040 or offset.  Replacement of all GHG heating systems in next 15 years.  </a:t>
            </a:r>
          </a:p>
          <a:p>
            <a:pPr marL="521208" lvl="1" indent="-228600">
              <a:spcBef>
                <a:spcPts val="0"/>
              </a:spcBef>
              <a:spcAft>
                <a:spcPts val="0"/>
              </a:spcAft>
              <a:buClr>
                <a:schemeClr val="dk1"/>
              </a:buClr>
              <a:buSzPts val="2800"/>
              <a:buChar char="●"/>
            </a:pPr>
            <a:r>
              <a:rPr lang="en-US" dirty="0"/>
              <a:t>Easier: Building new energy efficient properties</a:t>
            </a:r>
          </a:p>
          <a:p>
            <a:pPr marL="0" lvl="0" indent="0" algn="l" rtl="0">
              <a:lnSpc>
                <a:spcPct val="90000"/>
              </a:lnSpc>
              <a:spcBef>
                <a:spcPts val="1000"/>
              </a:spcBef>
              <a:spcAft>
                <a:spcPts val="0"/>
              </a:spcAft>
              <a:buClr>
                <a:schemeClr val="dk1"/>
              </a:buClr>
              <a:buSzPts val="2800"/>
              <a:buNone/>
            </a:pPr>
            <a:r>
              <a:rPr lang="en-US" dirty="0"/>
              <a:t>The scope of the work is enormous.  The State will mandate </a:t>
            </a:r>
            <a:r>
              <a:rPr lang="en-US"/>
              <a:t>some things</a:t>
            </a:r>
            <a:endParaRPr lang="en-US" dirty="0"/>
          </a:p>
        </p:txBody>
      </p:sp>
    </p:spTree>
    <p:extLst>
      <p:ext uri="{BB962C8B-B14F-4D97-AF65-F5344CB8AC3E}">
        <p14:creationId xmlns:p14="http://schemas.microsoft.com/office/powerpoint/2010/main" val="400184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BF05-8B1D-B80A-3D81-40CD1E09A17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463C66A-44EF-8357-A39C-C40A94BBA925}"/>
              </a:ext>
            </a:extLst>
          </p:cNvPr>
          <p:cNvSpPr>
            <a:spLocks noGrp="1"/>
          </p:cNvSpPr>
          <p:nvPr>
            <p:ph idx="1"/>
          </p:nvPr>
        </p:nvSpPr>
        <p:spPr/>
        <p:txBody>
          <a:bodyPr/>
          <a:lstStyle/>
          <a:p>
            <a:pPr marL="228600" lvl="0" indent="-228600" algn="l" rtl="0">
              <a:lnSpc>
                <a:spcPct val="90000"/>
              </a:lnSpc>
              <a:spcBef>
                <a:spcPts val="0"/>
              </a:spcBef>
              <a:spcAft>
                <a:spcPts val="0"/>
              </a:spcAft>
              <a:buClr>
                <a:schemeClr val="dk1"/>
              </a:buClr>
              <a:buSzPts val="2800"/>
              <a:buChar char="●"/>
            </a:pPr>
            <a:r>
              <a:rPr lang="en-US" dirty="0"/>
              <a:t>Lack of Sustainability Director, currently splitting their time between two positions </a:t>
            </a:r>
          </a:p>
          <a:p>
            <a:pPr marL="228600" lvl="0" indent="-228600" algn="l" rtl="0">
              <a:lnSpc>
                <a:spcPct val="90000"/>
              </a:lnSpc>
              <a:spcBef>
                <a:spcPts val="1000"/>
              </a:spcBef>
              <a:spcAft>
                <a:spcPts val="0"/>
              </a:spcAft>
              <a:buClr>
                <a:schemeClr val="dk1"/>
              </a:buClr>
              <a:buSzPts val="2800"/>
              <a:buChar char="●"/>
            </a:pPr>
            <a:r>
              <a:rPr lang="en-US" dirty="0"/>
              <a:t>Timeline for Climate Action and Resiliency Plan delivery is late 2025 </a:t>
            </a:r>
          </a:p>
          <a:p>
            <a:pPr marL="578358" lvl="1" indent="-285750">
              <a:spcBef>
                <a:spcPts val="1000"/>
              </a:spcBef>
              <a:spcAft>
                <a:spcPts val="0"/>
              </a:spcAft>
              <a:buClr>
                <a:schemeClr val="dk1"/>
              </a:buClr>
              <a:buSzPts val="2800"/>
              <a:buFont typeface="Courier New" panose="02070309020205020404" pitchFamily="49" charset="0"/>
              <a:buChar char="o"/>
            </a:pPr>
            <a:r>
              <a:rPr lang="en-US" dirty="0"/>
              <a:t>Must continue to focus on greenhouse gas reduction projects, outreach, and education to advance Town goals while the CARP is under development </a:t>
            </a:r>
          </a:p>
          <a:p>
            <a:r>
              <a:rPr lang="en-US" dirty="0"/>
              <a:t>Example:</a:t>
            </a:r>
          </a:p>
          <a:p>
            <a:pPr marL="228600" indent="-228600">
              <a:spcBef>
                <a:spcPts val="0"/>
              </a:spcBef>
              <a:spcAft>
                <a:spcPts val="0"/>
              </a:spcAft>
              <a:buClr>
                <a:schemeClr val="dk1"/>
              </a:buClr>
              <a:buSzPts val="2800"/>
              <a:buFont typeface="Calibri" panose="020F0502020204030204" pitchFamily="34" charset="0"/>
              <a:buChar char="●"/>
            </a:pPr>
            <a:r>
              <a:rPr lang="en-US" dirty="0"/>
              <a:t>Municipal solar (previously solar on municipal parking lots)</a:t>
            </a:r>
          </a:p>
          <a:p>
            <a:pPr marL="521208" lvl="1" indent="-228600">
              <a:spcBef>
                <a:spcPts val="0"/>
              </a:spcBef>
              <a:spcAft>
                <a:spcPts val="0"/>
              </a:spcAft>
              <a:buClr>
                <a:schemeClr val="dk1"/>
              </a:buClr>
              <a:buSzPts val="2800"/>
              <a:buFont typeface="Calibri" panose="020F0502020204030204" pitchFamily="34" charset="0"/>
              <a:buChar char="●"/>
            </a:pPr>
            <a:r>
              <a:rPr lang="en-US" dirty="0"/>
              <a:t>Self-evidently a good idea</a:t>
            </a:r>
          </a:p>
          <a:p>
            <a:pPr marL="521208" lvl="1" indent="-228600">
              <a:spcBef>
                <a:spcPts val="0"/>
              </a:spcBef>
              <a:spcAft>
                <a:spcPts val="0"/>
              </a:spcAft>
              <a:buClr>
                <a:schemeClr val="dk1"/>
              </a:buClr>
              <a:buSzPts val="2800"/>
              <a:buFont typeface="Calibri" panose="020F0502020204030204" pitchFamily="34" charset="0"/>
              <a:buChar char="●"/>
            </a:pPr>
            <a:r>
              <a:rPr lang="en-US" dirty="0"/>
              <a:t>Could/should be combined with local storage (resiliency, cost/revenue) and EV charging</a:t>
            </a:r>
          </a:p>
          <a:p>
            <a:pPr marL="521208" lvl="1" indent="-228600">
              <a:spcBef>
                <a:spcPts val="0"/>
              </a:spcBef>
              <a:spcAft>
                <a:spcPts val="0"/>
              </a:spcAft>
              <a:buClr>
                <a:schemeClr val="dk1"/>
              </a:buClr>
              <a:buSzPts val="2800"/>
              <a:buFont typeface="Calibri" panose="020F0502020204030204" pitchFamily="34" charset="0"/>
              <a:buChar char="●"/>
            </a:pPr>
            <a:r>
              <a:rPr lang="en-US" dirty="0"/>
              <a:t>Brookline could have 2,000,000 sq feet + of available area for municipal solar</a:t>
            </a:r>
          </a:p>
          <a:p>
            <a:pPr marL="521208" lvl="1" indent="-228600">
              <a:spcBef>
                <a:spcPts val="0"/>
              </a:spcBef>
              <a:spcAft>
                <a:spcPts val="0"/>
              </a:spcAft>
              <a:buClr>
                <a:schemeClr val="dk1"/>
              </a:buClr>
              <a:buSzPts val="2800"/>
              <a:buFont typeface="Calibri" panose="020F0502020204030204" pitchFamily="34" charset="0"/>
              <a:buChar char="●"/>
            </a:pPr>
            <a:r>
              <a:rPr lang="en-US" dirty="0"/>
              <a:t>There may be federal funding through the end of the year i.e. timing may be important</a:t>
            </a:r>
          </a:p>
          <a:p>
            <a:pPr marL="521208" lvl="1" indent="-228600">
              <a:spcBef>
                <a:spcPts val="0"/>
              </a:spcBef>
              <a:spcAft>
                <a:spcPts val="0"/>
              </a:spcAft>
              <a:buClr>
                <a:schemeClr val="dk1"/>
              </a:buClr>
              <a:buSzPts val="2800"/>
              <a:buFont typeface="Calibri" panose="020F0502020204030204" pitchFamily="34" charset="0"/>
              <a:buChar char="●"/>
            </a:pPr>
            <a:r>
              <a:rPr lang="en-US" dirty="0"/>
              <a:t>There may be ways to partner to reduce or eliminate town expense </a:t>
            </a:r>
            <a:r>
              <a:rPr lang="en-US"/>
              <a:t>and resources</a:t>
            </a:r>
            <a:endParaRPr lang="en-US" dirty="0"/>
          </a:p>
          <a:p>
            <a:pPr marL="521208" lvl="1" indent="-228600">
              <a:spcBef>
                <a:spcPts val="0"/>
              </a:spcBef>
              <a:spcAft>
                <a:spcPts val="0"/>
              </a:spcAft>
              <a:buClr>
                <a:schemeClr val="dk1"/>
              </a:buClr>
              <a:buSzPts val="2800"/>
              <a:buFont typeface="Calibri" panose="020F0502020204030204" pitchFamily="34" charset="0"/>
              <a:buChar char="●"/>
            </a:pPr>
            <a:endParaRPr lang="en-US" dirty="0"/>
          </a:p>
          <a:p>
            <a:endParaRPr lang="en-US" dirty="0"/>
          </a:p>
        </p:txBody>
      </p:sp>
    </p:spTree>
    <p:extLst>
      <p:ext uri="{BB962C8B-B14F-4D97-AF65-F5344CB8AC3E}">
        <p14:creationId xmlns:p14="http://schemas.microsoft.com/office/powerpoint/2010/main" val="55806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2025 Goals and Initiatives</a:t>
            </a:r>
            <a:endParaRPr dirty="0"/>
          </a:p>
        </p:txBody>
      </p:sp>
      <p:sp>
        <p:nvSpPr>
          <p:cNvPr id="123" name="Google Shape;123;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dirty="0">
                <a:solidFill>
                  <a:srgbClr val="000000"/>
                </a:solidFill>
              </a:rPr>
              <a:t>Completion and implementation of the Climate Action and Resiliency Plan</a:t>
            </a:r>
          </a:p>
          <a:p>
            <a:pPr marL="521208" lvl="1" indent="-228600">
              <a:spcBef>
                <a:spcPts val="0"/>
              </a:spcBef>
              <a:spcAft>
                <a:spcPts val="0"/>
              </a:spcAft>
              <a:buClr>
                <a:srgbClr val="000000"/>
              </a:buClr>
              <a:buSzPts val="2800"/>
              <a:buChar char="●"/>
            </a:pPr>
            <a:r>
              <a:rPr lang="en-US" dirty="0">
                <a:solidFill>
                  <a:srgbClr val="000000"/>
                </a:solidFill>
              </a:rPr>
              <a:t>We need to provide input into the CARP – what is our advice?</a:t>
            </a:r>
          </a:p>
          <a:p>
            <a:pPr marL="521208" lvl="1" indent="-228600">
              <a:spcBef>
                <a:spcPts val="0"/>
              </a:spcBef>
              <a:spcAft>
                <a:spcPts val="0"/>
              </a:spcAft>
              <a:buClr>
                <a:srgbClr val="000000"/>
              </a:buClr>
              <a:buSzPts val="2800"/>
              <a:buChar char="●"/>
            </a:pPr>
            <a:r>
              <a:rPr lang="en-US" dirty="0">
                <a:solidFill>
                  <a:srgbClr val="000000"/>
                </a:solidFill>
              </a:rPr>
              <a:t>We need to work on aspects of the plan before the plan is in place – what are the low-hanging fruit and/or very obvious next steps</a:t>
            </a:r>
            <a:endParaRPr dirty="0">
              <a:solidFill>
                <a:srgbClr val="000000"/>
              </a:solidFill>
            </a:endParaRPr>
          </a:p>
          <a:p>
            <a:pPr marL="228600" lvl="0" indent="-228600" algn="l" rtl="0">
              <a:lnSpc>
                <a:spcPct val="90000"/>
              </a:lnSpc>
              <a:spcBef>
                <a:spcPts val="1000"/>
              </a:spcBef>
              <a:spcAft>
                <a:spcPts val="0"/>
              </a:spcAft>
              <a:buClr>
                <a:srgbClr val="000000"/>
              </a:buClr>
              <a:buSzPts val="2800"/>
              <a:buChar char="●"/>
            </a:pPr>
            <a:r>
              <a:rPr lang="en-US" dirty="0">
                <a:solidFill>
                  <a:srgbClr val="000000"/>
                </a:solidFill>
              </a:rPr>
              <a:t>Creation and development of working groups focused on climate action within certain audience groups </a:t>
            </a:r>
            <a:endParaRPr dirty="0">
              <a:solidFill>
                <a:srgbClr val="000000"/>
              </a:solidFill>
            </a:endParaRPr>
          </a:p>
          <a:p>
            <a:pPr marL="685800" lvl="1" indent="-228600" algn="l" rtl="0">
              <a:lnSpc>
                <a:spcPct val="90000"/>
              </a:lnSpc>
              <a:spcBef>
                <a:spcPts val="500"/>
              </a:spcBef>
              <a:spcAft>
                <a:spcPts val="0"/>
              </a:spcAft>
              <a:buClr>
                <a:schemeClr val="dk1"/>
              </a:buClr>
              <a:buSzPts val="2400"/>
              <a:buChar char="○"/>
            </a:pPr>
            <a:r>
              <a:rPr lang="en-US" dirty="0">
                <a:solidFill>
                  <a:srgbClr val="000000"/>
                </a:solidFill>
              </a:rPr>
              <a:t>Town Working Group – Consists of Town staff and led by the </a:t>
            </a:r>
            <a:r>
              <a:rPr lang="en-US" dirty="0"/>
              <a:t>Director of Sustainability and Natural Resources (Alexandra)</a:t>
            </a:r>
            <a:endParaRPr dirty="0"/>
          </a:p>
          <a:p>
            <a:pPr marL="685800" lvl="1" indent="-228600" algn="l" rtl="0">
              <a:lnSpc>
                <a:spcPct val="90000"/>
              </a:lnSpc>
              <a:spcBef>
                <a:spcPts val="500"/>
              </a:spcBef>
              <a:spcAft>
                <a:spcPts val="0"/>
              </a:spcAft>
              <a:buClr>
                <a:schemeClr val="dk1"/>
              </a:buClr>
              <a:buSzPts val="2400"/>
              <a:buChar char="○"/>
            </a:pPr>
            <a:r>
              <a:rPr lang="en-US" dirty="0">
                <a:solidFill>
                  <a:schemeClr val="tx1"/>
                </a:solidFill>
              </a:rPr>
              <a:t>Residents Working Group – Targets town residents, including both homeowners and renters (Kathleen + ?)</a:t>
            </a:r>
            <a:endParaRPr dirty="0">
              <a:solidFill>
                <a:schemeClr val="tx1"/>
              </a:solidFill>
            </a:endParaRPr>
          </a:p>
          <a:p>
            <a:pPr marL="685800" lvl="1" indent="-228600" algn="l" rtl="0">
              <a:lnSpc>
                <a:spcPct val="90000"/>
              </a:lnSpc>
              <a:spcBef>
                <a:spcPts val="500"/>
              </a:spcBef>
              <a:spcAft>
                <a:spcPts val="0"/>
              </a:spcAft>
              <a:buClr>
                <a:schemeClr val="dk1"/>
              </a:buClr>
              <a:buSzPts val="2400"/>
              <a:buChar char="○"/>
            </a:pPr>
            <a:r>
              <a:rPr lang="en-US" dirty="0">
                <a:solidFill>
                  <a:schemeClr val="tx1"/>
                </a:solidFill>
              </a:rPr>
              <a:t>Commercial Working Group – Targets commercial interests including landlords (commercial and  residential), developers, contractors (?)</a:t>
            </a:r>
            <a:endParaRPr dirty="0">
              <a:solidFill>
                <a:schemeClr val="tx1"/>
              </a:solidFill>
            </a:endParaRPr>
          </a:p>
          <a:p>
            <a:pPr marL="68580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Discussion and Questions</a:t>
            </a:r>
            <a:endParaRPr/>
          </a:p>
        </p:txBody>
      </p:sp>
      <p:sp>
        <p:nvSpPr>
          <p:cNvPr id="129" name="Google Shape;129;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65</TotalTime>
  <Words>825</Words>
  <Application>Microsoft Office PowerPoint</Application>
  <PresentationFormat>Widescreen</PresentationFormat>
  <Paragraphs>75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Courier New</vt:lpstr>
      <vt:lpstr>Calibri Light</vt:lpstr>
      <vt:lpstr>Play</vt:lpstr>
      <vt:lpstr>Arial</vt:lpstr>
      <vt:lpstr>Retrospect</vt:lpstr>
      <vt:lpstr>Chair Update</vt:lpstr>
      <vt:lpstr>Agenda</vt:lpstr>
      <vt:lpstr>Welcome to new members</vt:lpstr>
      <vt:lpstr>Review of ZEAB Mission</vt:lpstr>
      <vt:lpstr>Net Zero Emissions (by 2040/2050)</vt:lpstr>
      <vt:lpstr>What would Net Zero mean to Brookline? (some examples)</vt:lpstr>
      <vt:lpstr>Challenges</vt:lpstr>
      <vt:lpstr>2025 Goals and Initiatives</vt:lpstr>
      <vt:lpstr>Discussion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ZEAB Annual Report 2024</dc:title>
  <dc:creator>Nick Caramello</dc:creator>
  <cp:lastModifiedBy>Nick Caramello</cp:lastModifiedBy>
  <cp:revision>3</cp:revision>
  <dcterms:created xsi:type="dcterms:W3CDTF">2025-01-24T15:26:40Z</dcterms:created>
  <dcterms:modified xsi:type="dcterms:W3CDTF">2025-02-03T14:51:05Z</dcterms:modified>
</cp:coreProperties>
</file>