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Lst>
  <p:notesMasterIdLst>
    <p:notesMasterId r:id="rId10"/>
  </p:notesMasterIdLst>
  <p:sldIdLst>
    <p:sldId id="256" r:id="rId2"/>
    <p:sldId id="257" r:id="rId3"/>
    <p:sldId id="258" r:id="rId4"/>
    <p:sldId id="259" r:id="rId5"/>
    <p:sldId id="260" r:id="rId6"/>
    <p:sldId id="264" r:id="rId7"/>
    <p:sldId id="265" r:id="rId8"/>
    <p:sldId id="263" r:id="rId9"/>
  </p:sldIdLst>
  <p:sldSz cx="12192000" cy="6858000"/>
  <p:notesSz cx="6858000" cy="9144000"/>
  <p:embeddedFontLst>
    <p:embeddedFont>
      <p:font typeface="Play" panose="020B0604020202020204" charset="0"/>
      <p:regular r:id="rId11"/>
      <p:bold r:id="rId1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iihMOIuXLRmP3tsFjcJY2rX0dN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5F5EC5-2D94-4CAA-8965-EC336FA94230}" v="2" dt="2025-09-03T09:41:02.6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6" d="100"/>
          <a:sy n="106" d="100"/>
        </p:scale>
        <p:origin x="96"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25" Type="http://schemas.microsoft.com/office/2015/10/relationships/revisionInfo" Target="revisionInfo.xml"/><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microsoft.com/office/2016/11/relationships/changesInfo" Target="changesInfos/changesInfo1.xml"/><Relationship Id="rId5" Type="http://schemas.openxmlformats.org/officeDocument/2006/relationships/slide" Target="slides/slide4.xml"/><Relationship Id="rId23" Type="http://schemas.openxmlformats.org/officeDocument/2006/relationships/tableStyles" Target="tableStyles.xml"/><Relationship Id="rId10" Type="http://schemas.openxmlformats.org/officeDocument/2006/relationships/notesMaster" Target="notesMasters/notesMaster1.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Caramello" userId="a5392faa8a4283d0" providerId="LiveId" clId="{E6825F11-2E80-47F9-BAFD-558B8B8AFB3C}"/>
    <pc:docChg chg="undo redo custSel modSld">
      <pc:chgData name="Nick Caramello" userId="a5392faa8a4283d0" providerId="LiveId" clId="{E6825F11-2E80-47F9-BAFD-558B8B8AFB3C}" dt="2025-09-03T09:51:51.090" v="5393" actId="20577"/>
      <pc:docMkLst>
        <pc:docMk/>
      </pc:docMkLst>
      <pc:sldChg chg="modSp mod">
        <pc:chgData name="Nick Caramello" userId="a5392faa8a4283d0" providerId="LiveId" clId="{E6825F11-2E80-47F9-BAFD-558B8B8AFB3C}" dt="2025-09-03T09:05:17.126" v="43" actId="20577"/>
        <pc:sldMkLst>
          <pc:docMk/>
          <pc:sldMk cId="0" sldId="256"/>
        </pc:sldMkLst>
        <pc:spChg chg="mod">
          <ac:chgData name="Nick Caramello" userId="a5392faa8a4283d0" providerId="LiveId" clId="{E6825F11-2E80-47F9-BAFD-558B8B8AFB3C}" dt="2025-09-03T09:04:54.636" v="4" actId="20577"/>
          <ac:spMkLst>
            <pc:docMk/>
            <pc:sldMk cId="0" sldId="256"/>
            <ac:spMk id="84" creationId="{00000000-0000-0000-0000-000000000000}"/>
          </ac:spMkLst>
        </pc:spChg>
        <pc:spChg chg="mod">
          <ac:chgData name="Nick Caramello" userId="a5392faa8a4283d0" providerId="LiveId" clId="{E6825F11-2E80-47F9-BAFD-558B8B8AFB3C}" dt="2025-09-03T09:05:17.126" v="43" actId="20577"/>
          <ac:spMkLst>
            <pc:docMk/>
            <pc:sldMk cId="0" sldId="256"/>
            <ac:spMk id="85" creationId="{00000000-0000-0000-0000-000000000000}"/>
          </ac:spMkLst>
        </pc:spChg>
      </pc:sldChg>
      <pc:sldChg chg="modSp mod">
        <pc:chgData name="Nick Caramello" userId="a5392faa8a4283d0" providerId="LiveId" clId="{E6825F11-2E80-47F9-BAFD-558B8B8AFB3C}" dt="2025-09-03T09:51:51.090" v="5393" actId="20577"/>
        <pc:sldMkLst>
          <pc:docMk/>
          <pc:sldMk cId="0" sldId="257"/>
        </pc:sldMkLst>
        <pc:spChg chg="mod">
          <ac:chgData name="Nick Caramello" userId="a5392faa8a4283d0" providerId="LiveId" clId="{E6825F11-2E80-47F9-BAFD-558B8B8AFB3C}" dt="2025-09-03T09:51:51.090" v="5393" actId="20577"/>
          <ac:spMkLst>
            <pc:docMk/>
            <pc:sldMk cId="0" sldId="257"/>
            <ac:spMk id="93" creationId="{00000000-0000-0000-0000-000000000000}"/>
          </ac:spMkLst>
        </pc:spChg>
      </pc:sldChg>
      <pc:sldChg chg="modSp mod">
        <pc:chgData name="Nick Caramello" userId="a5392faa8a4283d0" providerId="LiveId" clId="{E6825F11-2E80-47F9-BAFD-558B8B8AFB3C}" dt="2025-09-03T09:50:40.143" v="5263" actId="404"/>
        <pc:sldMkLst>
          <pc:docMk/>
          <pc:sldMk cId="0" sldId="258"/>
        </pc:sldMkLst>
        <pc:spChg chg="mod">
          <ac:chgData name="Nick Caramello" userId="a5392faa8a4283d0" providerId="LiveId" clId="{E6825F11-2E80-47F9-BAFD-558B8B8AFB3C}" dt="2025-09-03T09:50:40.143" v="5263" actId="404"/>
          <ac:spMkLst>
            <pc:docMk/>
            <pc:sldMk cId="0" sldId="258"/>
            <ac:spMk id="98" creationId="{00000000-0000-0000-0000-000000000000}"/>
          </ac:spMkLst>
        </pc:spChg>
      </pc:sldChg>
      <pc:sldChg chg="modSp mod">
        <pc:chgData name="Nick Caramello" userId="a5392faa8a4283d0" providerId="LiveId" clId="{E6825F11-2E80-47F9-BAFD-558B8B8AFB3C}" dt="2025-09-03T09:30:03.051" v="2426" actId="20577"/>
        <pc:sldMkLst>
          <pc:docMk/>
          <pc:sldMk cId="0" sldId="259"/>
        </pc:sldMkLst>
        <pc:spChg chg="mod">
          <ac:chgData name="Nick Caramello" userId="a5392faa8a4283d0" providerId="LiveId" clId="{E6825F11-2E80-47F9-BAFD-558B8B8AFB3C}" dt="2025-09-03T09:30:03.051" v="2426" actId="20577"/>
          <ac:spMkLst>
            <pc:docMk/>
            <pc:sldMk cId="0" sldId="259"/>
            <ac:spMk id="3" creationId="{92373C64-0B39-EBB3-3BBF-009AFFBFF1CC}"/>
          </ac:spMkLst>
        </pc:spChg>
        <pc:spChg chg="mod">
          <ac:chgData name="Nick Caramello" userId="a5392faa8a4283d0" providerId="LiveId" clId="{E6825F11-2E80-47F9-BAFD-558B8B8AFB3C}" dt="2025-09-03T09:06:06.989" v="69" actId="20577"/>
          <ac:spMkLst>
            <pc:docMk/>
            <pc:sldMk cId="0" sldId="259"/>
            <ac:spMk id="104" creationId="{00000000-0000-0000-0000-000000000000}"/>
          </ac:spMkLst>
        </pc:spChg>
      </pc:sldChg>
      <pc:sldChg chg="modSp mod">
        <pc:chgData name="Nick Caramello" userId="a5392faa8a4283d0" providerId="LiveId" clId="{E6825F11-2E80-47F9-BAFD-558B8B8AFB3C}" dt="2025-09-03T09:39:59.210" v="3936" actId="20577"/>
        <pc:sldMkLst>
          <pc:docMk/>
          <pc:sldMk cId="0" sldId="260"/>
        </pc:sldMkLst>
        <pc:spChg chg="mod">
          <ac:chgData name="Nick Caramello" userId="a5392faa8a4283d0" providerId="LiveId" clId="{E6825F11-2E80-47F9-BAFD-558B8B8AFB3C}" dt="2025-09-03T09:39:59.210" v="3936" actId="20577"/>
          <ac:spMkLst>
            <pc:docMk/>
            <pc:sldMk cId="0" sldId="260"/>
            <ac:spMk id="2" creationId="{0884B583-7AA5-30AA-AB5A-DB5345340896}"/>
          </ac:spMkLst>
        </pc:spChg>
        <pc:spChg chg="mod">
          <ac:chgData name="Nick Caramello" userId="a5392faa8a4283d0" providerId="LiveId" clId="{E6825F11-2E80-47F9-BAFD-558B8B8AFB3C}" dt="2025-09-03T09:28:02.648" v="2251" actId="20577"/>
          <ac:spMkLst>
            <pc:docMk/>
            <pc:sldMk cId="0" sldId="260"/>
            <ac:spMk id="110" creationId="{00000000-0000-0000-0000-000000000000}"/>
          </ac:spMkLst>
        </pc:spChg>
      </pc:sldChg>
      <pc:sldChg chg="modSp mod">
        <pc:chgData name="Nick Caramello" userId="a5392faa8a4283d0" providerId="LiveId" clId="{E6825F11-2E80-47F9-BAFD-558B8B8AFB3C}" dt="2025-09-03T09:44:17.298" v="4392" actId="20577"/>
        <pc:sldMkLst>
          <pc:docMk/>
          <pc:sldMk cId="1845574616" sldId="264"/>
        </pc:sldMkLst>
        <pc:spChg chg="mod">
          <ac:chgData name="Nick Caramello" userId="a5392faa8a4283d0" providerId="LiveId" clId="{E6825F11-2E80-47F9-BAFD-558B8B8AFB3C}" dt="2025-09-03T09:41:58.020" v="4116" actId="404"/>
          <ac:spMkLst>
            <pc:docMk/>
            <pc:sldMk cId="1845574616" sldId="264"/>
            <ac:spMk id="2" creationId="{0F965BEC-34C2-6105-677C-D7EFC6E0409A}"/>
          </ac:spMkLst>
        </pc:spChg>
        <pc:spChg chg="mod">
          <ac:chgData name="Nick Caramello" userId="a5392faa8a4283d0" providerId="LiveId" clId="{E6825F11-2E80-47F9-BAFD-558B8B8AFB3C}" dt="2025-09-03T09:44:17.298" v="4392" actId="20577"/>
          <ac:spMkLst>
            <pc:docMk/>
            <pc:sldMk cId="1845574616" sldId="264"/>
            <ac:spMk id="3" creationId="{05FDA3C5-55E7-CE5D-BB7A-9EF0E0A4FE37}"/>
          </ac:spMkLst>
        </pc:spChg>
      </pc:sldChg>
      <pc:sldChg chg="modSp mod">
        <pc:chgData name="Nick Caramello" userId="a5392faa8a4283d0" providerId="LiveId" clId="{E6825F11-2E80-47F9-BAFD-558B8B8AFB3C}" dt="2025-09-03T09:49:45.536" v="5211" actId="20577"/>
        <pc:sldMkLst>
          <pc:docMk/>
          <pc:sldMk cId="2673054042" sldId="265"/>
        </pc:sldMkLst>
        <pc:spChg chg="mod">
          <ac:chgData name="Nick Caramello" userId="a5392faa8a4283d0" providerId="LiveId" clId="{E6825F11-2E80-47F9-BAFD-558B8B8AFB3C}" dt="2025-09-03T09:44:34.541" v="4402" actId="20577"/>
          <ac:spMkLst>
            <pc:docMk/>
            <pc:sldMk cId="2673054042" sldId="265"/>
            <ac:spMk id="2" creationId="{BDC60BF4-3CEA-6033-9943-9A68067B3887}"/>
          </ac:spMkLst>
        </pc:spChg>
        <pc:spChg chg="mod">
          <ac:chgData name="Nick Caramello" userId="a5392faa8a4283d0" providerId="LiveId" clId="{E6825F11-2E80-47F9-BAFD-558B8B8AFB3C}" dt="2025-09-03T09:49:45.536" v="5211" actId="20577"/>
          <ac:spMkLst>
            <pc:docMk/>
            <pc:sldMk cId="2673054042" sldId="265"/>
            <ac:spMk id="3" creationId="{77EEFC46-FEA4-20FF-9739-9370B84C011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5390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55292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1697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38151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09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28553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68893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60034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09852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01344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700897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421926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Play"/>
              <a:buNone/>
            </a:pPr>
            <a:r>
              <a:rPr lang="en-US" dirty="0"/>
              <a:t>ZEAB2025 H2</a:t>
            </a:r>
            <a:endParaRPr dirty="0"/>
          </a:p>
        </p:txBody>
      </p:sp>
      <p:sp>
        <p:nvSpPr>
          <p:cNvPr id="85" name="Google Shape;85;p1"/>
          <p:cNvSpPr txBox="1">
            <a:spLocks noGrp="1"/>
          </p:cNvSpPr>
          <p:nvPr>
            <p:ph type="subTitle" idx="1"/>
          </p:nvPr>
        </p:nvSpPr>
        <p:spPr>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a:t>SEP 3</a:t>
            </a:r>
            <a:r>
              <a:rPr lang="en-US" baseline="30000" dirty="0"/>
              <a:t>rd</a:t>
            </a:r>
            <a:r>
              <a:rPr lang="en-US" dirty="0"/>
              <a:t> 2025</a:t>
            </a:r>
          </a:p>
        </p:txBody>
      </p:sp>
      <p:pic>
        <p:nvPicPr>
          <p:cNvPr id="87" name="Google Shape;87;p1"/>
          <p:cNvPicPr preferRelativeResize="0"/>
          <p:nvPr/>
        </p:nvPicPr>
        <p:blipFill>
          <a:blip r:embed="rId3">
            <a:alphaModFix/>
          </a:blip>
          <a:stretch>
            <a:fillRect/>
          </a:stretch>
        </p:blipFill>
        <p:spPr>
          <a:xfrm>
            <a:off x="8473874" y="5235315"/>
            <a:ext cx="3645475" cy="987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a:t>Agenda</a:t>
            </a:r>
            <a:endParaRPr/>
          </a:p>
        </p:txBody>
      </p:sp>
      <p:sp>
        <p:nvSpPr>
          <p:cNvPr id="93" name="Google Shape;93;p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2025 Goals and Initiatives (review January vision)</a:t>
            </a:r>
          </a:p>
          <a:p>
            <a:pPr marL="228600" lvl="0" indent="-228600" algn="l" rtl="0">
              <a:lnSpc>
                <a:spcPct val="90000"/>
              </a:lnSpc>
              <a:spcBef>
                <a:spcPts val="0"/>
              </a:spcBef>
              <a:spcAft>
                <a:spcPts val="0"/>
              </a:spcAft>
              <a:buClr>
                <a:schemeClr val="dk1"/>
              </a:buClr>
              <a:buSzPts val="2800"/>
              <a:buChar char="●"/>
            </a:pPr>
            <a:r>
              <a:rPr lang="en-US" dirty="0"/>
              <a:t>Current State</a:t>
            </a:r>
          </a:p>
          <a:p>
            <a:pPr marL="228600" lvl="0" indent="-228600" algn="l" rtl="0">
              <a:lnSpc>
                <a:spcPct val="90000"/>
              </a:lnSpc>
              <a:spcBef>
                <a:spcPts val="0"/>
              </a:spcBef>
              <a:spcAft>
                <a:spcPts val="0"/>
              </a:spcAft>
              <a:buClr>
                <a:schemeClr val="dk1"/>
              </a:buClr>
              <a:buSzPts val="2800"/>
              <a:buChar char="●"/>
            </a:pPr>
            <a:r>
              <a:rPr lang="en-US" dirty="0"/>
              <a:t>2025 H2 Work Plan (for discussion)</a:t>
            </a:r>
          </a:p>
          <a:p>
            <a:pPr marL="228600" lvl="0" indent="-228600" algn="l" rtl="0">
              <a:lnSpc>
                <a:spcPct val="90000"/>
              </a:lnSpc>
              <a:spcBef>
                <a:spcPts val="0"/>
              </a:spcBef>
              <a:spcAft>
                <a:spcPts val="0"/>
              </a:spcAft>
              <a:buClr>
                <a:schemeClr val="dk1"/>
              </a:buClr>
              <a:buSzPts val="2800"/>
              <a:buChar char="●"/>
            </a:pPr>
            <a:r>
              <a:rPr lang="en-US" dirty="0"/>
              <a:t>Initiatives and ZEAB member focus</a:t>
            </a:r>
          </a:p>
          <a:p>
            <a:pPr marL="228600" lvl="0" indent="-228600" algn="l" rtl="0">
              <a:lnSpc>
                <a:spcPct val="90000"/>
              </a:lnSpc>
              <a:spcBef>
                <a:spcPts val="0"/>
              </a:spcBef>
              <a:spcAft>
                <a:spcPts val="0"/>
              </a:spcAft>
              <a:buClr>
                <a:schemeClr val="dk1"/>
              </a:buClr>
              <a:buSzPts val="2800"/>
              <a:buChar char="●"/>
            </a:pPr>
            <a:r>
              <a:rPr lang="en-US"/>
              <a:t>Next Steps</a:t>
            </a:r>
            <a:endParaRPr lang="en-US" dirty="0"/>
          </a:p>
          <a:p>
            <a:pPr marL="228600" lvl="0" indent="-228600" algn="l" rtl="0">
              <a:lnSpc>
                <a:spcPct val="90000"/>
              </a:lnSpc>
              <a:spcBef>
                <a:spcPts val="0"/>
              </a:spcBef>
              <a:spcAft>
                <a:spcPts val="0"/>
              </a:spcAft>
              <a:buClr>
                <a:schemeClr val="dk1"/>
              </a:buClr>
              <a:buSzPts val="2800"/>
              <a:buChar char="●"/>
            </a:pPr>
            <a:r>
              <a:rPr lang="en-US" dirty="0"/>
              <a:t>Discussion</a:t>
            </a:r>
          </a:p>
          <a:p>
            <a:pPr marL="0" lvl="0" indent="0" algn="l" rtl="0">
              <a:lnSpc>
                <a:spcPct val="90000"/>
              </a:lnSpc>
              <a:spcBef>
                <a:spcPts val="0"/>
              </a:spcBef>
              <a:spcAft>
                <a:spcPts val="0"/>
              </a:spcAft>
              <a:buClr>
                <a:schemeClr val="dk1"/>
              </a:buClr>
              <a:buSzPts val="2800"/>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dirty="0"/>
              <a:t>2025 Goals and Initiatives </a:t>
            </a:r>
            <a:r>
              <a:rPr lang="en-US" sz="3200" dirty="0"/>
              <a:t>(Jan Vision)</a:t>
            </a:r>
            <a:endParaRPr dirty="0"/>
          </a:p>
        </p:txBody>
      </p:sp>
      <p:sp>
        <p:nvSpPr>
          <p:cNvPr id="99" name="Google Shape;99;p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0000"/>
              </a:buClr>
              <a:buSzPts val="2800"/>
              <a:buChar char="●"/>
            </a:pPr>
            <a:r>
              <a:rPr lang="en-US" dirty="0">
                <a:solidFill>
                  <a:srgbClr val="000000"/>
                </a:solidFill>
              </a:rPr>
              <a:t>Completion and implementation of the Climate Action and Resiliency Plan</a:t>
            </a:r>
          </a:p>
          <a:p>
            <a:pPr marL="521208" lvl="1" indent="-228600">
              <a:spcBef>
                <a:spcPts val="0"/>
              </a:spcBef>
              <a:spcAft>
                <a:spcPts val="0"/>
              </a:spcAft>
              <a:buClr>
                <a:srgbClr val="000000"/>
              </a:buClr>
              <a:buSzPts val="2800"/>
              <a:buChar char="●"/>
            </a:pPr>
            <a:r>
              <a:rPr lang="en-US" dirty="0">
                <a:solidFill>
                  <a:srgbClr val="000000"/>
                </a:solidFill>
              </a:rPr>
              <a:t>We need to provide input into the CARP – what is our advice?</a:t>
            </a:r>
          </a:p>
          <a:p>
            <a:pPr marL="521208" lvl="1" indent="-228600">
              <a:spcBef>
                <a:spcPts val="0"/>
              </a:spcBef>
              <a:spcAft>
                <a:spcPts val="0"/>
              </a:spcAft>
              <a:buClr>
                <a:srgbClr val="000000"/>
              </a:buClr>
              <a:buSzPts val="2800"/>
              <a:buChar char="●"/>
            </a:pPr>
            <a:r>
              <a:rPr lang="en-US" dirty="0">
                <a:solidFill>
                  <a:srgbClr val="000000"/>
                </a:solidFill>
              </a:rPr>
              <a:t>We need to work on aspects of the plan before the plan is in place – what are the low-hanging fruit and/or very obvious next steps</a:t>
            </a:r>
          </a:p>
          <a:p>
            <a:pPr marL="228600" lvl="0" indent="-228600" algn="l" rtl="0">
              <a:lnSpc>
                <a:spcPct val="90000"/>
              </a:lnSpc>
              <a:spcBef>
                <a:spcPts val="1000"/>
              </a:spcBef>
              <a:spcAft>
                <a:spcPts val="0"/>
              </a:spcAft>
              <a:buClr>
                <a:srgbClr val="000000"/>
              </a:buClr>
              <a:buSzPts val="2800"/>
              <a:buChar char="●"/>
            </a:pPr>
            <a:r>
              <a:rPr lang="en-US" dirty="0">
                <a:solidFill>
                  <a:srgbClr val="000000"/>
                </a:solidFill>
              </a:rPr>
              <a:t>Creation and development of working groups focused on climate action within certain audience groups </a:t>
            </a:r>
          </a:p>
          <a:p>
            <a:pPr marL="685800" lvl="1" indent="-228600" algn="l" rtl="0">
              <a:lnSpc>
                <a:spcPct val="90000"/>
              </a:lnSpc>
              <a:spcBef>
                <a:spcPts val="500"/>
              </a:spcBef>
              <a:spcAft>
                <a:spcPts val="0"/>
              </a:spcAft>
              <a:buClr>
                <a:schemeClr val="dk1"/>
              </a:buClr>
              <a:buSzPts val="2400"/>
              <a:buChar char="○"/>
            </a:pPr>
            <a:r>
              <a:rPr lang="en-US" dirty="0">
                <a:solidFill>
                  <a:srgbClr val="000000"/>
                </a:solidFill>
              </a:rPr>
              <a:t>Town Working Group – Consists of Town staff and led by the </a:t>
            </a:r>
            <a:r>
              <a:rPr lang="en-US" dirty="0"/>
              <a:t>Director of Sustainability and Natural Resources (Alexandra)</a:t>
            </a:r>
          </a:p>
          <a:p>
            <a:pPr marL="685800" lvl="1" indent="-228600" algn="l" rtl="0">
              <a:lnSpc>
                <a:spcPct val="90000"/>
              </a:lnSpc>
              <a:spcBef>
                <a:spcPts val="500"/>
              </a:spcBef>
              <a:spcAft>
                <a:spcPts val="0"/>
              </a:spcAft>
              <a:buClr>
                <a:schemeClr val="dk1"/>
              </a:buClr>
              <a:buSzPts val="2400"/>
              <a:buChar char="○"/>
            </a:pPr>
            <a:r>
              <a:rPr lang="en-US" dirty="0">
                <a:solidFill>
                  <a:schemeClr val="tx1"/>
                </a:solidFill>
              </a:rPr>
              <a:t>Residents Working Group – Targets town residents, including both homeowners and renters (Kathleen + ?)</a:t>
            </a:r>
          </a:p>
          <a:p>
            <a:pPr marL="685800" lvl="1" indent="-228600" algn="l" rtl="0">
              <a:lnSpc>
                <a:spcPct val="90000"/>
              </a:lnSpc>
              <a:spcBef>
                <a:spcPts val="500"/>
              </a:spcBef>
              <a:spcAft>
                <a:spcPts val="0"/>
              </a:spcAft>
              <a:buClr>
                <a:schemeClr val="dk1"/>
              </a:buClr>
              <a:buSzPts val="2400"/>
              <a:buChar char="○"/>
            </a:pPr>
            <a:r>
              <a:rPr lang="en-US" dirty="0">
                <a:solidFill>
                  <a:schemeClr val="tx1"/>
                </a:solidFill>
              </a:rPr>
              <a:t>Commercial Working Group – Targets commercial interests including landlords (commercial and  residential), developers, contractors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dirty="0"/>
              <a:t>Current State</a:t>
            </a:r>
            <a:endParaRPr dirty="0"/>
          </a:p>
        </p:txBody>
      </p:sp>
      <p:sp>
        <p:nvSpPr>
          <p:cNvPr id="105" name="Google Shape;105;p4"/>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algn="l"/>
            <a:endParaRPr lang="en-US" b="0" i="0" dirty="0">
              <a:solidFill>
                <a:srgbClr val="383838"/>
              </a:solidFill>
              <a:effectLst/>
            </a:endParaRPr>
          </a:p>
          <a:p>
            <a:pPr marL="0" lvl="0" indent="0" algn="l" rtl="0">
              <a:lnSpc>
                <a:spcPct val="90000"/>
              </a:lnSpc>
              <a:spcBef>
                <a:spcPts val="0"/>
              </a:spcBef>
              <a:spcAft>
                <a:spcPts val="0"/>
              </a:spcAft>
              <a:buClr>
                <a:schemeClr val="dk1"/>
              </a:buClr>
              <a:buSzPts val="2800"/>
              <a:buNone/>
            </a:pPr>
            <a:endParaRPr dirty="0"/>
          </a:p>
        </p:txBody>
      </p:sp>
      <p:sp>
        <p:nvSpPr>
          <p:cNvPr id="3" name="TextBox 2">
            <a:extLst>
              <a:ext uri="{FF2B5EF4-FFF2-40B4-BE49-F238E27FC236}">
                <a16:creationId xmlns:a16="http://schemas.microsoft.com/office/drawing/2014/main" id="{92373C64-0B39-EBB3-3BBF-009AFFBFF1CC}"/>
              </a:ext>
            </a:extLst>
          </p:cNvPr>
          <p:cNvSpPr txBox="1"/>
          <p:nvPr/>
        </p:nvSpPr>
        <p:spPr>
          <a:xfrm>
            <a:off x="1097280" y="2002784"/>
            <a:ext cx="9997440" cy="4081117"/>
          </a:xfrm>
          <a:prstGeom prst="rect">
            <a:avLst/>
          </a:prstGeom>
          <a:noFill/>
        </p:spPr>
        <p:txBody>
          <a:bodyPr wrap="square">
            <a:spAutoFit/>
          </a:bodyPr>
          <a:lstStyle/>
          <a:p>
            <a:pPr marL="228600" lvl="0" indent="-228600" algn="l" rtl="0">
              <a:lnSpc>
                <a:spcPct val="90000"/>
              </a:lnSpc>
              <a:spcBef>
                <a:spcPts val="0"/>
              </a:spcBef>
              <a:spcAft>
                <a:spcPts val="0"/>
              </a:spcAft>
              <a:buClr>
                <a:srgbClr val="000000"/>
              </a:buClr>
              <a:buSzPts val="2800"/>
              <a:buChar char="●"/>
            </a:pPr>
            <a:r>
              <a:rPr lang="en-US" dirty="0">
                <a:solidFill>
                  <a:srgbClr val="000000"/>
                </a:solidFill>
              </a:rPr>
              <a:t>CARP</a:t>
            </a:r>
          </a:p>
          <a:p>
            <a:pPr marL="685800" lvl="1" indent="-228600">
              <a:lnSpc>
                <a:spcPct val="90000"/>
              </a:lnSpc>
              <a:buClr>
                <a:srgbClr val="000000"/>
              </a:buClr>
              <a:buSzPts val="2800"/>
              <a:buChar char="●"/>
            </a:pPr>
            <a:r>
              <a:rPr lang="en-US" dirty="0">
                <a:solidFill>
                  <a:srgbClr val="000000"/>
                </a:solidFill>
              </a:rPr>
              <a:t>Completed initial work on “Initiatives” as input into the CARP</a:t>
            </a:r>
          </a:p>
          <a:p>
            <a:pPr marL="685800" lvl="1" indent="-228600">
              <a:lnSpc>
                <a:spcPct val="90000"/>
              </a:lnSpc>
              <a:buClr>
                <a:srgbClr val="000000"/>
              </a:buClr>
              <a:buSzPts val="2800"/>
              <a:buChar char="●"/>
            </a:pPr>
            <a:r>
              <a:rPr lang="en-US" dirty="0">
                <a:solidFill>
                  <a:srgbClr val="000000"/>
                </a:solidFill>
              </a:rPr>
              <a:t>Provided individual input into the CARP</a:t>
            </a:r>
          </a:p>
          <a:p>
            <a:pPr marL="685800" lvl="1" indent="-228600">
              <a:lnSpc>
                <a:spcPct val="90000"/>
              </a:lnSpc>
              <a:buClr>
                <a:srgbClr val="000000"/>
              </a:buClr>
              <a:buSzPts val="2800"/>
              <a:buChar char="●"/>
            </a:pPr>
            <a:r>
              <a:rPr lang="en-US" dirty="0">
                <a:solidFill>
                  <a:srgbClr val="000000"/>
                </a:solidFill>
              </a:rPr>
              <a:t>Transitioned ownership of the prioritization FW to Alexandra</a:t>
            </a:r>
          </a:p>
          <a:p>
            <a:pPr marL="228600" lvl="0" indent="-228600" algn="l" rtl="0">
              <a:lnSpc>
                <a:spcPct val="90000"/>
              </a:lnSpc>
              <a:spcBef>
                <a:spcPts val="0"/>
              </a:spcBef>
              <a:spcAft>
                <a:spcPts val="0"/>
              </a:spcAft>
              <a:buClr>
                <a:srgbClr val="000000"/>
              </a:buClr>
              <a:buSzPts val="2800"/>
              <a:buChar char="●"/>
            </a:pPr>
            <a:r>
              <a:rPr lang="en-US" dirty="0">
                <a:solidFill>
                  <a:srgbClr val="000000"/>
                </a:solidFill>
              </a:rPr>
              <a:t>We have new guidelines from the Select Board on how public bodies should operate</a:t>
            </a:r>
          </a:p>
          <a:p>
            <a:pPr marL="228600" indent="-228600">
              <a:lnSpc>
                <a:spcPct val="90000"/>
              </a:lnSpc>
              <a:buClr>
                <a:srgbClr val="000000"/>
              </a:buClr>
              <a:buSzPts val="2800"/>
              <a:buFontTx/>
              <a:buChar char="●"/>
            </a:pPr>
            <a:r>
              <a:rPr lang="en-US" dirty="0">
                <a:solidFill>
                  <a:srgbClr val="000000"/>
                </a:solidFill>
              </a:rPr>
              <a:t>Working groups have not materialized as anticipated</a:t>
            </a:r>
          </a:p>
          <a:p>
            <a:pPr marL="685800" lvl="1" indent="-228600">
              <a:lnSpc>
                <a:spcPct val="90000"/>
              </a:lnSpc>
              <a:buClr>
                <a:srgbClr val="000000"/>
              </a:buClr>
              <a:buSzPts val="2800"/>
              <a:buFontTx/>
              <a:buChar char="●"/>
            </a:pPr>
            <a:r>
              <a:rPr lang="en-US" dirty="0">
                <a:solidFill>
                  <a:srgbClr val="000000"/>
                </a:solidFill>
              </a:rPr>
              <a:t>Residential working group is waiting on a staff hire – many efforts need to be led or coordinated through staff</a:t>
            </a:r>
          </a:p>
          <a:p>
            <a:pPr marL="685800" lvl="1" indent="-228600">
              <a:lnSpc>
                <a:spcPct val="90000"/>
              </a:lnSpc>
              <a:buClr>
                <a:srgbClr val="000000"/>
              </a:buClr>
              <a:buSzPts val="2800"/>
              <a:buFontTx/>
              <a:buChar char="●"/>
            </a:pPr>
            <a:r>
              <a:rPr lang="en-US" dirty="0">
                <a:solidFill>
                  <a:srgbClr val="000000"/>
                </a:solidFill>
              </a:rPr>
              <a:t>We have more “small” things to work on than the working group structure allows for</a:t>
            </a:r>
          </a:p>
          <a:p>
            <a:pPr marL="228600" indent="-228600">
              <a:lnSpc>
                <a:spcPct val="90000"/>
              </a:lnSpc>
              <a:buClr>
                <a:srgbClr val="000000"/>
              </a:buClr>
              <a:buSzPts val="2800"/>
              <a:buFontTx/>
              <a:buChar char="●"/>
            </a:pPr>
            <a:r>
              <a:rPr lang="en-US" dirty="0">
                <a:solidFill>
                  <a:srgbClr val="000000"/>
                </a:solidFill>
              </a:rPr>
              <a:t>We have a list/backlog of items that we need to work on, largely driven by the Division of Natural Resources and Sustainability, that will take up some part of our agenda through Q3 and Q4</a:t>
            </a:r>
          </a:p>
          <a:p>
            <a:pPr marL="685800" lvl="1" indent="-228600">
              <a:lnSpc>
                <a:spcPct val="90000"/>
              </a:lnSpc>
              <a:buClr>
                <a:srgbClr val="000000"/>
              </a:buClr>
              <a:buSzPts val="2800"/>
              <a:buFontTx/>
              <a:buChar char="●"/>
            </a:pPr>
            <a:endParaRPr lang="en-US" dirty="0">
              <a:solidFill>
                <a:srgbClr val="000000"/>
              </a:solidFill>
            </a:endParaRPr>
          </a:p>
          <a:p>
            <a:pPr lvl="0" algn="l" rtl="0">
              <a:lnSpc>
                <a:spcPct val="90000"/>
              </a:lnSpc>
              <a:spcBef>
                <a:spcPts val="0"/>
              </a:spcBef>
              <a:spcAft>
                <a:spcPts val="0"/>
              </a:spcAft>
              <a:buClr>
                <a:srgbClr val="000000"/>
              </a:buClr>
              <a:buSzPts val="2800"/>
            </a:pPr>
            <a:endParaRPr lang="en-US" dirty="0">
              <a:solidFill>
                <a:srgbClr val="000000"/>
              </a:solidFill>
            </a:endParaRPr>
          </a:p>
          <a:p>
            <a:pPr marL="228600" lvl="0" indent="-228600" algn="l" rtl="0">
              <a:lnSpc>
                <a:spcPct val="90000"/>
              </a:lnSpc>
              <a:spcBef>
                <a:spcPts val="0"/>
              </a:spcBef>
              <a:spcAft>
                <a:spcPts val="0"/>
              </a:spcAft>
              <a:buClr>
                <a:srgbClr val="000000"/>
              </a:buClr>
              <a:buSzPts val="2800"/>
              <a:buChar char="●"/>
            </a:pPr>
            <a:endParaRPr lang="en-US" dirty="0">
              <a:solidFill>
                <a:srgbClr val="000000"/>
              </a:solidFill>
            </a:endParaRPr>
          </a:p>
          <a:p>
            <a:pPr lvl="0" algn="l" rtl="0">
              <a:lnSpc>
                <a:spcPct val="90000"/>
              </a:lnSpc>
              <a:spcBef>
                <a:spcPts val="0"/>
              </a:spcBef>
              <a:spcAft>
                <a:spcPts val="0"/>
              </a:spcAft>
              <a:buClr>
                <a:srgbClr val="000000"/>
              </a:buClr>
              <a:buSzPts val="2800"/>
            </a:pPr>
            <a:endParaRPr lang="en-US" dirty="0">
              <a:solidFill>
                <a:srgbClr val="000000"/>
              </a:solidFill>
            </a:endParaRPr>
          </a:p>
          <a:p>
            <a:pPr marL="228600" lvl="0" indent="-228600" algn="l" rtl="0">
              <a:lnSpc>
                <a:spcPct val="90000"/>
              </a:lnSpc>
              <a:spcBef>
                <a:spcPts val="0"/>
              </a:spcBef>
              <a:spcAft>
                <a:spcPts val="0"/>
              </a:spcAft>
              <a:buClr>
                <a:srgbClr val="000000"/>
              </a:buClr>
              <a:buSzPts val="2800"/>
              <a:buChar char="●"/>
            </a:pPr>
            <a:endParaRPr lang="en-US" dirty="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dirty="0"/>
              <a:t>2025 H2 (and beyond) work plan</a:t>
            </a:r>
            <a:endParaRPr dirty="0"/>
          </a:p>
        </p:txBody>
      </p:sp>
      <p:sp>
        <p:nvSpPr>
          <p:cNvPr id="111" name="Google Shape;111;p5"/>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endParaRPr lang="en-US" dirty="0"/>
          </a:p>
          <a:p>
            <a:pPr marL="521208" lvl="1" indent="-228600">
              <a:spcBef>
                <a:spcPts val="0"/>
              </a:spcBef>
              <a:spcAft>
                <a:spcPts val="0"/>
              </a:spcAft>
              <a:buClr>
                <a:schemeClr val="dk1"/>
              </a:buClr>
              <a:buSzPts val="2800"/>
              <a:buChar char="●"/>
            </a:pPr>
            <a:endParaRPr lang="en-US" dirty="0"/>
          </a:p>
          <a:p>
            <a:pPr marL="228600" indent="-228600">
              <a:spcBef>
                <a:spcPts val="0"/>
              </a:spcBef>
              <a:spcAft>
                <a:spcPts val="0"/>
              </a:spcAft>
              <a:buClr>
                <a:schemeClr val="dk1"/>
              </a:buClr>
              <a:buSzPts val="2800"/>
              <a:buChar char="●"/>
            </a:pPr>
            <a:endParaRPr lang="en-US" dirty="0"/>
          </a:p>
          <a:p>
            <a:pPr marL="521208" lvl="1" indent="-228600">
              <a:spcBef>
                <a:spcPts val="0"/>
              </a:spcBef>
              <a:spcAft>
                <a:spcPts val="0"/>
              </a:spcAft>
              <a:buClr>
                <a:schemeClr val="dk1"/>
              </a:buClr>
              <a:buSzPts val="2800"/>
              <a:buChar char="●"/>
            </a:pPr>
            <a:endParaRPr dirty="0"/>
          </a:p>
          <a:p>
            <a:pPr marL="0" lvl="0" indent="0" algn="l" rtl="0">
              <a:lnSpc>
                <a:spcPct val="90000"/>
              </a:lnSpc>
              <a:spcBef>
                <a:spcPts val="1000"/>
              </a:spcBef>
              <a:spcAft>
                <a:spcPts val="0"/>
              </a:spcAft>
              <a:buNone/>
            </a:pPr>
            <a:endParaRPr dirty="0"/>
          </a:p>
          <a:p>
            <a:pPr marL="228600" lvl="0" indent="-50800" algn="l" rtl="0">
              <a:lnSpc>
                <a:spcPct val="90000"/>
              </a:lnSpc>
              <a:spcBef>
                <a:spcPts val="1000"/>
              </a:spcBef>
              <a:spcAft>
                <a:spcPts val="0"/>
              </a:spcAft>
              <a:buClr>
                <a:schemeClr val="dk1"/>
              </a:buClr>
              <a:buSzPts val="2800"/>
              <a:buNone/>
            </a:pPr>
            <a:endParaRPr strike="sngStrike" dirty="0"/>
          </a:p>
          <a:p>
            <a:pPr marL="0" lvl="0" indent="0" algn="l" rtl="0">
              <a:lnSpc>
                <a:spcPct val="90000"/>
              </a:lnSpc>
              <a:spcBef>
                <a:spcPts val="1000"/>
              </a:spcBef>
              <a:spcAft>
                <a:spcPts val="0"/>
              </a:spcAft>
              <a:buClr>
                <a:schemeClr val="dk1"/>
              </a:buClr>
              <a:buSzPts val="2800"/>
              <a:buNone/>
            </a:pPr>
            <a:endParaRPr dirty="0"/>
          </a:p>
        </p:txBody>
      </p:sp>
      <p:sp>
        <p:nvSpPr>
          <p:cNvPr id="2" name="TextBox 1">
            <a:extLst>
              <a:ext uri="{FF2B5EF4-FFF2-40B4-BE49-F238E27FC236}">
                <a16:creationId xmlns:a16="http://schemas.microsoft.com/office/drawing/2014/main" id="{0884B583-7AA5-30AA-AB5A-DB5345340896}"/>
              </a:ext>
            </a:extLst>
          </p:cNvPr>
          <p:cNvSpPr txBox="1"/>
          <p:nvPr/>
        </p:nvSpPr>
        <p:spPr>
          <a:xfrm>
            <a:off x="1097280" y="2002784"/>
            <a:ext cx="10058400" cy="5826210"/>
          </a:xfrm>
          <a:prstGeom prst="rect">
            <a:avLst/>
          </a:prstGeom>
          <a:noFill/>
        </p:spPr>
        <p:txBody>
          <a:bodyPr wrap="square">
            <a:spAutoFit/>
          </a:bodyPr>
          <a:lstStyle/>
          <a:p>
            <a:pPr lvl="0" algn="l" rtl="0">
              <a:lnSpc>
                <a:spcPct val="90000"/>
              </a:lnSpc>
              <a:spcBef>
                <a:spcPts val="0"/>
              </a:spcBef>
              <a:spcAft>
                <a:spcPts val="0"/>
              </a:spcAft>
              <a:buClr>
                <a:srgbClr val="000000"/>
              </a:buClr>
              <a:buSzPts val="2800"/>
            </a:pPr>
            <a:r>
              <a:rPr lang="en-US" dirty="0">
                <a:solidFill>
                  <a:srgbClr val="000000"/>
                </a:solidFill>
              </a:rPr>
              <a:t>This is a proposed plan for discussion</a:t>
            </a:r>
          </a:p>
          <a:p>
            <a:pPr marL="228600" lvl="0" indent="-228600" algn="l" rtl="0">
              <a:lnSpc>
                <a:spcPct val="90000"/>
              </a:lnSpc>
              <a:spcBef>
                <a:spcPts val="0"/>
              </a:spcBef>
              <a:spcAft>
                <a:spcPts val="0"/>
              </a:spcAft>
              <a:buClr>
                <a:srgbClr val="000000"/>
              </a:buClr>
              <a:buSzPts val="2800"/>
              <a:buChar char="●"/>
            </a:pPr>
            <a:endParaRPr lang="en-US" dirty="0">
              <a:solidFill>
                <a:srgbClr val="000000"/>
              </a:solidFill>
            </a:endParaRPr>
          </a:p>
          <a:p>
            <a:pPr marL="228600" lvl="0" indent="-228600" algn="l" rtl="0">
              <a:lnSpc>
                <a:spcPct val="90000"/>
              </a:lnSpc>
              <a:spcBef>
                <a:spcPts val="0"/>
              </a:spcBef>
              <a:spcAft>
                <a:spcPts val="0"/>
              </a:spcAft>
              <a:buClr>
                <a:srgbClr val="000000"/>
              </a:buClr>
              <a:buSzPts val="2800"/>
              <a:buChar char="●"/>
            </a:pPr>
            <a:endParaRPr lang="en-US" dirty="0">
              <a:solidFill>
                <a:srgbClr val="000000"/>
              </a:solidFill>
            </a:endParaRPr>
          </a:p>
          <a:p>
            <a:pPr marL="228600" lvl="0" indent="-228600" algn="l" rtl="0">
              <a:lnSpc>
                <a:spcPct val="90000"/>
              </a:lnSpc>
              <a:spcBef>
                <a:spcPts val="0"/>
              </a:spcBef>
              <a:spcAft>
                <a:spcPts val="0"/>
              </a:spcAft>
              <a:buClr>
                <a:srgbClr val="000000"/>
              </a:buClr>
              <a:buSzPts val="2800"/>
              <a:buChar char="●"/>
            </a:pPr>
            <a:r>
              <a:rPr lang="en-US" dirty="0">
                <a:solidFill>
                  <a:srgbClr val="000000"/>
                </a:solidFill>
              </a:rPr>
              <a:t>We will continue with some working groups e.g. Residential working group with support from Town staff should continue as planned</a:t>
            </a:r>
          </a:p>
          <a:p>
            <a:pPr marL="228600" lvl="0" indent="-228600" algn="l" rtl="0">
              <a:lnSpc>
                <a:spcPct val="90000"/>
              </a:lnSpc>
              <a:spcBef>
                <a:spcPts val="0"/>
              </a:spcBef>
              <a:spcAft>
                <a:spcPts val="0"/>
              </a:spcAft>
              <a:buClr>
                <a:srgbClr val="000000"/>
              </a:buClr>
              <a:buSzPts val="2800"/>
              <a:buChar char="●"/>
            </a:pPr>
            <a:r>
              <a:rPr lang="en-US" dirty="0">
                <a:solidFill>
                  <a:srgbClr val="000000"/>
                </a:solidFill>
              </a:rPr>
              <a:t>ZEAB members will work on focused initiatives e.g.</a:t>
            </a:r>
          </a:p>
          <a:p>
            <a:pPr marL="685800" lvl="1" indent="-228600">
              <a:lnSpc>
                <a:spcPct val="90000"/>
              </a:lnSpc>
              <a:buClr>
                <a:srgbClr val="000000"/>
              </a:buClr>
              <a:buSzPts val="2800"/>
              <a:buChar char="●"/>
            </a:pPr>
            <a:r>
              <a:rPr lang="en-US" dirty="0">
                <a:solidFill>
                  <a:srgbClr val="000000"/>
                </a:solidFill>
              </a:rPr>
              <a:t>Werner and Alan will continue to develop BERDO</a:t>
            </a:r>
          </a:p>
          <a:p>
            <a:pPr marL="685800" lvl="1" indent="-228600">
              <a:lnSpc>
                <a:spcPct val="90000"/>
              </a:lnSpc>
              <a:buClr>
                <a:srgbClr val="000000"/>
              </a:buClr>
              <a:buSzPts val="2800"/>
              <a:buChar char="●"/>
            </a:pPr>
            <a:r>
              <a:rPr lang="en-US" dirty="0">
                <a:solidFill>
                  <a:srgbClr val="000000"/>
                </a:solidFill>
              </a:rPr>
              <a:t>Patty will work on aspects of the Brookline grid</a:t>
            </a:r>
          </a:p>
          <a:p>
            <a:pPr marL="685800" lvl="1" indent="-228600">
              <a:lnSpc>
                <a:spcPct val="90000"/>
              </a:lnSpc>
              <a:buClr>
                <a:srgbClr val="000000"/>
              </a:buClr>
              <a:buSzPts val="2800"/>
              <a:buChar char="●"/>
            </a:pPr>
            <a:r>
              <a:rPr lang="en-US" dirty="0">
                <a:solidFill>
                  <a:srgbClr val="000000"/>
                </a:solidFill>
              </a:rPr>
              <a:t>Etc.</a:t>
            </a:r>
          </a:p>
          <a:p>
            <a:pPr marL="228600" indent="-228600">
              <a:lnSpc>
                <a:spcPct val="90000"/>
              </a:lnSpc>
              <a:buClr>
                <a:srgbClr val="000000"/>
              </a:buClr>
              <a:buSzPts val="2800"/>
              <a:buChar char="●"/>
            </a:pPr>
            <a:r>
              <a:rPr lang="en-US" dirty="0">
                <a:solidFill>
                  <a:srgbClr val="000000"/>
                </a:solidFill>
              </a:rPr>
              <a:t>Each initiative will have a plan with objectives and a timeline</a:t>
            </a:r>
          </a:p>
          <a:p>
            <a:pPr marL="685800" lvl="1" indent="-228600">
              <a:lnSpc>
                <a:spcPct val="90000"/>
              </a:lnSpc>
              <a:buClr>
                <a:srgbClr val="000000"/>
              </a:buClr>
              <a:buSzPts val="2800"/>
              <a:buChar char="●"/>
            </a:pPr>
            <a:r>
              <a:rPr lang="en-US" dirty="0">
                <a:solidFill>
                  <a:srgbClr val="000000"/>
                </a:solidFill>
              </a:rPr>
              <a:t>Objectives agreed upon by ZEAB =&gt; we agree that this is something that we should work on and what outcomes we want from this initiative</a:t>
            </a:r>
          </a:p>
          <a:p>
            <a:pPr marL="685800" lvl="1" indent="-228600">
              <a:lnSpc>
                <a:spcPct val="90000"/>
              </a:lnSpc>
              <a:buClr>
                <a:srgbClr val="000000"/>
              </a:buClr>
              <a:buSzPts val="2800"/>
              <a:buChar char="●"/>
            </a:pPr>
            <a:r>
              <a:rPr lang="en-US" dirty="0">
                <a:solidFill>
                  <a:srgbClr val="000000"/>
                </a:solidFill>
              </a:rPr>
              <a:t>Timeline will allow us to plan when we need to present and discuss aspects of each initiative with ZEAB and the Public; with Town Staff; with the Select Board and Town meeting.  </a:t>
            </a:r>
          </a:p>
          <a:p>
            <a:pPr marL="685800" lvl="1" indent="-228600">
              <a:lnSpc>
                <a:spcPct val="90000"/>
              </a:lnSpc>
              <a:buClr>
                <a:srgbClr val="000000"/>
              </a:buClr>
              <a:buSzPts val="2800"/>
              <a:buChar char="●"/>
            </a:pPr>
            <a:r>
              <a:rPr lang="en-US" dirty="0">
                <a:solidFill>
                  <a:srgbClr val="000000"/>
                </a:solidFill>
              </a:rPr>
              <a:t>Initiatives may evolve into working groups, which will be Town-led, as they mature and based on discussions with Alexandra and the availability of Town staff</a:t>
            </a:r>
          </a:p>
          <a:p>
            <a:pPr marL="1143000" lvl="2" indent="-228600">
              <a:lnSpc>
                <a:spcPct val="90000"/>
              </a:lnSpc>
              <a:buClr>
                <a:srgbClr val="000000"/>
              </a:buClr>
              <a:buSzPts val="2800"/>
              <a:buChar char="●"/>
            </a:pPr>
            <a:endParaRPr lang="en-US" dirty="0">
              <a:solidFill>
                <a:srgbClr val="000000"/>
              </a:solidFill>
            </a:endParaRPr>
          </a:p>
          <a:p>
            <a:pPr marL="1143000" lvl="2" indent="-228600">
              <a:lnSpc>
                <a:spcPct val="90000"/>
              </a:lnSpc>
              <a:buClr>
                <a:srgbClr val="000000"/>
              </a:buClr>
              <a:buSzPts val="2800"/>
              <a:buChar char="●"/>
            </a:pPr>
            <a:endParaRPr lang="en-US" dirty="0">
              <a:solidFill>
                <a:srgbClr val="000000"/>
              </a:solidFill>
            </a:endParaRPr>
          </a:p>
          <a:p>
            <a:pPr marL="685800" lvl="1" indent="-228600">
              <a:lnSpc>
                <a:spcPct val="90000"/>
              </a:lnSpc>
              <a:buClr>
                <a:srgbClr val="000000"/>
              </a:buClr>
              <a:buSzPts val="2800"/>
              <a:buChar char="●"/>
            </a:pPr>
            <a:endParaRPr lang="en-US" dirty="0">
              <a:solidFill>
                <a:srgbClr val="000000"/>
              </a:solidFill>
            </a:endParaRPr>
          </a:p>
          <a:p>
            <a:pPr marL="685800" lvl="1" indent="-228600">
              <a:lnSpc>
                <a:spcPct val="90000"/>
              </a:lnSpc>
              <a:buClr>
                <a:srgbClr val="000000"/>
              </a:buClr>
              <a:buSzPts val="2800"/>
              <a:buChar char="●"/>
            </a:pPr>
            <a:endParaRPr lang="en-US" dirty="0">
              <a:solidFill>
                <a:srgbClr val="000000"/>
              </a:solidFill>
            </a:endParaRPr>
          </a:p>
          <a:p>
            <a:pPr marL="228600" lvl="0" indent="-228600" algn="l" rtl="0">
              <a:lnSpc>
                <a:spcPct val="90000"/>
              </a:lnSpc>
              <a:spcBef>
                <a:spcPts val="0"/>
              </a:spcBef>
              <a:spcAft>
                <a:spcPts val="0"/>
              </a:spcAft>
              <a:buClr>
                <a:srgbClr val="000000"/>
              </a:buClr>
              <a:buSzPts val="2800"/>
              <a:buChar char="●"/>
            </a:pPr>
            <a:endParaRPr lang="en-US" dirty="0">
              <a:solidFill>
                <a:srgbClr val="000000"/>
              </a:solidFill>
            </a:endParaRPr>
          </a:p>
          <a:p>
            <a:pPr lvl="0" algn="l" rtl="0">
              <a:lnSpc>
                <a:spcPct val="90000"/>
              </a:lnSpc>
              <a:spcBef>
                <a:spcPts val="0"/>
              </a:spcBef>
              <a:spcAft>
                <a:spcPts val="0"/>
              </a:spcAft>
              <a:buClr>
                <a:srgbClr val="000000"/>
              </a:buClr>
              <a:buSzPts val="2800"/>
            </a:pPr>
            <a:r>
              <a:rPr lang="en-US" dirty="0">
                <a:solidFill>
                  <a:srgbClr val="000000"/>
                </a:solidFill>
              </a:rPr>
              <a:t>Should ZEAB continue to focus on selected high priority items in 2025?</a:t>
            </a:r>
          </a:p>
          <a:p>
            <a:pPr lvl="0" algn="l" rtl="0">
              <a:lnSpc>
                <a:spcPct val="90000"/>
              </a:lnSpc>
              <a:spcBef>
                <a:spcPts val="0"/>
              </a:spcBef>
              <a:spcAft>
                <a:spcPts val="0"/>
              </a:spcAft>
              <a:buClr>
                <a:srgbClr val="000000"/>
              </a:buClr>
              <a:buSzPts val="2800"/>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65BEC-34C2-6105-677C-D7EFC6E0409A}"/>
              </a:ext>
            </a:extLst>
          </p:cNvPr>
          <p:cNvSpPr>
            <a:spLocks noGrp="1"/>
          </p:cNvSpPr>
          <p:nvPr>
            <p:ph type="title"/>
          </p:nvPr>
        </p:nvSpPr>
        <p:spPr/>
        <p:txBody>
          <a:bodyPr/>
          <a:lstStyle/>
          <a:p>
            <a:r>
              <a:rPr lang="en-US" dirty="0"/>
              <a:t>Initiatives and Focus </a:t>
            </a:r>
            <a:r>
              <a:rPr lang="en-US" sz="3200" dirty="0"/>
              <a:t>(suggested)</a:t>
            </a:r>
            <a:endParaRPr lang="en-US" dirty="0"/>
          </a:p>
        </p:txBody>
      </p:sp>
      <p:sp>
        <p:nvSpPr>
          <p:cNvPr id="3" name="Content Placeholder 2">
            <a:extLst>
              <a:ext uri="{FF2B5EF4-FFF2-40B4-BE49-F238E27FC236}">
                <a16:creationId xmlns:a16="http://schemas.microsoft.com/office/drawing/2014/main" id="{05FDA3C5-55E7-CE5D-BB7A-9EF0E0A4FE37}"/>
              </a:ext>
            </a:extLst>
          </p:cNvPr>
          <p:cNvSpPr>
            <a:spLocks noGrp="1"/>
          </p:cNvSpPr>
          <p:nvPr>
            <p:ph idx="1"/>
          </p:nvPr>
        </p:nvSpPr>
        <p:spPr/>
        <p:txBody>
          <a:bodyPr>
            <a:normAutofit/>
          </a:bodyPr>
          <a:lstStyle/>
          <a:p>
            <a:pPr marL="228600" lvl="0" indent="-228600">
              <a:spcBef>
                <a:spcPts val="0"/>
              </a:spcBef>
              <a:spcAft>
                <a:spcPts val="0"/>
              </a:spcAft>
              <a:buClr>
                <a:srgbClr val="000000"/>
              </a:buClr>
              <a:buSzPts val="2800"/>
              <a:buChar char="●"/>
            </a:pPr>
            <a:r>
              <a:rPr lang="en-US" dirty="0">
                <a:solidFill>
                  <a:srgbClr val="000000"/>
                </a:solidFill>
              </a:rPr>
              <a:t>Patty</a:t>
            </a:r>
          </a:p>
          <a:p>
            <a:pPr marL="685800" lvl="1" indent="-228600">
              <a:buClr>
                <a:srgbClr val="000000"/>
              </a:buClr>
              <a:buSzPts val="2800"/>
              <a:buChar char="●"/>
            </a:pPr>
            <a:r>
              <a:rPr lang="en-US" dirty="0">
                <a:solidFill>
                  <a:srgbClr val="000000"/>
                </a:solidFill>
              </a:rPr>
              <a:t>Town Grid</a:t>
            </a:r>
          </a:p>
          <a:p>
            <a:pPr marL="228600" lvl="0" indent="-228600">
              <a:spcBef>
                <a:spcPts val="0"/>
              </a:spcBef>
              <a:spcAft>
                <a:spcPts val="0"/>
              </a:spcAft>
              <a:buClr>
                <a:srgbClr val="000000"/>
              </a:buClr>
              <a:buSzPts val="2800"/>
              <a:buChar char="●"/>
            </a:pPr>
            <a:r>
              <a:rPr lang="en-US" dirty="0">
                <a:solidFill>
                  <a:srgbClr val="000000"/>
                </a:solidFill>
              </a:rPr>
              <a:t>Alan and Werner</a:t>
            </a:r>
          </a:p>
          <a:p>
            <a:pPr marL="521208" lvl="1" indent="-228600">
              <a:spcBef>
                <a:spcPts val="0"/>
              </a:spcBef>
              <a:spcAft>
                <a:spcPts val="0"/>
              </a:spcAft>
              <a:buClr>
                <a:srgbClr val="000000"/>
              </a:buClr>
              <a:buSzPts val="2800"/>
              <a:buChar char="●"/>
            </a:pPr>
            <a:r>
              <a:rPr lang="en-US" dirty="0">
                <a:solidFill>
                  <a:srgbClr val="000000"/>
                </a:solidFill>
              </a:rPr>
              <a:t>BERDO</a:t>
            </a:r>
          </a:p>
          <a:p>
            <a:pPr marL="228600" indent="-228600">
              <a:spcBef>
                <a:spcPts val="0"/>
              </a:spcBef>
              <a:spcAft>
                <a:spcPts val="0"/>
              </a:spcAft>
              <a:buClr>
                <a:srgbClr val="000000"/>
              </a:buClr>
              <a:buSzPts val="2800"/>
              <a:buChar char="●"/>
            </a:pPr>
            <a:r>
              <a:rPr lang="en-US" dirty="0">
                <a:solidFill>
                  <a:srgbClr val="000000"/>
                </a:solidFill>
              </a:rPr>
              <a:t>Vikram </a:t>
            </a:r>
          </a:p>
          <a:p>
            <a:pPr marL="521208" lvl="1" indent="-228600">
              <a:spcBef>
                <a:spcPts val="0"/>
              </a:spcBef>
              <a:spcAft>
                <a:spcPts val="0"/>
              </a:spcAft>
              <a:buClr>
                <a:srgbClr val="000000"/>
              </a:buClr>
              <a:buSzPts val="2800"/>
              <a:buChar char="●"/>
            </a:pPr>
            <a:r>
              <a:rPr lang="en-US" dirty="0">
                <a:solidFill>
                  <a:srgbClr val="000000"/>
                </a:solidFill>
              </a:rPr>
              <a:t>Municipal and residential solar</a:t>
            </a:r>
          </a:p>
          <a:p>
            <a:pPr marL="521208" lvl="1" indent="-228600">
              <a:spcBef>
                <a:spcPts val="0"/>
              </a:spcBef>
              <a:spcAft>
                <a:spcPts val="0"/>
              </a:spcAft>
              <a:buClr>
                <a:srgbClr val="000000"/>
              </a:buClr>
              <a:buSzPts val="2800"/>
              <a:buChar char="●"/>
            </a:pPr>
            <a:r>
              <a:rPr lang="en-US" dirty="0">
                <a:solidFill>
                  <a:srgbClr val="000000"/>
                </a:solidFill>
              </a:rPr>
              <a:t>Municipal aggregation</a:t>
            </a:r>
          </a:p>
          <a:p>
            <a:pPr marL="228600" indent="-228600">
              <a:spcBef>
                <a:spcPts val="0"/>
              </a:spcBef>
              <a:spcAft>
                <a:spcPts val="0"/>
              </a:spcAft>
              <a:buClr>
                <a:srgbClr val="000000"/>
              </a:buClr>
              <a:buSzPts val="2800"/>
              <a:buChar char="●"/>
            </a:pPr>
            <a:r>
              <a:rPr lang="en-US" dirty="0">
                <a:solidFill>
                  <a:srgbClr val="000000"/>
                </a:solidFill>
              </a:rPr>
              <a:t>Bill</a:t>
            </a:r>
          </a:p>
          <a:p>
            <a:pPr marL="521208" lvl="1" indent="-228600">
              <a:spcBef>
                <a:spcPts val="0"/>
              </a:spcBef>
              <a:spcAft>
                <a:spcPts val="0"/>
              </a:spcAft>
              <a:buClr>
                <a:srgbClr val="000000"/>
              </a:buClr>
              <a:buSzPts val="2800"/>
              <a:buChar char="●"/>
            </a:pPr>
            <a:r>
              <a:rPr lang="en-US" dirty="0">
                <a:solidFill>
                  <a:srgbClr val="000000"/>
                </a:solidFill>
              </a:rPr>
              <a:t>Fleet electrification</a:t>
            </a:r>
          </a:p>
          <a:p>
            <a:pPr marL="521208" lvl="1" indent="-228600">
              <a:spcBef>
                <a:spcPts val="0"/>
              </a:spcBef>
              <a:spcAft>
                <a:spcPts val="0"/>
              </a:spcAft>
              <a:buClr>
                <a:srgbClr val="000000"/>
              </a:buClr>
              <a:buSzPts val="2800"/>
              <a:buChar char="●"/>
            </a:pPr>
            <a:r>
              <a:rPr lang="en-US" dirty="0">
                <a:solidFill>
                  <a:srgbClr val="000000"/>
                </a:solidFill>
              </a:rPr>
              <a:t>Residential EV adoption</a:t>
            </a:r>
          </a:p>
          <a:p>
            <a:pPr marL="228600" indent="-228600">
              <a:spcBef>
                <a:spcPts val="0"/>
              </a:spcBef>
              <a:spcAft>
                <a:spcPts val="0"/>
              </a:spcAft>
              <a:buClr>
                <a:srgbClr val="000000"/>
              </a:buClr>
              <a:buSzPts val="2800"/>
              <a:buChar char="●"/>
            </a:pPr>
            <a:r>
              <a:rPr lang="en-US" dirty="0">
                <a:solidFill>
                  <a:srgbClr val="000000"/>
                </a:solidFill>
              </a:rPr>
              <a:t>Kathleen</a:t>
            </a:r>
          </a:p>
          <a:p>
            <a:pPr marL="521208" lvl="1" indent="-228600">
              <a:spcBef>
                <a:spcPts val="0"/>
              </a:spcBef>
              <a:spcAft>
                <a:spcPts val="0"/>
              </a:spcAft>
              <a:buClr>
                <a:srgbClr val="000000"/>
              </a:buClr>
              <a:buSzPts val="2800"/>
              <a:buChar char="●"/>
            </a:pPr>
            <a:r>
              <a:rPr lang="en-US" dirty="0">
                <a:solidFill>
                  <a:srgbClr val="000000"/>
                </a:solidFill>
              </a:rPr>
              <a:t>Residential Working Group</a:t>
            </a:r>
          </a:p>
          <a:p>
            <a:pPr marL="228600" indent="-228600">
              <a:spcBef>
                <a:spcPts val="0"/>
              </a:spcBef>
              <a:spcAft>
                <a:spcPts val="0"/>
              </a:spcAft>
              <a:buClr>
                <a:srgbClr val="000000"/>
              </a:buClr>
              <a:buSzPts val="2800"/>
              <a:buChar char="●"/>
            </a:pPr>
            <a:r>
              <a:rPr lang="en-US" dirty="0">
                <a:solidFill>
                  <a:srgbClr val="000000"/>
                </a:solidFill>
              </a:rPr>
              <a:t>Nick</a:t>
            </a:r>
          </a:p>
          <a:p>
            <a:pPr marL="521208" lvl="1" indent="-228600">
              <a:spcBef>
                <a:spcPts val="0"/>
              </a:spcBef>
              <a:spcAft>
                <a:spcPts val="0"/>
              </a:spcAft>
              <a:buClr>
                <a:srgbClr val="000000"/>
              </a:buClr>
              <a:buSzPts val="2800"/>
              <a:buChar char="●"/>
            </a:pPr>
            <a:r>
              <a:rPr lang="en-US" dirty="0">
                <a:solidFill>
                  <a:srgbClr val="000000"/>
                </a:solidFill>
              </a:rPr>
              <a:t>New Construction</a:t>
            </a:r>
          </a:p>
          <a:p>
            <a:pPr marL="521208" lvl="1" indent="-228600">
              <a:spcBef>
                <a:spcPts val="0"/>
              </a:spcBef>
              <a:spcAft>
                <a:spcPts val="0"/>
              </a:spcAft>
              <a:buClr>
                <a:srgbClr val="000000"/>
              </a:buClr>
              <a:buSzPts val="2800"/>
              <a:buChar char="●"/>
            </a:pPr>
            <a:endParaRPr lang="en-US" dirty="0">
              <a:solidFill>
                <a:srgbClr val="000000"/>
              </a:solidFill>
            </a:endParaRPr>
          </a:p>
          <a:p>
            <a:pPr marL="228600" indent="-228600">
              <a:buClr>
                <a:srgbClr val="000000"/>
              </a:buClr>
              <a:buSzPts val="2800"/>
              <a:buFontTx/>
              <a:buChar char="●"/>
            </a:pPr>
            <a:endParaRPr lang="en-US" dirty="0">
              <a:solidFill>
                <a:srgbClr val="000000"/>
              </a:solidFill>
            </a:endParaRPr>
          </a:p>
          <a:p>
            <a:pPr marL="685800" lvl="1" indent="-228600">
              <a:buClr>
                <a:srgbClr val="000000"/>
              </a:buClr>
              <a:buSzPts val="2800"/>
              <a:buFontTx/>
              <a:buChar char="●"/>
            </a:pPr>
            <a:endParaRPr lang="en-US" dirty="0">
              <a:solidFill>
                <a:srgbClr val="000000"/>
              </a:solidFill>
            </a:endParaRPr>
          </a:p>
          <a:p>
            <a:pPr lvl="0">
              <a:spcBef>
                <a:spcPts val="0"/>
              </a:spcBef>
              <a:spcAft>
                <a:spcPts val="0"/>
              </a:spcAft>
              <a:buClr>
                <a:srgbClr val="000000"/>
              </a:buClr>
              <a:buSzPts val="2800"/>
            </a:pPr>
            <a:endParaRPr lang="en-US" dirty="0">
              <a:solidFill>
                <a:srgbClr val="000000"/>
              </a:solidFill>
            </a:endParaRPr>
          </a:p>
          <a:p>
            <a:pPr marL="228600" lvl="0" indent="-228600">
              <a:spcBef>
                <a:spcPts val="0"/>
              </a:spcBef>
              <a:spcAft>
                <a:spcPts val="0"/>
              </a:spcAft>
              <a:buClr>
                <a:srgbClr val="000000"/>
              </a:buClr>
              <a:buSzPts val="2800"/>
              <a:buChar char="●"/>
            </a:pPr>
            <a:endParaRPr lang="en-US" dirty="0">
              <a:solidFill>
                <a:srgbClr val="000000"/>
              </a:solidFill>
            </a:endParaRPr>
          </a:p>
          <a:p>
            <a:pPr lvl="0">
              <a:spcBef>
                <a:spcPts val="0"/>
              </a:spcBef>
              <a:spcAft>
                <a:spcPts val="0"/>
              </a:spcAft>
              <a:buClr>
                <a:srgbClr val="000000"/>
              </a:buClr>
              <a:buSzPts val="2800"/>
            </a:pPr>
            <a:endParaRPr lang="en-US" dirty="0">
              <a:solidFill>
                <a:srgbClr val="000000"/>
              </a:solidFill>
            </a:endParaRPr>
          </a:p>
          <a:p>
            <a:pPr marL="228600" lvl="0" indent="-228600">
              <a:spcBef>
                <a:spcPts val="0"/>
              </a:spcBef>
              <a:spcAft>
                <a:spcPts val="0"/>
              </a:spcAft>
              <a:buClr>
                <a:srgbClr val="000000"/>
              </a:buClr>
              <a:buSzPts val="2800"/>
              <a:buChar char="●"/>
            </a:pPr>
            <a:endParaRPr lang="en-US" dirty="0">
              <a:solidFill>
                <a:srgbClr val="000000"/>
              </a:solidFill>
            </a:endParaRPr>
          </a:p>
        </p:txBody>
      </p:sp>
    </p:spTree>
    <p:extLst>
      <p:ext uri="{BB962C8B-B14F-4D97-AF65-F5344CB8AC3E}">
        <p14:creationId xmlns:p14="http://schemas.microsoft.com/office/powerpoint/2010/main" val="1845574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0BF4-3CEA-6033-9943-9A68067B3887}"/>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77EEFC46-FEA4-20FF-9739-9370B84C0114}"/>
              </a:ext>
            </a:extLst>
          </p:cNvPr>
          <p:cNvSpPr>
            <a:spLocks noGrp="1"/>
          </p:cNvSpPr>
          <p:nvPr>
            <p:ph idx="1"/>
          </p:nvPr>
        </p:nvSpPr>
        <p:spPr/>
        <p:txBody>
          <a:bodyPr/>
          <a:lstStyle/>
          <a:p>
            <a:pPr marL="205740" indent="-228600" defTabSz="457200">
              <a:buClr>
                <a:srgbClr val="000000"/>
              </a:buClr>
              <a:buSzPts val="2800"/>
              <a:buChar char="●"/>
            </a:pPr>
            <a:r>
              <a:rPr lang="en-US" sz="1800" dirty="0">
                <a:solidFill>
                  <a:srgbClr val="000000"/>
                </a:solidFill>
              </a:rPr>
              <a:t>Each member to comes up with objectives for their focus area e.g.  For BERDO we want:</a:t>
            </a:r>
          </a:p>
          <a:p>
            <a:pPr marL="498348" lvl="1" indent="-228600" defTabSz="457200">
              <a:buClr>
                <a:srgbClr val="000000"/>
              </a:buClr>
              <a:buSzPts val="2800"/>
              <a:buChar char="●"/>
            </a:pPr>
            <a:r>
              <a:rPr lang="en-US" sz="1400" dirty="0">
                <a:solidFill>
                  <a:srgbClr val="000000"/>
                </a:solidFill>
              </a:rPr>
              <a:t>A strategy document that advises the Town on how we need to implement BERDO, to be presented to the Select Board</a:t>
            </a:r>
          </a:p>
          <a:p>
            <a:pPr marL="498348" lvl="1" indent="-228600" defTabSz="457200">
              <a:buClr>
                <a:srgbClr val="000000"/>
              </a:buClr>
              <a:buSzPts val="2800"/>
              <a:buChar char="●"/>
            </a:pPr>
            <a:r>
              <a:rPr lang="en-US" sz="1400" dirty="0">
                <a:solidFill>
                  <a:srgbClr val="000000"/>
                </a:solidFill>
              </a:rPr>
              <a:t>A warrant article for Spring town meeting</a:t>
            </a:r>
          </a:p>
          <a:p>
            <a:pPr marL="205740" indent="-228600" defTabSz="457200">
              <a:buClr>
                <a:srgbClr val="000000"/>
              </a:buClr>
              <a:buSzPts val="2800"/>
              <a:buChar char="●"/>
            </a:pPr>
            <a:r>
              <a:rPr lang="en-US" sz="1800" dirty="0">
                <a:solidFill>
                  <a:srgbClr val="000000"/>
                </a:solidFill>
              </a:rPr>
              <a:t>We discuss those objectives at a ZEAB meeting with the public</a:t>
            </a:r>
          </a:p>
          <a:p>
            <a:pPr marL="205740" indent="-228600" defTabSz="457200">
              <a:buClr>
                <a:srgbClr val="000000"/>
              </a:buClr>
              <a:buSzPts val="2800"/>
              <a:buChar char="●"/>
            </a:pPr>
            <a:r>
              <a:rPr lang="en-US" sz="1800" dirty="0">
                <a:solidFill>
                  <a:srgbClr val="000000"/>
                </a:solidFill>
              </a:rPr>
              <a:t>Members come up with a plan for their focus area</a:t>
            </a:r>
          </a:p>
          <a:p>
            <a:pPr marL="205740" indent="-228600" defTabSz="457200">
              <a:buClr>
                <a:srgbClr val="000000"/>
              </a:buClr>
              <a:buSzPts val="2800"/>
              <a:buChar char="●"/>
            </a:pPr>
            <a:r>
              <a:rPr lang="en-US" sz="1800" dirty="0">
                <a:solidFill>
                  <a:srgbClr val="000000"/>
                </a:solidFill>
              </a:rPr>
              <a:t>Alexandra and I work that plan into the larger ZEAB plan</a:t>
            </a:r>
          </a:p>
          <a:p>
            <a:pPr marL="205740" indent="-228600" defTabSz="457200">
              <a:buClr>
                <a:srgbClr val="000000"/>
              </a:buClr>
              <a:buSzPts val="2800"/>
              <a:buChar char="●"/>
            </a:pPr>
            <a:endParaRPr lang="en-US" sz="1800" dirty="0">
              <a:solidFill>
                <a:srgbClr val="000000"/>
              </a:solidFill>
            </a:endParaRPr>
          </a:p>
          <a:p>
            <a:pPr marL="0" indent="0" defTabSz="457200">
              <a:buClr>
                <a:srgbClr val="000000"/>
              </a:buClr>
              <a:buSzPts val="2800"/>
              <a:buNone/>
            </a:pPr>
            <a:endParaRPr lang="en-US" dirty="0">
              <a:solidFill>
                <a:srgbClr val="000000"/>
              </a:solidFill>
            </a:endParaRPr>
          </a:p>
        </p:txBody>
      </p:sp>
    </p:spTree>
    <p:extLst>
      <p:ext uri="{BB962C8B-B14F-4D97-AF65-F5344CB8AC3E}">
        <p14:creationId xmlns:p14="http://schemas.microsoft.com/office/powerpoint/2010/main" val="2673054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Play"/>
              <a:buNone/>
            </a:pPr>
            <a:r>
              <a:rPr lang="en-US"/>
              <a:t>Discussion and Questions</a:t>
            </a:r>
            <a:endParaRPr/>
          </a:p>
        </p:txBody>
      </p:sp>
      <p:sp>
        <p:nvSpPr>
          <p:cNvPr id="129" name="Google Shape;129;p8"/>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255</TotalTime>
  <Words>587</Words>
  <Application>Microsoft Office PowerPoint</Application>
  <PresentationFormat>Widescreen</PresentationFormat>
  <Paragraphs>82</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 Light</vt:lpstr>
      <vt:lpstr>Calibri</vt:lpstr>
      <vt:lpstr>Play</vt:lpstr>
      <vt:lpstr>Arial</vt:lpstr>
      <vt:lpstr>Retrospect</vt:lpstr>
      <vt:lpstr>ZEAB2025 H2</vt:lpstr>
      <vt:lpstr>Agenda</vt:lpstr>
      <vt:lpstr>2025 Goals and Initiatives (Jan Vision)</vt:lpstr>
      <vt:lpstr>Current State</vt:lpstr>
      <vt:lpstr>2025 H2 (and beyond) work plan</vt:lpstr>
      <vt:lpstr>Initiatives and Focus (suggested)</vt:lpstr>
      <vt:lpstr>Next Steps</vt:lpstr>
      <vt:lpstr>Discussion and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ZEAB Annual Report 2024</dc:title>
  <dc:creator>Nick Caramello</dc:creator>
  <cp:lastModifiedBy>Nick Caramello</cp:lastModifiedBy>
  <cp:revision>5</cp:revision>
  <dcterms:created xsi:type="dcterms:W3CDTF">2025-01-24T15:26:40Z</dcterms:created>
  <dcterms:modified xsi:type="dcterms:W3CDTF">2025-09-03T09:51:52Z</dcterms:modified>
</cp:coreProperties>
</file>