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3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iihMOIuXLRmP3tsFjcJY2rX0dN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38C40A-6FB7-40F9-AF6E-B6CAB5179CA8}" v="1" dt="2025-02-24T13:43:36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Caramello" userId="a5392faa8a4283d0" providerId="LiveId" clId="{C138C40A-6FB7-40F9-AF6E-B6CAB5179CA8}"/>
    <pc:docChg chg="undo custSel addSld delSld modSld">
      <pc:chgData name="Nick Caramello" userId="a5392faa8a4283d0" providerId="LiveId" clId="{C138C40A-6FB7-40F9-AF6E-B6CAB5179CA8}" dt="2025-02-24T15:52:49.983" v="4899" actId="20577"/>
      <pc:docMkLst>
        <pc:docMk/>
      </pc:docMkLst>
      <pc:sldChg chg="modSp mod">
        <pc:chgData name="Nick Caramello" userId="a5392faa8a4283d0" providerId="LiveId" clId="{C138C40A-6FB7-40F9-AF6E-B6CAB5179CA8}" dt="2025-02-24T13:31:16.325" v="76" actId="20577"/>
        <pc:sldMkLst>
          <pc:docMk/>
          <pc:sldMk cId="0" sldId="256"/>
        </pc:sldMkLst>
        <pc:spChg chg="mod">
          <ac:chgData name="Nick Caramello" userId="a5392faa8a4283d0" providerId="LiveId" clId="{C138C40A-6FB7-40F9-AF6E-B6CAB5179CA8}" dt="2025-02-24T13:30:55.554" v="54" actId="20577"/>
          <ac:spMkLst>
            <pc:docMk/>
            <pc:sldMk cId="0" sldId="256"/>
            <ac:spMk id="84" creationId="{00000000-0000-0000-0000-000000000000}"/>
          </ac:spMkLst>
        </pc:spChg>
        <pc:spChg chg="mod">
          <ac:chgData name="Nick Caramello" userId="a5392faa8a4283d0" providerId="LiveId" clId="{C138C40A-6FB7-40F9-AF6E-B6CAB5179CA8}" dt="2025-02-24T13:31:16.325" v="76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Nick Caramello" userId="a5392faa8a4283d0" providerId="LiveId" clId="{C138C40A-6FB7-40F9-AF6E-B6CAB5179CA8}" dt="2025-02-24T15:21:21.045" v="4431" actId="20577"/>
        <pc:sldMkLst>
          <pc:docMk/>
          <pc:sldMk cId="0" sldId="257"/>
        </pc:sldMkLst>
        <pc:spChg chg="mod">
          <ac:chgData name="Nick Caramello" userId="a5392faa8a4283d0" providerId="LiveId" clId="{C138C40A-6FB7-40F9-AF6E-B6CAB5179CA8}" dt="2025-02-24T15:21:21.045" v="4431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Sp mod">
        <pc:chgData name="Nick Caramello" userId="a5392faa8a4283d0" providerId="LiveId" clId="{C138C40A-6FB7-40F9-AF6E-B6CAB5179CA8}" dt="2025-02-24T13:41:19.966" v="501" actId="20577"/>
        <pc:sldMkLst>
          <pc:docMk/>
          <pc:sldMk cId="0" sldId="258"/>
        </pc:sldMkLst>
        <pc:spChg chg="mod">
          <ac:chgData name="Nick Caramello" userId="a5392faa8a4283d0" providerId="LiveId" clId="{C138C40A-6FB7-40F9-AF6E-B6CAB5179CA8}" dt="2025-02-24T13:41:19.966" v="501" actId="20577"/>
          <ac:spMkLst>
            <pc:docMk/>
            <pc:sldMk cId="0" sldId="258"/>
            <ac:spMk id="98" creationId="{00000000-0000-0000-0000-000000000000}"/>
          </ac:spMkLst>
        </pc:spChg>
        <pc:spChg chg="mod">
          <ac:chgData name="Nick Caramello" userId="a5392faa8a4283d0" providerId="LiveId" clId="{C138C40A-6FB7-40F9-AF6E-B6CAB5179CA8}" dt="2025-02-24T13:31:55.196" v="77"/>
          <ac:spMkLst>
            <pc:docMk/>
            <pc:sldMk cId="0" sldId="258"/>
            <ac:spMk id="99" creationId="{00000000-0000-0000-0000-000000000000}"/>
          </ac:spMkLst>
        </pc:spChg>
      </pc:sldChg>
      <pc:sldChg chg="addSp modSp mod">
        <pc:chgData name="Nick Caramello" userId="a5392faa8a4283d0" providerId="LiveId" clId="{C138C40A-6FB7-40F9-AF6E-B6CAB5179CA8}" dt="2025-02-24T15:49:51.845" v="4875" actId="20577"/>
        <pc:sldMkLst>
          <pc:docMk/>
          <pc:sldMk cId="0" sldId="259"/>
        </pc:sldMkLst>
        <pc:spChg chg="add mod">
          <ac:chgData name="Nick Caramello" userId="a5392faa8a4283d0" providerId="LiveId" clId="{C138C40A-6FB7-40F9-AF6E-B6CAB5179CA8}" dt="2025-02-24T15:49:51.845" v="4875" actId="20577"/>
          <ac:spMkLst>
            <pc:docMk/>
            <pc:sldMk cId="0" sldId="259"/>
            <ac:spMk id="3" creationId="{92373C64-0B39-EBB3-3BBF-009AFFBFF1CC}"/>
          </ac:spMkLst>
        </pc:spChg>
        <pc:spChg chg="mod">
          <ac:chgData name="Nick Caramello" userId="a5392faa8a4283d0" providerId="LiveId" clId="{C138C40A-6FB7-40F9-AF6E-B6CAB5179CA8}" dt="2025-02-24T13:41:36.816" v="542" actId="20577"/>
          <ac:spMkLst>
            <pc:docMk/>
            <pc:sldMk cId="0" sldId="259"/>
            <ac:spMk id="104" creationId="{00000000-0000-0000-0000-000000000000}"/>
          </ac:spMkLst>
        </pc:spChg>
        <pc:spChg chg="mod">
          <ac:chgData name="Nick Caramello" userId="a5392faa8a4283d0" providerId="LiveId" clId="{C138C40A-6FB7-40F9-AF6E-B6CAB5179CA8}" dt="2025-02-24T13:41:55.852" v="545" actId="20577"/>
          <ac:spMkLst>
            <pc:docMk/>
            <pc:sldMk cId="0" sldId="259"/>
            <ac:spMk id="105" creationId="{00000000-0000-0000-0000-000000000000}"/>
          </ac:spMkLst>
        </pc:spChg>
      </pc:sldChg>
      <pc:sldChg chg="addSp delSp modSp mod">
        <pc:chgData name="Nick Caramello" userId="a5392faa8a4283d0" providerId="LiveId" clId="{C138C40A-6FB7-40F9-AF6E-B6CAB5179CA8}" dt="2025-02-24T14:56:02.452" v="3738" actId="20577"/>
        <pc:sldMkLst>
          <pc:docMk/>
          <pc:sldMk cId="0" sldId="260"/>
        </pc:sldMkLst>
        <pc:spChg chg="add del mod">
          <ac:chgData name="Nick Caramello" userId="a5392faa8a4283d0" providerId="LiveId" clId="{C138C40A-6FB7-40F9-AF6E-B6CAB5179CA8}" dt="2025-02-24T14:56:02.452" v="3738" actId="20577"/>
          <ac:spMkLst>
            <pc:docMk/>
            <pc:sldMk cId="0" sldId="260"/>
            <ac:spMk id="2" creationId="{0884B583-7AA5-30AA-AB5A-DB5345340896}"/>
          </ac:spMkLst>
        </pc:spChg>
        <pc:spChg chg="mod">
          <ac:chgData name="Nick Caramello" userId="a5392faa8a4283d0" providerId="LiveId" clId="{C138C40A-6FB7-40F9-AF6E-B6CAB5179CA8}" dt="2025-02-24T14:01:10.523" v="2039" actId="20577"/>
          <ac:spMkLst>
            <pc:docMk/>
            <pc:sldMk cId="0" sldId="260"/>
            <ac:spMk id="110" creationId="{00000000-0000-0000-0000-000000000000}"/>
          </ac:spMkLst>
        </pc:spChg>
        <pc:spChg chg="mod">
          <ac:chgData name="Nick Caramello" userId="a5392faa8a4283d0" providerId="LiveId" clId="{C138C40A-6FB7-40F9-AF6E-B6CAB5179CA8}" dt="2025-02-24T13:42:11.927" v="575" actId="20577"/>
          <ac:spMkLst>
            <pc:docMk/>
            <pc:sldMk cId="0" sldId="260"/>
            <ac:spMk id="111" creationId="{00000000-0000-0000-0000-000000000000}"/>
          </ac:spMkLst>
        </pc:spChg>
      </pc:sldChg>
      <pc:sldChg chg="del">
        <pc:chgData name="Nick Caramello" userId="a5392faa8a4283d0" providerId="LiveId" clId="{C138C40A-6FB7-40F9-AF6E-B6CAB5179CA8}" dt="2025-02-24T13:42:59.200" v="622" actId="47"/>
        <pc:sldMkLst>
          <pc:docMk/>
          <pc:sldMk cId="0" sldId="262"/>
        </pc:sldMkLst>
      </pc:sldChg>
      <pc:sldChg chg="modSp new mod">
        <pc:chgData name="Nick Caramello" userId="a5392faa8a4283d0" providerId="LiveId" clId="{C138C40A-6FB7-40F9-AF6E-B6CAB5179CA8}" dt="2025-02-24T15:17:25.891" v="4051" actId="20577"/>
        <pc:sldMkLst>
          <pc:docMk/>
          <pc:sldMk cId="1845574616" sldId="264"/>
        </pc:sldMkLst>
        <pc:spChg chg="mod">
          <ac:chgData name="Nick Caramello" userId="a5392faa8a4283d0" providerId="LiveId" clId="{C138C40A-6FB7-40F9-AF6E-B6CAB5179CA8}" dt="2025-02-24T15:17:25.891" v="4051" actId="20577"/>
          <ac:spMkLst>
            <pc:docMk/>
            <pc:sldMk cId="1845574616" sldId="264"/>
            <ac:spMk id="2" creationId="{0F965BEC-34C2-6105-677C-D7EFC6E0409A}"/>
          </ac:spMkLst>
        </pc:spChg>
        <pc:spChg chg="mod">
          <ac:chgData name="Nick Caramello" userId="a5392faa8a4283d0" providerId="LiveId" clId="{C138C40A-6FB7-40F9-AF6E-B6CAB5179CA8}" dt="2025-02-24T15:17:15.101" v="4038" actId="20577"/>
          <ac:spMkLst>
            <pc:docMk/>
            <pc:sldMk cId="1845574616" sldId="264"/>
            <ac:spMk id="3" creationId="{05FDA3C5-55E7-CE5D-BB7A-9EF0E0A4FE37}"/>
          </ac:spMkLst>
        </pc:spChg>
      </pc:sldChg>
      <pc:sldChg chg="modSp new mod">
        <pc:chgData name="Nick Caramello" userId="a5392faa8a4283d0" providerId="LiveId" clId="{C138C40A-6FB7-40F9-AF6E-B6CAB5179CA8}" dt="2025-02-24T15:52:49.983" v="4899" actId="20577"/>
        <pc:sldMkLst>
          <pc:docMk/>
          <pc:sldMk cId="2673054042" sldId="265"/>
        </pc:sldMkLst>
        <pc:spChg chg="mod">
          <ac:chgData name="Nick Caramello" userId="a5392faa8a4283d0" providerId="LiveId" clId="{C138C40A-6FB7-40F9-AF6E-B6CAB5179CA8}" dt="2025-02-24T15:17:46.085" v="4099" actId="20577"/>
          <ac:spMkLst>
            <pc:docMk/>
            <pc:sldMk cId="2673054042" sldId="265"/>
            <ac:spMk id="2" creationId="{BDC60BF4-3CEA-6033-9943-9A68067B3887}"/>
          </ac:spMkLst>
        </pc:spChg>
        <pc:spChg chg="mod">
          <ac:chgData name="Nick Caramello" userId="a5392faa8a4283d0" providerId="LiveId" clId="{C138C40A-6FB7-40F9-AF6E-B6CAB5179CA8}" dt="2025-02-24T15:52:49.983" v="4899" actId="20577"/>
          <ac:spMkLst>
            <pc:docMk/>
            <pc:sldMk cId="2673054042" sldId="265"/>
            <ac:spMk id="3" creationId="{77EEFC46-FEA4-20FF-9739-9370B84C0114}"/>
          </ac:spMkLst>
        </pc:spChg>
      </pc:sldChg>
      <pc:sldChg chg="modSp del mod">
        <pc:chgData name="Nick Caramello" userId="a5392faa8a4283d0" providerId="LiveId" clId="{C138C40A-6FB7-40F9-AF6E-B6CAB5179CA8}" dt="2025-02-24T13:42:59.200" v="622" actId="47"/>
        <pc:sldMkLst>
          <pc:docMk/>
          <pc:sldMk cId="4001847176" sldId="265"/>
        </pc:sldMkLst>
        <pc:spChg chg="mod">
          <ac:chgData name="Nick Caramello" userId="a5392faa8a4283d0" providerId="LiveId" clId="{C138C40A-6FB7-40F9-AF6E-B6CAB5179CA8}" dt="2025-02-24T13:42:45.846" v="619" actId="20577"/>
          <ac:spMkLst>
            <pc:docMk/>
            <pc:sldMk cId="4001847176" sldId="265"/>
            <ac:spMk id="110" creationId="{00000000-0000-0000-0000-000000000000}"/>
          </ac:spMkLst>
        </pc:spChg>
        <pc:spChg chg="mod">
          <ac:chgData name="Nick Caramello" userId="a5392faa8a4283d0" providerId="LiveId" clId="{C138C40A-6FB7-40F9-AF6E-B6CAB5179CA8}" dt="2025-02-24T13:42:50.302" v="621" actId="27636"/>
          <ac:spMkLst>
            <pc:docMk/>
            <pc:sldMk cId="4001847176" sldId="265"/>
            <ac:spMk id="111" creationId="{00000000-0000-0000-0000-000000000000}"/>
          </ac:spMkLst>
        </pc:spChg>
      </pc:sldChg>
      <pc:sldChg chg="del">
        <pc:chgData name="Nick Caramello" userId="a5392faa8a4283d0" providerId="LiveId" clId="{C138C40A-6FB7-40F9-AF6E-B6CAB5179CA8}" dt="2025-02-24T13:42:59.200" v="622" actId="47"/>
        <pc:sldMkLst>
          <pc:docMk/>
          <pc:sldMk cId="558061904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90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2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76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5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93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3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5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4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89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2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dirty="0"/>
              <a:t>ZEAB Structure 2025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Feb 26</a:t>
            </a:r>
            <a:r>
              <a:rPr lang="en-US" baseline="30000" dirty="0"/>
              <a:t>th</a:t>
            </a:r>
            <a:r>
              <a:rPr lang="en-US" dirty="0"/>
              <a:t> 2025</a:t>
            </a:r>
          </a:p>
        </p:txBody>
      </p:sp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3874" y="5235315"/>
            <a:ext cx="3645475" cy="98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3" name="Google Shape;93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2025 Goals and Initiatives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2024 Emissions Reduction Plan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Transitioning to the CARP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High Priority Items from 2024-2025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ZEAB Framework for 2025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dirty="0"/>
              <a:t>Discussion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2025 Goals and Initiatives</a:t>
            </a:r>
            <a:endParaRPr dirty="0"/>
          </a:p>
        </p:txBody>
      </p:sp>
      <p:sp>
        <p:nvSpPr>
          <p:cNvPr id="99" name="Google Shape;99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Completion and implementation of the Climate Action and Resiliency Plan</a:t>
            </a:r>
          </a:p>
          <a:p>
            <a:pPr marL="521208" lvl="1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We need to provide input into the CARP – what is our advice?</a:t>
            </a:r>
          </a:p>
          <a:p>
            <a:pPr marL="521208" lvl="1" indent="-228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We need to work on aspects of the plan before the plan is in place – what are the low-hanging fruit and/or very obvious next steps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Creation and development of working groups focused on climate action within certain audience groups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>
                <a:solidFill>
                  <a:srgbClr val="000000"/>
                </a:solidFill>
              </a:rPr>
              <a:t>Town Working Group – Consists of Town staff and led by the </a:t>
            </a:r>
            <a:r>
              <a:rPr lang="en-US" dirty="0"/>
              <a:t>Director of Sustainability and Natural Resources (Alexandra)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Residents Working Group – Targets town residents, including both homeowners and renters (Kathleen + ?)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</a:pPr>
            <a:r>
              <a:rPr lang="en-US" dirty="0">
                <a:solidFill>
                  <a:schemeClr val="tx1"/>
                </a:solidFill>
              </a:rPr>
              <a:t>Commercial Working Group – Targets commercial interests including landlords (commercial and  residential), developers, contractors (?)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2024 Emissions Reduction Plan</a:t>
            </a:r>
            <a:endParaRPr dirty="0"/>
          </a:p>
        </p:txBody>
      </p:sp>
      <p:sp>
        <p:nvSpPr>
          <p:cNvPr id="105" name="Google Shape;105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endParaRPr lang="en-US" b="0" i="0" dirty="0">
              <a:solidFill>
                <a:srgbClr val="383838"/>
              </a:solidFill>
              <a:effectLst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373C64-0B39-EBB3-3BBF-009AFFBFF1CC}"/>
              </a:ext>
            </a:extLst>
          </p:cNvPr>
          <p:cNvSpPr txBox="1"/>
          <p:nvPr/>
        </p:nvSpPr>
        <p:spPr>
          <a:xfrm>
            <a:off x="1097280" y="2002784"/>
            <a:ext cx="9997440" cy="358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ZEAB put together a precursor to the CARP called the Emissions Reduction Plan</a:t>
            </a: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All (?) known zero emissions activities were collected into a list</a:t>
            </a: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ZEAB agreed that working on many items was likely to fail based on prior experience (and common sense); that working on a few achievable items was more likely to be successful</a:t>
            </a: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A prioritization framework was created with a view to identify high priority, high value, more achievable initiatives</a:t>
            </a: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That prioritization framework was applied to the list</a:t>
            </a: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That prioritized list was provided to the community for feedback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Please review the “Introduction to Emissions Reduction Plan (v. 2, 2/22/2024)” document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Please review the “Emissions Reduction Plan” spreadsheet.  We should not discuss this in detail outside of a CARP discussion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endParaRPr lang="en-US" dirty="0">
              <a:solidFill>
                <a:srgbClr val="000000"/>
              </a:solidFill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Created because of a lack of a CARP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 dirty="0"/>
              <a:t>Transitioning to the CARP</a:t>
            </a:r>
            <a:endParaRPr dirty="0"/>
          </a:p>
        </p:txBody>
      </p:sp>
      <p:sp>
        <p:nvSpPr>
          <p:cNvPr id="111" name="Google Shape;111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lang="en-US" dirty="0"/>
          </a:p>
          <a:p>
            <a:pPr marL="521208" lvl="1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lang="en-US" dirty="0"/>
          </a:p>
          <a:p>
            <a:pPr marL="228600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lang="en-US" dirty="0"/>
          </a:p>
          <a:p>
            <a:pPr marL="521208" lvl="1" indent="-228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trike="sngStrike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84B583-7AA5-30AA-AB5A-DB5345340896}"/>
              </a:ext>
            </a:extLst>
          </p:cNvPr>
          <p:cNvSpPr txBox="1"/>
          <p:nvPr/>
        </p:nvSpPr>
        <p:spPr>
          <a:xfrm>
            <a:off x="1097280" y="2002784"/>
            <a:ext cx="10058400" cy="2834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The Emissions Reduction Plan from 2024</a:t>
            </a: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Is an input to the CARP (along with a lot of other documentation)</a:t>
            </a: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Ceases to exist as an independent document because of the CARP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The CARP will be completed in 2025, and it is likely that material actions from the CARP will not happen until 2026</a:t>
            </a: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Independent of the CARP and prior to 2026 the Town is </a:t>
            </a:r>
            <a:r>
              <a:rPr lang="en-US" dirty="0" err="1">
                <a:solidFill>
                  <a:srgbClr val="000000"/>
                </a:solidFill>
              </a:rPr>
              <a:t>continuining</a:t>
            </a:r>
            <a:r>
              <a:rPr lang="en-US" dirty="0">
                <a:solidFill>
                  <a:srgbClr val="000000"/>
                </a:solidFill>
              </a:rPr>
              <a:t> it’s zero emissions efforts under Alexandra</a:t>
            </a:r>
          </a:p>
          <a:p>
            <a:pPr marL="685800" lvl="1" indent="-228600">
              <a:lnSpc>
                <a:spcPct val="90000"/>
              </a:lnSpc>
              <a:buClr>
                <a:srgbClr val="000000"/>
              </a:buClr>
              <a:buSzPts val="2800"/>
              <a:buChar char="●"/>
            </a:pPr>
            <a:endParaRPr lang="en-US" dirty="0">
              <a:solidFill>
                <a:srgbClr val="000000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●"/>
            </a:pPr>
            <a:endParaRPr lang="en-US" dirty="0">
              <a:solidFill>
                <a:srgbClr val="000000"/>
              </a:solidFill>
            </a:endParaRP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r>
              <a:rPr lang="en-US" dirty="0">
                <a:solidFill>
                  <a:srgbClr val="000000"/>
                </a:solidFill>
              </a:rPr>
              <a:t>Should ZEAB continue to focus on selected high priority items in 2025?</a:t>
            </a:r>
          </a:p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5BEC-34C2-6105-677C-D7EFC6E04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Priority Items from 2024-2025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DA3C5-55E7-CE5D-BB7A-9EF0E0A4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In progress or complete</a:t>
            </a:r>
          </a:p>
          <a:p>
            <a:pPr marL="349758" lvl="1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Establish an electrification coaching program</a:t>
            </a:r>
          </a:p>
          <a:p>
            <a:pPr marL="532638" lvl="2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Abode program shelved in favor of CARP funding</a:t>
            </a:r>
          </a:p>
          <a:p>
            <a:pPr marL="532638" lvl="2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Grant-funded role for community outreach</a:t>
            </a:r>
          </a:p>
          <a:p>
            <a:pPr marL="349758" lvl="1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Allow historic buildings to install emissions reducing measures consistent with town zoning</a:t>
            </a:r>
          </a:p>
          <a:p>
            <a:pPr marL="532638" lvl="2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Warrant article on energy savings devices in the side yard</a:t>
            </a:r>
          </a:p>
          <a:p>
            <a:pPr marL="532638" lvl="2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Discussion on “Proposed Recommended Changes to the Draft Preservation Commission Guidelines”</a:t>
            </a:r>
          </a:p>
          <a:p>
            <a:pPr marL="349758" lvl="1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Retrofit municipal buildings with yearly plan in CIP</a:t>
            </a:r>
          </a:p>
          <a:p>
            <a:pPr marL="532638" lvl="2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This seems to be a responsibility of Alexandra and the Town and part of the CARP</a:t>
            </a:r>
          </a:p>
          <a:p>
            <a:pPr marL="532638" lvl="2" indent="-228600" defTabSz="457200" fontAlgn="base">
              <a:buClr>
                <a:srgbClr val="000000"/>
              </a:buClr>
              <a:buSzPts val="2800"/>
              <a:buChar char="●"/>
            </a:pPr>
            <a:endParaRPr lang="en-US" sz="1200" dirty="0">
              <a:solidFill>
                <a:srgbClr val="000000"/>
              </a:solidFill>
            </a:endParaRPr>
          </a:p>
          <a:p>
            <a:pPr marL="57150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2200" dirty="0">
                <a:solidFill>
                  <a:srgbClr val="000000"/>
                </a:solidFill>
              </a:rPr>
              <a:t>Remaining</a:t>
            </a:r>
          </a:p>
          <a:p>
            <a:pPr marL="406908" lvl="1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600" dirty="0">
                <a:solidFill>
                  <a:srgbClr val="000000"/>
                </a:solidFill>
              </a:rPr>
              <a:t>Install solar PV over municipal parking lots</a:t>
            </a:r>
          </a:p>
          <a:p>
            <a:pPr marL="589788" lvl="2" indent="-228600" defTabSz="457200" fontAlgn="base">
              <a:buClr>
                <a:srgbClr val="000000"/>
              </a:buClr>
              <a:buSzPts val="2800"/>
              <a:buChar char="●"/>
            </a:pPr>
            <a:r>
              <a:rPr lang="en-US" sz="1200" dirty="0">
                <a:solidFill>
                  <a:srgbClr val="000000"/>
                </a:solidFill>
              </a:rPr>
              <a:t>This has transitioned to “Municipal Solar” for discussion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57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60BF4-3CEA-6033-9943-9A68067B3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ZEAB Framework for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EFC46-FEA4-20FF-9739-9370B84C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5740" indent="-228600" defTabSz="457200">
              <a:buClr>
                <a:srgbClr val="000000"/>
              </a:buClr>
              <a:buSzPts val="2800"/>
              <a:buChar char="●"/>
            </a:pPr>
            <a:r>
              <a:rPr lang="en-US" sz="1800" dirty="0">
                <a:solidFill>
                  <a:srgbClr val="000000"/>
                </a:solidFill>
              </a:rPr>
              <a:t>Through high priority items that cannot or do not need to wait for the CARP e.g.</a:t>
            </a:r>
          </a:p>
          <a:p>
            <a:pPr marL="441198" lvl="1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Municipal Solar</a:t>
            </a:r>
          </a:p>
          <a:p>
            <a:pPr marL="441198" lvl="1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BERDO</a:t>
            </a:r>
          </a:p>
          <a:p>
            <a:pPr marL="148590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Through the working groups</a:t>
            </a:r>
          </a:p>
          <a:p>
            <a:pPr marL="441198" lvl="1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Residents working group</a:t>
            </a:r>
          </a:p>
          <a:p>
            <a:pPr marL="441198" lvl="1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Commercial working group</a:t>
            </a:r>
          </a:p>
          <a:p>
            <a:pPr marL="441198" lvl="1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Town working group</a:t>
            </a:r>
          </a:p>
          <a:p>
            <a:pPr marL="148590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Responsive/advisory to the Town and the Community</a:t>
            </a:r>
          </a:p>
          <a:p>
            <a:pPr marL="441198" lvl="1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Other Boards and Commissions</a:t>
            </a:r>
          </a:p>
          <a:p>
            <a:pPr marL="148590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CARP</a:t>
            </a:r>
          </a:p>
          <a:p>
            <a:pPr marL="441198" lvl="1" indent="-228600" defTabSz="457200">
              <a:buClr>
                <a:srgbClr val="000000"/>
              </a:buClr>
              <a:buSzPts val="2800"/>
              <a:buChar char="●"/>
            </a:pPr>
            <a:r>
              <a:rPr lang="en-US" dirty="0">
                <a:solidFill>
                  <a:srgbClr val="000000"/>
                </a:solidFill>
              </a:rPr>
              <a:t>Definition, review and </a:t>
            </a:r>
            <a:r>
              <a:rPr lang="en-US" dirty="0" err="1">
                <a:solidFill>
                  <a:srgbClr val="000000"/>
                </a:solidFill>
              </a:rPr>
              <a:t>and</a:t>
            </a:r>
            <a:r>
              <a:rPr lang="en-US" dirty="0">
                <a:solidFill>
                  <a:srgbClr val="000000"/>
                </a:solidFill>
              </a:rPr>
              <a:t> ultimately advice around execution of the CARP</a:t>
            </a:r>
          </a:p>
        </p:txBody>
      </p:sp>
    </p:spTree>
    <p:extLst>
      <p:ext uri="{BB962C8B-B14F-4D97-AF65-F5344CB8AC3E}">
        <p14:creationId xmlns:p14="http://schemas.microsoft.com/office/powerpoint/2010/main" val="267305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Discussion and Questions</a:t>
            </a:r>
            <a:endParaRPr/>
          </a:p>
        </p:txBody>
      </p:sp>
      <p:sp>
        <p:nvSpPr>
          <p:cNvPr id="129" name="Google Shape;129;p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208</TotalTime>
  <Words>563</Words>
  <Application>Microsoft Office PowerPoint</Application>
  <PresentationFormat>Widescreen</PresentationFormat>
  <Paragraphs>69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Play</vt:lpstr>
      <vt:lpstr>Calibri</vt:lpstr>
      <vt:lpstr>Arial</vt:lpstr>
      <vt:lpstr>Calibri Light</vt:lpstr>
      <vt:lpstr>Retrospect</vt:lpstr>
      <vt:lpstr>ZEAB Structure 2025</vt:lpstr>
      <vt:lpstr>Agenda</vt:lpstr>
      <vt:lpstr>2025 Goals and Initiatives</vt:lpstr>
      <vt:lpstr>2024 Emissions Reduction Plan</vt:lpstr>
      <vt:lpstr>Transitioning to the CARP</vt:lpstr>
      <vt:lpstr>High Priority Items from 2024-2025</vt:lpstr>
      <vt:lpstr>ZEAB Framework for 2025</vt:lpstr>
      <vt:lpstr>Discussion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ZEAB Annual Report 2024</dc:title>
  <dc:creator>Nick Caramello</dc:creator>
  <cp:lastModifiedBy>Nick Caramello</cp:lastModifiedBy>
  <cp:revision>4</cp:revision>
  <dcterms:created xsi:type="dcterms:W3CDTF">2025-01-24T15:26:40Z</dcterms:created>
  <dcterms:modified xsi:type="dcterms:W3CDTF">2025-02-24T15:52:56Z</dcterms:modified>
</cp:coreProperties>
</file>