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4" r:id="rId4"/>
    <p:sldId id="285" r:id="rId5"/>
    <p:sldId id="286" r:id="rId6"/>
    <p:sldId id="265" r:id="rId7"/>
    <p:sldId id="279" r:id="rId8"/>
    <p:sldId id="266" r:id="rId9"/>
    <p:sldId id="280" r:id="rId10"/>
    <p:sldId id="275" r:id="rId11"/>
    <p:sldId id="287" r:id="rId12"/>
    <p:sldId id="267" r:id="rId13"/>
    <p:sldId id="289" r:id="rId14"/>
    <p:sldId id="290" r:id="rId15"/>
    <p:sldId id="291" r:id="rId16"/>
    <p:sldId id="293" r:id="rId17"/>
    <p:sldId id="278" r:id="rId18"/>
    <p:sldId id="281" r:id="rId19"/>
    <p:sldId id="276" r:id="rId20"/>
    <p:sldId id="292" r:id="rId21"/>
    <p:sldId id="284" r:id="rId22"/>
    <p:sldId id="283" r:id="rId23"/>
    <p:sldId id="271" r:id="rId24"/>
    <p:sldId id="294" r:id="rId25"/>
    <p:sldId id="296" r:id="rId26"/>
    <p:sldId id="272" r:id="rId27"/>
    <p:sldId id="273" r:id="rId28"/>
    <p:sldId id="274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84"/>
    <a:srgbClr val="F4E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A2AE5-262B-4C4F-90EA-643A67FF7FB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D91A8-6263-C048-822C-55AA5011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4F1869-B66B-2E4C-8778-4F89B967E227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l-G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4F1869-B66B-2E4C-8778-4F89B967E22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l-G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4F1869-B66B-2E4C-8778-4F89B967E227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l-G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5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0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49A1A-BFE3-1040-900D-2111B24F081A}" type="datetimeFigureOut">
              <a:rPr lang="en-US" smtClean="0"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F03E-309D-9A46-874B-DA8BB2EC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doc-crm.org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CIDOC CRM </a:t>
            </a:r>
            <a:br>
              <a:rPr lang="en-US" dirty="0" smtClean="0"/>
            </a:br>
            <a:r>
              <a:rPr lang="en-US" dirty="0" smtClean="0"/>
              <a:t>A High Level Overview of the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George Bruseker ICS-FORTH</a:t>
            </a:r>
          </a:p>
          <a:p>
            <a:r>
              <a:rPr lang="en-US" dirty="0" smtClean="0"/>
              <a:t>ITN</a:t>
            </a:r>
            <a:r>
              <a:rPr lang="en-US" dirty="0"/>
              <a:t>- DCH Digital Heritage Conference</a:t>
            </a:r>
          </a:p>
          <a:p>
            <a:r>
              <a:rPr lang="en-US" dirty="0" err="1"/>
              <a:t>Olimje</a:t>
            </a:r>
            <a:r>
              <a:rPr lang="en-US" dirty="0"/>
              <a:t>, Slovenia</a:t>
            </a:r>
          </a:p>
          <a:p>
            <a:r>
              <a:rPr lang="en-US" dirty="0"/>
              <a:t>23/05/2017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Top Level Entities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675" y="2437599"/>
            <a:ext cx="2095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A handshake</a:t>
            </a:r>
          </a:p>
          <a:p>
            <a:endParaRPr lang="en-US" dirty="0" smtClean="0"/>
          </a:p>
          <a:p>
            <a:r>
              <a:rPr lang="en-US" dirty="0" smtClean="0"/>
              <a:t>A battle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A walk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The Jurassic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WW II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A kiss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0229" y="2488564"/>
            <a:ext cx="2095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hands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/>
          </a:p>
          <a:p>
            <a:r>
              <a:rPr lang="en-US" dirty="0" smtClean="0"/>
              <a:t>guns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trees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dinosaurs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bunkers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lips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0066" y="2495556"/>
            <a:ext cx="20953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The square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/>
          </a:p>
          <a:p>
            <a:r>
              <a:rPr lang="en-US" dirty="0" smtClean="0"/>
              <a:t>A field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length of the path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Jurassic South America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France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Paris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99675" y="1790786"/>
            <a:ext cx="1992097" cy="41275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E2 Temporal Entity</a:t>
            </a:r>
            <a:endParaRPr lang="en-US" sz="18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90066" y="1790786"/>
            <a:ext cx="1688773" cy="412750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 smtClean="0"/>
              <a:t>E53 Place</a:t>
            </a:r>
            <a:endParaRPr lang="en-US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227158" y="1790786"/>
            <a:ext cx="2032727" cy="346249"/>
          </a:xfrm>
          <a:prstGeom prst="rect">
            <a:avLst/>
          </a:prstGeom>
          <a:gradFill flip="none" rotWithShape="1">
            <a:gsLst>
              <a:gs pos="0">
                <a:srgbClr val="FEFF02"/>
              </a:gs>
              <a:gs pos="100000">
                <a:srgbClr val="FFFFFF"/>
              </a:gs>
              <a:gs pos="50000">
                <a:srgbClr val="7F6000"/>
              </a:gs>
            </a:gsLst>
            <a:lin ang="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900" b="1"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/>
              <a:t>E77 Persistent Item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0688" y="6377211"/>
            <a:ext cx="8250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n.b.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: in an actual system all instances must be particulars not generics</a:t>
            </a:r>
            <a:endParaRPr lang="en-US" i="1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6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5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263482" y="2152321"/>
            <a:ext cx="1992097" cy="41275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E2 Temporal Entity</a:t>
            </a:r>
            <a:endParaRPr lang="en-US" sz="1800" dirty="0"/>
          </a:p>
        </p:txBody>
      </p:sp>
      <p:cxnSp>
        <p:nvCxnSpPr>
          <p:cNvPr id="12" name="Straight Arrow Connector 11"/>
          <p:cNvCxnSpPr>
            <a:stCxn id="22" idx="0"/>
            <a:endCxn id="7" idx="2"/>
          </p:cNvCxnSpPr>
          <p:nvPr/>
        </p:nvCxnSpPr>
        <p:spPr>
          <a:xfrm flipH="1" flipV="1">
            <a:off x="3259531" y="2565071"/>
            <a:ext cx="1260206" cy="5126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Box 53"/>
          <p:cNvSpPr txBox="1">
            <a:spLocks noChangeAspect="1" noChangeArrowheads="1"/>
          </p:cNvSpPr>
          <p:nvPr/>
        </p:nvSpPr>
        <p:spPr bwMode="auto">
          <a:xfrm>
            <a:off x="3851600" y="3077706"/>
            <a:ext cx="1336274" cy="369332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/>
              <a:t>E4 Period</a:t>
            </a:r>
            <a:endParaRPr lang="en-GB" dirty="0"/>
          </a:p>
        </p:txBody>
      </p:sp>
      <p:sp>
        <p:nvSpPr>
          <p:cNvPr id="23" name="Text Box 54"/>
          <p:cNvSpPr txBox="1">
            <a:spLocks noChangeAspect="1" noChangeArrowheads="1"/>
          </p:cNvSpPr>
          <p:nvPr/>
        </p:nvSpPr>
        <p:spPr bwMode="auto">
          <a:xfrm>
            <a:off x="423356" y="3105081"/>
            <a:ext cx="1943085" cy="369332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/>
              <a:t>E3 Condition State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0"/>
            <a:endCxn id="7" idx="2"/>
          </p:cNvCxnSpPr>
          <p:nvPr/>
        </p:nvCxnSpPr>
        <p:spPr>
          <a:xfrm flipV="1">
            <a:off x="1394899" y="2565071"/>
            <a:ext cx="1864632" cy="5400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191860" y="2152321"/>
            <a:ext cx="1688773" cy="412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E52 Time Span</a:t>
            </a:r>
            <a:endParaRPr lang="en-US" sz="1800" dirty="0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7191860" y="3061663"/>
            <a:ext cx="1688773" cy="412750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/>
              <a:t>E53 Place</a:t>
            </a:r>
          </a:p>
        </p:txBody>
      </p:sp>
      <p:cxnSp>
        <p:nvCxnSpPr>
          <p:cNvPr id="59" name="Straight Arrow Connector 58"/>
          <p:cNvCxnSpPr>
            <a:stCxn id="7" idx="3"/>
            <a:endCxn id="56" idx="1"/>
          </p:cNvCxnSpPr>
          <p:nvPr/>
        </p:nvCxnSpPr>
        <p:spPr>
          <a:xfrm>
            <a:off x="4255579" y="2358696"/>
            <a:ext cx="293628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2" idx="3"/>
            <a:endCxn id="57" idx="1"/>
          </p:cNvCxnSpPr>
          <p:nvPr/>
        </p:nvCxnSpPr>
        <p:spPr>
          <a:xfrm>
            <a:off x="5187874" y="3262372"/>
            <a:ext cx="2003986" cy="56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56429" y="1967655"/>
            <a:ext cx="198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P4 has time-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span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266638" y="2815234"/>
            <a:ext cx="184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P7 took place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at</a:t>
            </a:r>
            <a:endParaRPr lang="en-US" dirty="0"/>
          </a:p>
        </p:txBody>
      </p:sp>
      <p:sp>
        <p:nvSpPr>
          <p:cNvPr id="37" name="Text Box 81"/>
          <p:cNvSpPr txBox="1">
            <a:spLocks noChangeAspect="1" noChangeArrowheads="1"/>
          </p:cNvSpPr>
          <p:nvPr/>
        </p:nvSpPr>
        <p:spPr bwMode="auto">
          <a:xfrm>
            <a:off x="6951656" y="4068295"/>
            <a:ext cx="1735621" cy="346249"/>
          </a:xfrm>
          <a:prstGeom prst="rect">
            <a:avLst/>
          </a:prstGeom>
          <a:solidFill>
            <a:srgbClr val="7F6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E18 Physical Thing</a:t>
            </a:r>
            <a:endParaRPr lang="en-GB" sz="1800" dirty="0">
              <a:latin typeface="Calibri"/>
              <a:cs typeface="Calibri"/>
            </a:endParaRPr>
          </a:p>
        </p:txBody>
      </p:sp>
      <p:cxnSp>
        <p:nvCxnSpPr>
          <p:cNvPr id="38" name="Straight Arrow Connector 37"/>
          <p:cNvCxnSpPr>
            <a:stCxn id="22" idx="3"/>
            <a:endCxn id="37" idx="1"/>
          </p:cNvCxnSpPr>
          <p:nvPr/>
        </p:nvCxnSpPr>
        <p:spPr>
          <a:xfrm>
            <a:off x="5187874" y="3262372"/>
            <a:ext cx="1763782" cy="979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7937" y="3570975"/>
            <a:ext cx="2827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P8 took place on or within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4" name="Curved Connector 13"/>
          <p:cNvCxnSpPr>
            <a:stCxn id="22" idx="2"/>
            <a:endCxn id="22" idx="0"/>
          </p:cNvCxnSpPr>
          <p:nvPr/>
        </p:nvCxnSpPr>
        <p:spPr>
          <a:xfrm rot="5400000" flipH="1">
            <a:off x="4335071" y="3262372"/>
            <a:ext cx="369332" cy="12700"/>
          </a:xfrm>
          <a:prstGeom prst="curvedConnector5">
            <a:avLst>
              <a:gd name="adj1" fmla="val -61896"/>
              <a:gd name="adj2" fmla="val 10471961"/>
              <a:gd name="adj3" fmla="val 16189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89896" y="254978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P9 consists of</a:t>
            </a:r>
            <a:endParaRPr lang="en-US" dirty="0"/>
          </a:p>
        </p:txBody>
      </p:sp>
      <p:sp>
        <p:nvSpPr>
          <p:cNvPr id="19" name="Text Box 5"/>
          <p:cNvSpPr txBox="1">
            <a:spLocks noChangeAspect="1" noChangeArrowheads="1"/>
          </p:cNvSpPr>
          <p:nvPr/>
        </p:nvSpPr>
        <p:spPr bwMode="auto">
          <a:xfrm>
            <a:off x="3903520" y="4755700"/>
            <a:ext cx="1219734" cy="369332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/>
              <a:t>E5 Event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0"/>
            <a:endCxn id="22" idx="2"/>
          </p:cNvCxnSpPr>
          <p:nvPr/>
        </p:nvCxnSpPr>
        <p:spPr>
          <a:xfrm flipV="1">
            <a:off x="4513387" y="3447038"/>
            <a:ext cx="6350" cy="13086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065209" y="4767241"/>
            <a:ext cx="1843147" cy="346249"/>
          </a:xfrm>
          <a:prstGeom prst="rect">
            <a:avLst/>
          </a:prstGeom>
          <a:gradFill flip="none" rotWithShape="1">
            <a:gsLst>
              <a:gs pos="0">
                <a:srgbClr val="FEFF02"/>
              </a:gs>
              <a:gs pos="100000">
                <a:srgbClr val="FFFFFF"/>
              </a:gs>
              <a:gs pos="50000">
                <a:srgbClr val="7F6000"/>
              </a:gs>
            </a:gsLst>
            <a:lin ang="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900" b="1"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latin typeface="Calibri"/>
                <a:cs typeface="Calibri"/>
              </a:rPr>
              <a:t>E77 Persistent Item</a:t>
            </a:r>
          </a:p>
        </p:txBody>
      </p:sp>
      <p:cxnSp>
        <p:nvCxnSpPr>
          <p:cNvPr id="24" name="Straight Arrow Connector 23"/>
          <p:cNvCxnSpPr>
            <a:stCxn id="19" idx="3"/>
            <a:endCxn id="21" idx="1"/>
          </p:cNvCxnSpPr>
          <p:nvPr/>
        </p:nvCxnSpPr>
        <p:spPr>
          <a:xfrm>
            <a:off x="5123254" y="4940366"/>
            <a:ext cx="19419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523553" y="4755700"/>
            <a:ext cx="1174149" cy="32385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/>
              <a:t>E39 Actor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50079" y="4386368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P12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occurred in the presence of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23263" y="4424010"/>
            <a:ext cx="215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Times New Roman" charset="0"/>
              </a:rPr>
              <a:t>P11 had participant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9" idx="1"/>
            <a:endCxn id="25" idx="3"/>
          </p:cNvCxnSpPr>
          <p:nvPr/>
        </p:nvCxnSpPr>
        <p:spPr>
          <a:xfrm flipH="1" flipV="1">
            <a:off x="1697702" y="4917625"/>
            <a:ext cx="2205818" cy="227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7"/>
          <p:cNvSpPr txBox="1">
            <a:spLocks noChangeAspect="1" noChangeArrowheads="1"/>
          </p:cNvSpPr>
          <p:nvPr/>
        </p:nvSpPr>
        <p:spPr bwMode="auto">
          <a:xfrm>
            <a:off x="523553" y="6116294"/>
            <a:ext cx="1145272" cy="346249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 smtClean="0">
                <a:latin typeface="+mn-lt"/>
                <a:ea typeface="+mn-ea"/>
                <a:cs typeface="+mn-cs"/>
              </a:rPr>
              <a:t>E7 Activity</a:t>
            </a:r>
            <a:endParaRPr lang="en-GB" sz="1800" dirty="0">
              <a:latin typeface="+mn-lt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V="1">
            <a:off x="1096189" y="5125032"/>
            <a:ext cx="3417198" cy="9912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6"/>
          <p:cNvSpPr txBox="1">
            <a:spLocks noChangeAspect="1" noChangeArrowheads="1"/>
          </p:cNvSpPr>
          <p:nvPr/>
        </p:nvSpPr>
        <p:spPr bwMode="auto">
          <a:xfrm>
            <a:off x="2263482" y="6097483"/>
            <a:ext cx="2676659" cy="369332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/>
              <a:t>E63 Beginning of Existence</a:t>
            </a:r>
            <a:endParaRPr lang="en-GB"/>
          </a:p>
        </p:txBody>
      </p:sp>
      <p:cxnSp>
        <p:nvCxnSpPr>
          <p:cNvPr id="45" name="Straight Arrow Connector 44"/>
          <p:cNvCxnSpPr>
            <a:stCxn id="43" idx="0"/>
            <a:endCxn id="19" idx="2"/>
          </p:cNvCxnSpPr>
          <p:nvPr/>
        </p:nvCxnSpPr>
        <p:spPr>
          <a:xfrm flipV="1">
            <a:off x="3601812" y="5125032"/>
            <a:ext cx="911575" cy="972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680376" y="5051062"/>
            <a:ext cx="537561" cy="288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22"/>
          <p:cNvSpPr txBox="1">
            <a:spLocks noChangeAspect="1" noChangeArrowheads="1"/>
          </p:cNvSpPr>
          <p:nvPr/>
        </p:nvSpPr>
        <p:spPr bwMode="auto">
          <a:xfrm>
            <a:off x="5165826" y="6108763"/>
            <a:ext cx="2104222" cy="369332"/>
          </a:xfrm>
          <a:prstGeom prst="rect">
            <a:avLst/>
          </a:prstGeom>
          <a:solidFill>
            <a:srgbClr val="6FA8DC"/>
          </a:solidFill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/>
              <a:t>E64 End of Existence</a:t>
            </a:r>
            <a:endParaRPr lang="en-GB"/>
          </a:p>
        </p:txBody>
      </p:sp>
      <p:cxnSp>
        <p:nvCxnSpPr>
          <p:cNvPr id="40" name="Straight Arrow Connector 39"/>
          <p:cNvCxnSpPr>
            <a:stCxn id="43" idx="0"/>
            <a:endCxn id="21" idx="2"/>
          </p:cNvCxnSpPr>
          <p:nvPr/>
        </p:nvCxnSpPr>
        <p:spPr>
          <a:xfrm flipV="1">
            <a:off x="3601812" y="5113490"/>
            <a:ext cx="4384971" cy="98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0"/>
            <a:endCxn id="19" idx="2"/>
          </p:cNvCxnSpPr>
          <p:nvPr/>
        </p:nvCxnSpPr>
        <p:spPr>
          <a:xfrm flipH="1" flipV="1">
            <a:off x="4513387" y="5125032"/>
            <a:ext cx="1704550" cy="9837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20677697">
            <a:off x="7188711" y="5539345"/>
            <a:ext cx="159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P92 brought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into existence</a:t>
            </a:r>
            <a:endParaRPr lang="en-US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09600" y="1371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Arial" charset="0"/>
              </a:rPr>
              <a:t>Top Level Temporal Classes Expressivity</a:t>
            </a:r>
            <a:endParaRPr lang="en-US" sz="3600" dirty="0"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30" idx="0"/>
            <a:endCxn id="25" idx="2"/>
          </p:cNvCxnSpPr>
          <p:nvPr/>
        </p:nvCxnSpPr>
        <p:spPr>
          <a:xfrm flipV="1">
            <a:off x="1096189" y="5079550"/>
            <a:ext cx="14439" cy="10367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8434" y="5115726"/>
            <a:ext cx="8902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P14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carried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out by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296612" y="5125032"/>
            <a:ext cx="772638" cy="327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9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56"/>
          <p:cNvSpPr>
            <a:spLocks noChangeShapeType="1"/>
          </p:cNvSpPr>
          <p:nvPr/>
        </p:nvSpPr>
        <p:spPr bwMode="auto">
          <a:xfrm flipH="1">
            <a:off x="3971192" y="3244851"/>
            <a:ext cx="1623646" cy="2011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Coming to exist</a:t>
            </a:r>
            <a:endParaRPr lang="en-US" sz="3600" dirty="0">
              <a:latin typeface="Arial" charset="0"/>
            </a:endParaRPr>
          </a:p>
        </p:txBody>
      </p:sp>
      <p:sp>
        <p:nvSpPr>
          <p:cNvPr id="32772" name="Text Box 4"/>
          <p:cNvSpPr txBox="1">
            <a:spLocks noChangeAspect="1" noChangeArrowheads="1"/>
          </p:cNvSpPr>
          <p:nvPr/>
        </p:nvSpPr>
        <p:spPr bwMode="auto">
          <a:xfrm>
            <a:off x="248048" y="3746501"/>
            <a:ext cx="105721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E2 Temporal Entity</a:t>
            </a:r>
            <a:endParaRPr lang="en-GB" sz="900" b="1"/>
          </a:p>
        </p:txBody>
      </p:sp>
      <p:sp>
        <p:nvSpPr>
          <p:cNvPr id="32773" name="Text Box 5"/>
          <p:cNvSpPr txBox="1">
            <a:spLocks noChangeAspect="1" noChangeArrowheads="1"/>
          </p:cNvSpPr>
          <p:nvPr/>
        </p:nvSpPr>
        <p:spPr bwMode="auto">
          <a:xfrm>
            <a:off x="2575193" y="3179763"/>
            <a:ext cx="505999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E5 Event</a:t>
            </a:r>
            <a:endParaRPr lang="en-GB" sz="900" b="1"/>
          </a:p>
        </p:txBody>
      </p:sp>
      <p:sp>
        <p:nvSpPr>
          <p:cNvPr id="32774" name="Text Box 6"/>
          <p:cNvSpPr txBox="1">
            <a:spLocks noChangeAspect="1" noChangeArrowheads="1"/>
          </p:cNvSpPr>
          <p:nvPr/>
        </p:nvSpPr>
        <p:spPr bwMode="auto">
          <a:xfrm>
            <a:off x="3338511" y="3190876"/>
            <a:ext cx="153206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E63 Beginning of Existence</a:t>
            </a:r>
            <a:endParaRPr lang="en-GB" sz="900" b="1"/>
          </a:p>
        </p:txBody>
      </p:sp>
      <p:sp>
        <p:nvSpPr>
          <p:cNvPr id="32775" name="Text Box 7"/>
          <p:cNvSpPr txBox="1">
            <a:spLocks noChangeAspect="1" noChangeArrowheads="1"/>
          </p:cNvSpPr>
          <p:nvPr/>
        </p:nvSpPr>
        <p:spPr bwMode="auto">
          <a:xfrm>
            <a:off x="3378327" y="5207001"/>
            <a:ext cx="60837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E7 Activity</a:t>
            </a:r>
            <a:endParaRPr lang="en-GB" sz="900" b="1"/>
          </a:p>
        </p:txBody>
      </p:sp>
      <p:sp>
        <p:nvSpPr>
          <p:cNvPr id="32776" name="Text Box 8"/>
          <p:cNvSpPr txBox="1">
            <a:spLocks noChangeAspect="1" noChangeArrowheads="1"/>
          </p:cNvSpPr>
          <p:nvPr/>
        </p:nvSpPr>
        <p:spPr bwMode="auto">
          <a:xfrm>
            <a:off x="5573260" y="1760538"/>
            <a:ext cx="576556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E69 Death</a:t>
            </a:r>
            <a:endParaRPr lang="en-GB" sz="900" b="1"/>
          </a:p>
        </p:txBody>
      </p:sp>
      <p:sp>
        <p:nvSpPr>
          <p:cNvPr id="32777" name="Text Box 9"/>
          <p:cNvSpPr txBox="1">
            <a:spLocks noChangeAspect="1" noChangeArrowheads="1"/>
          </p:cNvSpPr>
          <p:nvPr/>
        </p:nvSpPr>
        <p:spPr bwMode="auto">
          <a:xfrm>
            <a:off x="5562283" y="2097088"/>
            <a:ext cx="83297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 Destruction</a:t>
            </a:r>
            <a:endParaRPr lang="en-GB" sz="900" b="1"/>
          </a:p>
        </p:txBody>
      </p:sp>
      <p:sp>
        <p:nvSpPr>
          <p:cNvPr id="32778" name="Text Box 10"/>
          <p:cNvSpPr txBox="1">
            <a:spLocks noChangeAspect="1" noChangeArrowheads="1"/>
          </p:cNvSpPr>
          <p:nvPr/>
        </p:nvSpPr>
        <p:spPr bwMode="auto">
          <a:xfrm>
            <a:off x="5549505" y="5130801"/>
            <a:ext cx="117505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E87 Curation Activity</a:t>
            </a:r>
            <a:endParaRPr lang="en-GB" sz="900" b="1"/>
          </a:p>
        </p:txBody>
      </p:sp>
      <p:sp>
        <p:nvSpPr>
          <p:cNvPr id="32779" name="Text Box 11"/>
          <p:cNvSpPr txBox="1">
            <a:spLocks noChangeAspect="1" noChangeArrowheads="1"/>
          </p:cNvSpPr>
          <p:nvPr/>
        </p:nvSpPr>
        <p:spPr bwMode="auto">
          <a:xfrm>
            <a:off x="7127521" y="3515633"/>
            <a:ext cx="101691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E83 Type Creation</a:t>
            </a:r>
            <a:endParaRPr lang="en-GB" sz="900" b="1"/>
          </a:p>
        </p:txBody>
      </p:sp>
      <p:sp>
        <p:nvSpPr>
          <p:cNvPr id="32780" name="Text Box 12"/>
          <p:cNvSpPr txBox="1">
            <a:spLocks noChangeAspect="1" noChangeArrowheads="1"/>
          </p:cNvSpPr>
          <p:nvPr/>
        </p:nvSpPr>
        <p:spPr bwMode="auto">
          <a:xfrm>
            <a:off x="5541683" y="5457826"/>
            <a:ext cx="142076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E13 Attribute Assignment</a:t>
            </a:r>
            <a:endParaRPr lang="en-GB" sz="900" b="1"/>
          </a:p>
        </p:txBody>
      </p:sp>
      <p:sp>
        <p:nvSpPr>
          <p:cNvPr id="32781" name="Text Box 13"/>
          <p:cNvSpPr txBox="1">
            <a:spLocks noChangeAspect="1" noChangeArrowheads="1"/>
          </p:cNvSpPr>
          <p:nvPr/>
        </p:nvSpPr>
        <p:spPr bwMode="auto">
          <a:xfrm>
            <a:off x="5568279" y="5805488"/>
            <a:ext cx="69202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E86 Leaving</a:t>
            </a:r>
            <a:endParaRPr lang="en-GB" sz="900" b="1"/>
          </a:p>
        </p:txBody>
      </p:sp>
      <p:sp>
        <p:nvSpPr>
          <p:cNvPr id="32782" name="Text Box 14"/>
          <p:cNvSpPr txBox="1">
            <a:spLocks noChangeAspect="1" noChangeArrowheads="1"/>
          </p:cNvSpPr>
          <p:nvPr/>
        </p:nvSpPr>
        <p:spPr bwMode="auto">
          <a:xfrm>
            <a:off x="7224319" y="3952875"/>
            <a:ext cx="993587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E80 Part Removal</a:t>
            </a:r>
            <a:endParaRPr lang="en-GB" sz="900" b="1"/>
          </a:p>
        </p:txBody>
      </p:sp>
      <p:sp>
        <p:nvSpPr>
          <p:cNvPr id="32783" name="Text Box 15"/>
          <p:cNvSpPr txBox="1">
            <a:spLocks noChangeAspect="1" noChangeArrowheads="1"/>
          </p:cNvSpPr>
          <p:nvPr/>
        </p:nvSpPr>
        <p:spPr bwMode="auto">
          <a:xfrm>
            <a:off x="7225813" y="4241801"/>
            <a:ext cx="100818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 dirty="0" smtClean="0"/>
              <a:t>E79 </a:t>
            </a:r>
            <a:r>
              <a:rPr lang="en-US" sz="900" b="1" dirty="0"/>
              <a:t>Part Addition</a:t>
            </a:r>
            <a:endParaRPr lang="en-GB" sz="900" b="1" dirty="0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129047" y="5545138"/>
            <a:ext cx="4411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>
                <a:latin typeface="Arial Greek" charset="0"/>
              </a:rPr>
              <a:t>IsA</a:t>
            </a:r>
            <a:endParaRPr lang="en-US" sz="1400" dirty="0">
              <a:latin typeface="Arial Greek" charset="0"/>
            </a:endParaRPr>
          </a:p>
        </p:txBody>
      </p:sp>
      <p:sp>
        <p:nvSpPr>
          <p:cNvPr id="32785" name="Line 56"/>
          <p:cNvSpPr>
            <a:spLocks noChangeShapeType="1"/>
          </p:cNvSpPr>
          <p:nvPr/>
        </p:nvSpPr>
        <p:spPr bwMode="auto">
          <a:xfrm flipH="1" flipV="1">
            <a:off x="1267559" y="3859213"/>
            <a:ext cx="435219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56"/>
          <p:cNvSpPr>
            <a:spLocks noChangeShapeType="1"/>
          </p:cNvSpPr>
          <p:nvPr/>
        </p:nvSpPr>
        <p:spPr bwMode="auto">
          <a:xfrm flipH="1" flipV="1">
            <a:off x="860181" y="5475289"/>
            <a:ext cx="1036026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56"/>
          <p:cNvSpPr>
            <a:spLocks noChangeShapeType="1"/>
          </p:cNvSpPr>
          <p:nvPr/>
        </p:nvSpPr>
        <p:spPr bwMode="auto">
          <a:xfrm flipH="1">
            <a:off x="1264628" y="3375026"/>
            <a:ext cx="436685" cy="461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56"/>
          <p:cNvSpPr>
            <a:spLocks noChangeShapeType="1"/>
          </p:cNvSpPr>
          <p:nvPr/>
        </p:nvSpPr>
        <p:spPr bwMode="auto">
          <a:xfrm flipH="1">
            <a:off x="2205404" y="3292475"/>
            <a:ext cx="386862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56"/>
          <p:cNvSpPr>
            <a:spLocks noChangeShapeType="1"/>
          </p:cNvSpPr>
          <p:nvPr/>
        </p:nvSpPr>
        <p:spPr bwMode="auto">
          <a:xfrm flipH="1">
            <a:off x="3069981" y="2178050"/>
            <a:ext cx="386862" cy="10429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spect="1" noChangeArrowheads="1"/>
          </p:cNvSpPr>
          <p:nvPr/>
        </p:nvSpPr>
        <p:spPr bwMode="auto">
          <a:xfrm>
            <a:off x="3353345" y="1966913"/>
            <a:ext cx="118587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E64 End of Existence</a:t>
            </a:r>
            <a:endParaRPr lang="en-GB" sz="900" b="1"/>
          </a:p>
        </p:txBody>
      </p:sp>
      <p:sp>
        <p:nvSpPr>
          <p:cNvPr id="32791" name="Line 56"/>
          <p:cNvSpPr>
            <a:spLocks noChangeShapeType="1"/>
          </p:cNvSpPr>
          <p:nvPr/>
        </p:nvSpPr>
        <p:spPr bwMode="auto">
          <a:xfrm flipH="1" flipV="1">
            <a:off x="3072912" y="3378200"/>
            <a:ext cx="410308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56"/>
          <p:cNvSpPr>
            <a:spLocks noChangeShapeType="1"/>
          </p:cNvSpPr>
          <p:nvPr/>
        </p:nvSpPr>
        <p:spPr bwMode="auto">
          <a:xfrm flipH="1">
            <a:off x="3059723" y="3284539"/>
            <a:ext cx="335574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56"/>
          <p:cNvSpPr>
            <a:spLocks noChangeShapeType="1"/>
          </p:cNvSpPr>
          <p:nvPr/>
        </p:nvSpPr>
        <p:spPr bwMode="auto">
          <a:xfrm flipH="1">
            <a:off x="4498731" y="1577976"/>
            <a:ext cx="1101969" cy="449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56"/>
          <p:cNvSpPr>
            <a:spLocks noChangeShapeType="1"/>
          </p:cNvSpPr>
          <p:nvPr/>
        </p:nvSpPr>
        <p:spPr bwMode="auto">
          <a:xfrm flipH="1">
            <a:off x="4503128" y="1860551"/>
            <a:ext cx="1088780" cy="195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56"/>
          <p:cNvSpPr>
            <a:spLocks noChangeShapeType="1"/>
          </p:cNvSpPr>
          <p:nvPr/>
        </p:nvSpPr>
        <p:spPr bwMode="auto">
          <a:xfrm flipH="1" flipV="1">
            <a:off x="4498731" y="2082801"/>
            <a:ext cx="1091712" cy="106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56"/>
          <p:cNvSpPr>
            <a:spLocks noChangeShapeType="1"/>
          </p:cNvSpPr>
          <p:nvPr/>
        </p:nvSpPr>
        <p:spPr bwMode="auto">
          <a:xfrm flipH="1" flipV="1">
            <a:off x="4497266" y="2106614"/>
            <a:ext cx="1094642" cy="382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56"/>
          <p:cNvSpPr>
            <a:spLocks noChangeShapeType="1"/>
          </p:cNvSpPr>
          <p:nvPr/>
        </p:nvSpPr>
        <p:spPr bwMode="auto">
          <a:xfrm flipH="1">
            <a:off x="4816720" y="2660651"/>
            <a:ext cx="783980" cy="5429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56"/>
          <p:cNvSpPr>
            <a:spLocks noChangeShapeType="1"/>
          </p:cNvSpPr>
          <p:nvPr/>
        </p:nvSpPr>
        <p:spPr bwMode="auto">
          <a:xfrm flipH="1">
            <a:off x="4812324" y="2922589"/>
            <a:ext cx="782515" cy="3206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56"/>
          <p:cNvSpPr>
            <a:spLocks noChangeShapeType="1"/>
          </p:cNvSpPr>
          <p:nvPr/>
        </p:nvSpPr>
        <p:spPr bwMode="auto">
          <a:xfrm flipH="1">
            <a:off x="4812323" y="3164581"/>
            <a:ext cx="764823" cy="11678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56"/>
          <p:cNvSpPr>
            <a:spLocks noChangeShapeType="1"/>
          </p:cNvSpPr>
          <p:nvPr/>
        </p:nvSpPr>
        <p:spPr bwMode="auto">
          <a:xfrm flipH="1">
            <a:off x="4809392" y="3294063"/>
            <a:ext cx="2398152" cy="50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56"/>
          <p:cNvSpPr>
            <a:spLocks noChangeShapeType="1"/>
          </p:cNvSpPr>
          <p:nvPr/>
        </p:nvSpPr>
        <p:spPr bwMode="auto">
          <a:xfrm flipH="1" flipV="1">
            <a:off x="4812323" y="3395664"/>
            <a:ext cx="778120" cy="128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56"/>
          <p:cNvSpPr>
            <a:spLocks noChangeShapeType="1"/>
          </p:cNvSpPr>
          <p:nvPr/>
        </p:nvSpPr>
        <p:spPr bwMode="auto">
          <a:xfrm flipH="1">
            <a:off x="3975589" y="3556000"/>
            <a:ext cx="1623646" cy="17208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56"/>
          <p:cNvSpPr>
            <a:spLocks noChangeShapeType="1"/>
          </p:cNvSpPr>
          <p:nvPr/>
        </p:nvSpPr>
        <p:spPr bwMode="auto">
          <a:xfrm flipH="1" flipV="1">
            <a:off x="6257190" y="3533776"/>
            <a:ext cx="870329" cy="22224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56"/>
          <p:cNvSpPr>
            <a:spLocks noChangeShapeType="1"/>
          </p:cNvSpPr>
          <p:nvPr/>
        </p:nvSpPr>
        <p:spPr bwMode="auto">
          <a:xfrm flipH="1">
            <a:off x="6456484" y="3294063"/>
            <a:ext cx="748019" cy="5413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56"/>
          <p:cNvSpPr>
            <a:spLocks noChangeShapeType="1"/>
          </p:cNvSpPr>
          <p:nvPr/>
        </p:nvSpPr>
        <p:spPr bwMode="auto">
          <a:xfrm flipH="1" flipV="1">
            <a:off x="6457951" y="3883025"/>
            <a:ext cx="805962" cy="115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56"/>
          <p:cNvSpPr>
            <a:spLocks noChangeShapeType="1"/>
          </p:cNvSpPr>
          <p:nvPr/>
        </p:nvSpPr>
        <p:spPr bwMode="auto">
          <a:xfrm flipH="1" flipV="1">
            <a:off x="6457950" y="3956051"/>
            <a:ext cx="801565" cy="334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56"/>
          <p:cNvSpPr>
            <a:spLocks noChangeShapeType="1"/>
          </p:cNvSpPr>
          <p:nvPr/>
        </p:nvSpPr>
        <p:spPr bwMode="auto">
          <a:xfrm flipH="1">
            <a:off x="3968261" y="3905251"/>
            <a:ext cx="1629508" cy="14208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56"/>
          <p:cNvSpPr>
            <a:spLocks noChangeShapeType="1"/>
          </p:cNvSpPr>
          <p:nvPr/>
        </p:nvSpPr>
        <p:spPr bwMode="auto">
          <a:xfrm flipH="1">
            <a:off x="3996104" y="4243389"/>
            <a:ext cx="1604596" cy="1093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56"/>
          <p:cNvSpPr>
            <a:spLocks noChangeShapeType="1"/>
          </p:cNvSpPr>
          <p:nvPr/>
        </p:nvSpPr>
        <p:spPr bwMode="auto">
          <a:xfrm flipH="1">
            <a:off x="3971192" y="4592639"/>
            <a:ext cx="1641231" cy="7715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Line 56"/>
          <p:cNvSpPr>
            <a:spLocks noChangeShapeType="1"/>
          </p:cNvSpPr>
          <p:nvPr/>
        </p:nvSpPr>
        <p:spPr bwMode="auto">
          <a:xfrm flipH="1">
            <a:off x="3972659" y="4929189"/>
            <a:ext cx="1626577" cy="4079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spect="1" noChangeArrowheads="1"/>
          </p:cNvSpPr>
          <p:nvPr/>
        </p:nvSpPr>
        <p:spPr bwMode="auto">
          <a:xfrm>
            <a:off x="5540080" y="4457701"/>
            <a:ext cx="135216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E10 Transfer of Custody</a:t>
            </a:r>
            <a:endParaRPr lang="en-GB" sz="900" b="1"/>
          </a:p>
        </p:txBody>
      </p:sp>
      <p:sp>
        <p:nvSpPr>
          <p:cNvPr id="32812" name="Line 56"/>
          <p:cNvSpPr>
            <a:spLocks noChangeShapeType="1"/>
          </p:cNvSpPr>
          <p:nvPr/>
        </p:nvSpPr>
        <p:spPr bwMode="auto">
          <a:xfrm flipH="1">
            <a:off x="3977054" y="5216526"/>
            <a:ext cx="1614854" cy="1381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56"/>
          <p:cNvSpPr>
            <a:spLocks noChangeShapeType="1"/>
          </p:cNvSpPr>
          <p:nvPr/>
        </p:nvSpPr>
        <p:spPr bwMode="auto">
          <a:xfrm flipH="1" flipV="1">
            <a:off x="3971192" y="5383213"/>
            <a:ext cx="1625112" cy="1889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Line 56"/>
          <p:cNvSpPr>
            <a:spLocks noChangeShapeType="1"/>
          </p:cNvSpPr>
          <p:nvPr/>
        </p:nvSpPr>
        <p:spPr bwMode="auto">
          <a:xfrm flipH="1" flipV="1">
            <a:off x="3965331" y="5397500"/>
            <a:ext cx="1625112" cy="4778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56"/>
          <p:cNvSpPr>
            <a:spLocks noChangeShapeType="1"/>
          </p:cNvSpPr>
          <p:nvPr/>
        </p:nvSpPr>
        <p:spPr bwMode="auto">
          <a:xfrm flipH="1" flipV="1">
            <a:off x="3969728" y="5416550"/>
            <a:ext cx="1626577" cy="812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Line 56"/>
          <p:cNvSpPr>
            <a:spLocks noChangeShapeType="1"/>
          </p:cNvSpPr>
          <p:nvPr/>
        </p:nvSpPr>
        <p:spPr bwMode="auto">
          <a:xfrm flipH="1">
            <a:off x="6913685" y="5083175"/>
            <a:ext cx="369277" cy="406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Line 56"/>
          <p:cNvSpPr>
            <a:spLocks noChangeShapeType="1"/>
          </p:cNvSpPr>
          <p:nvPr/>
        </p:nvSpPr>
        <p:spPr bwMode="auto">
          <a:xfrm flipH="1" flipV="1">
            <a:off x="6906358" y="5629275"/>
            <a:ext cx="361950" cy="2301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Line 56"/>
          <p:cNvSpPr>
            <a:spLocks noChangeShapeType="1"/>
          </p:cNvSpPr>
          <p:nvPr/>
        </p:nvSpPr>
        <p:spPr bwMode="auto">
          <a:xfrm flipH="1">
            <a:off x="6919547" y="5321300"/>
            <a:ext cx="344366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Line 56"/>
          <p:cNvSpPr>
            <a:spLocks noChangeShapeType="1"/>
          </p:cNvSpPr>
          <p:nvPr/>
        </p:nvSpPr>
        <p:spPr bwMode="auto">
          <a:xfrm flipH="1">
            <a:off x="6906358" y="5588001"/>
            <a:ext cx="375138" cy="111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Text Box 52"/>
          <p:cNvSpPr txBox="1">
            <a:spLocks noChangeAspect="1" noChangeArrowheads="1"/>
          </p:cNvSpPr>
          <p:nvPr/>
        </p:nvSpPr>
        <p:spPr bwMode="auto">
          <a:xfrm>
            <a:off x="7207544" y="5457826"/>
            <a:ext cx="143158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E15 Identifier Assignment</a:t>
            </a:r>
            <a:endParaRPr lang="en-GB" sz="900" b="1"/>
          </a:p>
        </p:txBody>
      </p:sp>
      <p:sp>
        <p:nvSpPr>
          <p:cNvPr id="32821" name="Text Box 53"/>
          <p:cNvSpPr txBox="1">
            <a:spLocks noChangeAspect="1" noChangeArrowheads="1"/>
          </p:cNvSpPr>
          <p:nvPr/>
        </p:nvSpPr>
        <p:spPr bwMode="auto">
          <a:xfrm>
            <a:off x="1680860" y="3179763"/>
            <a:ext cx="55085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E4 Period</a:t>
            </a:r>
            <a:endParaRPr lang="en-GB" sz="900" b="1"/>
          </a:p>
        </p:txBody>
      </p:sp>
      <p:sp>
        <p:nvSpPr>
          <p:cNvPr id="32822" name="Text Box 54"/>
          <p:cNvSpPr txBox="1">
            <a:spLocks noChangeAspect="1" noChangeArrowheads="1"/>
          </p:cNvSpPr>
          <p:nvPr/>
        </p:nvSpPr>
        <p:spPr bwMode="auto">
          <a:xfrm>
            <a:off x="1660482" y="4259263"/>
            <a:ext cx="104442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E3 Condition State</a:t>
            </a:r>
            <a:endParaRPr lang="en-GB" sz="900" b="1"/>
          </a:p>
        </p:txBody>
      </p:sp>
      <p:sp>
        <p:nvSpPr>
          <p:cNvPr id="32823" name="Text Box 55"/>
          <p:cNvSpPr txBox="1">
            <a:spLocks noChangeAspect="1" noChangeArrowheads="1"/>
          </p:cNvSpPr>
          <p:nvPr/>
        </p:nvSpPr>
        <p:spPr bwMode="auto">
          <a:xfrm>
            <a:off x="5560087" y="1423988"/>
            <a:ext cx="884257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900" b="1"/>
              <a:t>E68 Dissolution</a:t>
            </a:r>
          </a:p>
        </p:txBody>
      </p:sp>
      <p:sp>
        <p:nvSpPr>
          <p:cNvPr id="32824" name="Text Box 56"/>
          <p:cNvSpPr txBox="1">
            <a:spLocks noChangeAspect="1" noChangeArrowheads="1"/>
          </p:cNvSpPr>
          <p:nvPr/>
        </p:nvSpPr>
        <p:spPr bwMode="auto">
          <a:xfrm>
            <a:off x="5553870" y="2454276"/>
            <a:ext cx="109598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E81 Transformation</a:t>
            </a:r>
            <a:endParaRPr lang="en-GB" sz="900" b="1"/>
          </a:p>
        </p:txBody>
      </p:sp>
      <p:sp>
        <p:nvSpPr>
          <p:cNvPr id="32825" name="Text Box 57"/>
          <p:cNvSpPr txBox="1">
            <a:spLocks noChangeAspect="1" noChangeArrowheads="1"/>
          </p:cNvSpPr>
          <p:nvPr/>
        </p:nvSpPr>
        <p:spPr bwMode="auto">
          <a:xfrm>
            <a:off x="5575513" y="2771776"/>
            <a:ext cx="52516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E67 Birth</a:t>
            </a:r>
            <a:endParaRPr lang="en-GB" sz="900" b="1"/>
          </a:p>
        </p:txBody>
      </p:sp>
      <p:sp>
        <p:nvSpPr>
          <p:cNvPr id="32826" name="Text Box 58"/>
          <p:cNvSpPr txBox="1">
            <a:spLocks noChangeAspect="1" noChangeArrowheads="1"/>
          </p:cNvSpPr>
          <p:nvPr/>
        </p:nvSpPr>
        <p:spPr bwMode="auto">
          <a:xfrm>
            <a:off x="5562846" y="3054935"/>
            <a:ext cx="82012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900" b="1" dirty="0"/>
              <a:t>E66 Formation</a:t>
            </a:r>
          </a:p>
        </p:txBody>
      </p:sp>
      <p:sp>
        <p:nvSpPr>
          <p:cNvPr id="32827" name="Text Box 59"/>
          <p:cNvSpPr txBox="1">
            <a:spLocks noChangeAspect="1" noChangeArrowheads="1"/>
          </p:cNvSpPr>
          <p:nvPr/>
        </p:nvSpPr>
        <p:spPr bwMode="auto">
          <a:xfrm>
            <a:off x="5566928" y="3446463"/>
            <a:ext cx="72403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E65 Creation</a:t>
            </a:r>
            <a:endParaRPr lang="en-GB" sz="900" b="1"/>
          </a:p>
        </p:txBody>
      </p:sp>
      <p:sp>
        <p:nvSpPr>
          <p:cNvPr id="32828" name="Text Box 60"/>
          <p:cNvSpPr txBox="1">
            <a:spLocks noChangeAspect="1" noChangeArrowheads="1"/>
          </p:cNvSpPr>
          <p:nvPr/>
        </p:nvSpPr>
        <p:spPr bwMode="auto">
          <a:xfrm>
            <a:off x="5561104" y="3783013"/>
            <a:ext cx="929116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E11 Modification</a:t>
            </a:r>
            <a:endParaRPr lang="en-GB" sz="900" b="1"/>
          </a:p>
        </p:txBody>
      </p:sp>
      <p:sp>
        <p:nvSpPr>
          <p:cNvPr id="32829" name="Text Box 61"/>
          <p:cNvSpPr txBox="1">
            <a:spLocks noChangeAspect="1" noChangeArrowheads="1"/>
          </p:cNvSpPr>
          <p:nvPr/>
        </p:nvSpPr>
        <p:spPr bwMode="auto">
          <a:xfrm>
            <a:off x="5577146" y="4119563"/>
            <a:ext cx="48672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E9 Move</a:t>
            </a:r>
            <a:endParaRPr lang="en-GB" sz="900" b="1"/>
          </a:p>
        </p:txBody>
      </p:sp>
      <p:sp>
        <p:nvSpPr>
          <p:cNvPr id="32830" name="Text Box 62"/>
          <p:cNvSpPr txBox="1">
            <a:spLocks noChangeAspect="1" noChangeArrowheads="1"/>
          </p:cNvSpPr>
          <p:nvPr/>
        </p:nvSpPr>
        <p:spPr bwMode="auto">
          <a:xfrm>
            <a:off x="5565016" y="4794251"/>
            <a:ext cx="81578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 Acquisition</a:t>
            </a:r>
            <a:endParaRPr lang="en-GB" sz="900" b="1"/>
          </a:p>
        </p:txBody>
      </p:sp>
      <p:sp>
        <p:nvSpPr>
          <p:cNvPr id="32831" name="Text Box 63"/>
          <p:cNvSpPr txBox="1">
            <a:spLocks noChangeAspect="1" noChangeArrowheads="1"/>
          </p:cNvSpPr>
          <p:nvPr/>
        </p:nvSpPr>
        <p:spPr bwMode="auto">
          <a:xfrm>
            <a:off x="5576788" y="6154738"/>
            <a:ext cx="66621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E85 Joining</a:t>
            </a:r>
            <a:endParaRPr lang="en-GB" sz="900" b="1"/>
          </a:p>
        </p:txBody>
      </p:sp>
      <p:sp>
        <p:nvSpPr>
          <p:cNvPr id="32832" name="Text Box 64"/>
          <p:cNvSpPr txBox="1">
            <a:spLocks noChangeAspect="1" noChangeArrowheads="1"/>
          </p:cNvSpPr>
          <p:nvPr/>
        </p:nvSpPr>
        <p:spPr bwMode="auto">
          <a:xfrm>
            <a:off x="7207544" y="3164581"/>
            <a:ext cx="86498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E12 Production</a:t>
            </a:r>
            <a:endParaRPr lang="en-GB" sz="900" b="1"/>
          </a:p>
        </p:txBody>
      </p:sp>
      <p:sp>
        <p:nvSpPr>
          <p:cNvPr id="32833" name="Text Box 65"/>
          <p:cNvSpPr txBox="1">
            <a:spLocks noChangeAspect="1" noChangeArrowheads="1"/>
          </p:cNvSpPr>
          <p:nvPr/>
        </p:nvSpPr>
        <p:spPr bwMode="auto">
          <a:xfrm>
            <a:off x="7221172" y="4881563"/>
            <a:ext cx="120503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E17 Type Assignment</a:t>
            </a:r>
            <a:endParaRPr lang="en-GB" sz="900" b="1"/>
          </a:p>
        </p:txBody>
      </p:sp>
      <p:sp>
        <p:nvSpPr>
          <p:cNvPr id="32834" name="Text Box 66"/>
          <p:cNvSpPr txBox="1">
            <a:spLocks noChangeAspect="1" noChangeArrowheads="1"/>
          </p:cNvSpPr>
          <p:nvPr/>
        </p:nvSpPr>
        <p:spPr bwMode="auto">
          <a:xfrm>
            <a:off x="7204504" y="5168901"/>
            <a:ext cx="150214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E14 Condition Assessment</a:t>
            </a:r>
            <a:endParaRPr lang="en-GB" sz="900" b="1"/>
          </a:p>
        </p:txBody>
      </p:sp>
      <p:sp>
        <p:nvSpPr>
          <p:cNvPr id="32835" name="Text Box 67"/>
          <p:cNvSpPr txBox="1">
            <a:spLocks noChangeAspect="1" noChangeArrowheads="1"/>
          </p:cNvSpPr>
          <p:nvPr/>
        </p:nvSpPr>
        <p:spPr bwMode="auto">
          <a:xfrm>
            <a:off x="7224065" y="5745163"/>
            <a:ext cx="99995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E16 Measurement</a:t>
            </a:r>
            <a:endParaRPr lang="en-GB" sz="900" b="1"/>
          </a:p>
        </p:txBody>
      </p:sp>
      <p:sp>
        <p:nvSpPr>
          <p:cNvPr id="2" name="Rectangle 1"/>
          <p:cNvSpPr/>
          <p:nvPr/>
        </p:nvSpPr>
        <p:spPr>
          <a:xfrm>
            <a:off x="3256643" y="2411866"/>
            <a:ext cx="4987582" cy="137114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8490" y="1036117"/>
            <a:ext cx="2018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Coming to be of: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Things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People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Groups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Ideas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0193" y="1966913"/>
            <a:ext cx="1489530" cy="804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1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56"/>
          <p:cNvSpPr>
            <a:spLocks noChangeShapeType="1"/>
          </p:cNvSpPr>
          <p:nvPr/>
        </p:nvSpPr>
        <p:spPr bwMode="auto">
          <a:xfrm flipH="1">
            <a:off x="3971192" y="3244851"/>
            <a:ext cx="1623646" cy="2011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charset="0"/>
              </a:rPr>
              <a:t>Ceasing </a:t>
            </a:r>
            <a:r>
              <a:rPr lang="en-US" sz="3600" dirty="0">
                <a:latin typeface="Arial" charset="0"/>
              </a:rPr>
              <a:t>to </a:t>
            </a:r>
            <a:r>
              <a:rPr lang="en-US" sz="3600" dirty="0" smtClean="0">
                <a:latin typeface="Arial" charset="0"/>
              </a:rPr>
              <a:t>exist</a:t>
            </a:r>
            <a:endParaRPr lang="en-US" sz="3600" dirty="0">
              <a:latin typeface="Arial" charset="0"/>
            </a:endParaRPr>
          </a:p>
        </p:txBody>
      </p:sp>
      <p:sp>
        <p:nvSpPr>
          <p:cNvPr id="32772" name="Text Box 4"/>
          <p:cNvSpPr txBox="1">
            <a:spLocks noChangeAspect="1" noChangeArrowheads="1"/>
          </p:cNvSpPr>
          <p:nvPr/>
        </p:nvSpPr>
        <p:spPr bwMode="auto">
          <a:xfrm>
            <a:off x="248048" y="3746501"/>
            <a:ext cx="105721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E2 Temporal Entity</a:t>
            </a:r>
            <a:endParaRPr lang="en-GB" sz="900" b="1"/>
          </a:p>
        </p:txBody>
      </p:sp>
      <p:sp>
        <p:nvSpPr>
          <p:cNvPr id="32773" name="Text Box 5"/>
          <p:cNvSpPr txBox="1">
            <a:spLocks noChangeAspect="1" noChangeArrowheads="1"/>
          </p:cNvSpPr>
          <p:nvPr/>
        </p:nvSpPr>
        <p:spPr bwMode="auto">
          <a:xfrm>
            <a:off x="2575193" y="3179763"/>
            <a:ext cx="505999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E5 Event</a:t>
            </a:r>
            <a:endParaRPr lang="en-GB" sz="900" b="1"/>
          </a:p>
        </p:txBody>
      </p:sp>
      <p:sp>
        <p:nvSpPr>
          <p:cNvPr id="32774" name="Text Box 6"/>
          <p:cNvSpPr txBox="1">
            <a:spLocks noChangeAspect="1" noChangeArrowheads="1"/>
          </p:cNvSpPr>
          <p:nvPr/>
        </p:nvSpPr>
        <p:spPr bwMode="auto">
          <a:xfrm>
            <a:off x="3338511" y="3190876"/>
            <a:ext cx="153206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E63 Beginning of Existence</a:t>
            </a:r>
            <a:endParaRPr lang="en-GB" sz="900" b="1"/>
          </a:p>
        </p:txBody>
      </p:sp>
      <p:sp>
        <p:nvSpPr>
          <p:cNvPr id="32775" name="Text Box 7"/>
          <p:cNvSpPr txBox="1">
            <a:spLocks noChangeAspect="1" noChangeArrowheads="1"/>
          </p:cNvSpPr>
          <p:nvPr/>
        </p:nvSpPr>
        <p:spPr bwMode="auto">
          <a:xfrm>
            <a:off x="3378327" y="5207001"/>
            <a:ext cx="60837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E7 Activity</a:t>
            </a:r>
            <a:endParaRPr lang="en-GB" sz="900" b="1"/>
          </a:p>
        </p:txBody>
      </p:sp>
      <p:sp>
        <p:nvSpPr>
          <p:cNvPr id="32776" name="Text Box 8"/>
          <p:cNvSpPr txBox="1">
            <a:spLocks noChangeAspect="1" noChangeArrowheads="1"/>
          </p:cNvSpPr>
          <p:nvPr/>
        </p:nvSpPr>
        <p:spPr bwMode="auto">
          <a:xfrm>
            <a:off x="5573260" y="1760538"/>
            <a:ext cx="576556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E69 Death</a:t>
            </a:r>
            <a:endParaRPr lang="en-GB" sz="900" b="1"/>
          </a:p>
        </p:txBody>
      </p:sp>
      <p:sp>
        <p:nvSpPr>
          <p:cNvPr id="32777" name="Text Box 9"/>
          <p:cNvSpPr txBox="1">
            <a:spLocks noChangeAspect="1" noChangeArrowheads="1"/>
          </p:cNvSpPr>
          <p:nvPr/>
        </p:nvSpPr>
        <p:spPr bwMode="auto">
          <a:xfrm>
            <a:off x="5562283" y="2097088"/>
            <a:ext cx="83297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 Destruction</a:t>
            </a:r>
            <a:endParaRPr lang="en-GB" sz="900" b="1"/>
          </a:p>
        </p:txBody>
      </p:sp>
      <p:sp>
        <p:nvSpPr>
          <p:cNvPr id="32778" name="Text Box 10"/>
          <p:cNvSpPr txBox="1">
            <a:spLocks noChangeAspect="1" noChangeArrowheads="1"/>
          </p:cNvSpPr>
          <p:nvPr/>
        </p:nvSpPr>
        <p:spPr bwMode="auto">
          <a:xfrm>
            <a:off x="5549505" y="5130801"/>
            <a:ext cx="117505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E87 Curation Activity</a:t>
            </a:r>
            <a:endParaRPr lang="en-GB" sz="900" b="1"/>
          </a:p>
        </p:txBody>
      </p:sp>
      <p:sp>
        <p:nvSpPr>
          <p:cNvPr id="32779" name="Text Box 11"/>
          <p:cNvSpPr txBox="1">
            <a:spLocks noChangeAspect="1" noChangeArrowheads="1"/>
          </p:cNvSpPr>
          <p:nvPr/>
        </p:nvSpPr>
        <p:spPr bwMode="auto">
          <a:xfrm>
            <a:off x="7227307" y="3643313"/>
            <a:ext cx="101691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E83 Type Creation</a:t>
            </a:r>
            <a:endParaRPr lang="en-GB" sz="900" b="1"/>
          </a:p>
        </p:txBody>
      </p:sp>
      <p:sp>
        <p:nvSpPr>
          <p:cNvPr id="32780" name="Text Box 12"/>
          <p:cNvSpPr txBox="1">
            <a:spLocks noChangeAspect="1" noChangeArrowheads="1"/>
          </p:cNvSpPr>
          <p:nvPr/>
        </p:nvSpPr>
        <p:spPr bwMode="auto">
          <a:xfrm>
            <a:off x="5541683" y="5457826"/>
            <a:ext cx="142076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E13 Attribute Assignment</a:t>
            </a:r>
            <a:endParaRPr lang="en-GB" sz="900" b="1"/>
          </a:p>
        </p:txBody>
      </p:sp>
      <p:sp>
        <p:nvSpPr>
          <p:cNvPr id="32781" name="Text Box 13"/>
          <p:cNvSpPr txBox="1">
            <a:spLocks noChangeAspect="1" noChangeArrowheads="1"/>
          </p:cNvSpPr>
          <p:nvPr/>
        </p:nvSpPr>
        <p:spPr bwMode="auto">
          <a:xfrm>
            <a:off x="5568279" y="5805488"/>
            <a:ext cx="69202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E86 Leaving</a:t>
            </a:r>
            <a:endParaRPr lang="en-GB" sz="900" b="1"/>
          </a:p>
        </p:txBody>
      </p:sp>
      <p:sp>
        <p:nvSpPr>
          <p:cNvPr id="32782" name="Text Box 14"/>
          <p:cNvSpPr txBox="1">
            <a:spLocks noChangeAspect="1" noChangeArrowheads="1"/>
          </p:cNvSpPr>
          <p:nvPr/>
        </p:nvSpPr>
        <p:spPr bwMode="auto">
          <a:xfrm>
            <a:off x="7224319" y="3952875"/>
            <a:ext cx="993587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E80 Part Removal</a:t>
            </a:r>
            <a:endParaRPr lang="en-GB" sz="900" b="1"/>
          </a:p>
        </p:txBody>
      </p:sp>
      <p:sp>
        <p:nvSpPr>
          <p:cNvPr id="32783" name="Text Box 15"/>
          <p:cNvSpPr txBox="1">
            <a:spLocks noChangeAspect="1" noChangeArrowheads="1"/>
          </p:cNvSpPr>
          <p:nvPr/>
        </p:nvSpPr>
        <p:spPr bwMode="auto">
          <a:xfrm>
            <a:off x="7225813" y="4241801"/>
            <a:ext cx="100818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 dirty="0" smtClean="0"/>
              <a:t>E79 </a:t>
            </a:r>
            <a:r>
              <a:rPr lang="en-US" sz="900" b="1" dirty="0"/>
              <a:t>Part Addition</a:t>
            </a:r>
            <a:endParaRPr lang="en-GB" sz="900" b="1" dirty="0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129047" y="5545138"/>
            <a:ext cx="4411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>
                <a:latin typeface="Arial Greek" charset="0"/>
              </a:rPr>
              <a:t>IsA</a:t>
            </a:r>
            <a:endParaRPr lang="en-US" sz="1400" dirty="0">
              <a:latin typeface="Arial Greek" charset="0"/>
            </a:endParaRPr>
          </a:p>
        </p:txBody>
      </p:sp>
      <p:sp>
        <p:nvSpPr>
          <p:cNvPr id="32785" name="Line 56"/>
          <p:cNvSpPr>
            <a:spLocks noChangeShapeType="1"/>
          </p:cNvSpPr>
          <p:nvPr/>
        </p:nvSpPr>
        <p:spPr bwMode="auto">
          <a:xfrm flipH="1" flipV="1">
            <a:off x="1267559" y="3859213"/>
            <a:ext cx="435219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56"/>
          <p:cNvSpPr>
            <a:spLocks noChangeShapeType="1"/>
          </p:cNvSpPr>
          <p:nvPr/>
        </p:nvSpPr>
        <p:spPr bwMode="auto">
          <a:xfrm flipH="1" flipV="1">
            <a:off x="860181" y="5475289"/>
            <a:ext cx="1036026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56"/>
          <p:cNvSpPr>
            <a:spLocks noChangeShapeType="1"/>
          </p:cNvSpPr>
          <p:nvPr/>
        </p:nvSpPr>
        <p:spPr bwMode="auto">
          <a:xfrm flipH="1">
            <a:off x="1264628" y="3375026"/>
            <a:ext cx="436685" cy="461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56"/>
          <p:cNvSpPr>
            <a:spLocks noChangeShapeType="1"/>
          </p:cNvSpPr>
          <p:nvPr/>
        </p:nvSpPr>
        <p:spPr bwMode="auto">
          <a:xfrm flipH="1">
            <a:off x="2205404" y="3292475"/>
            <a:ext cx="386862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56"/>
          <p:cNvSpPr>
            <a:spLocks noChangeShapeType="1"/>
          </p:cNvSpPr>
          <p:nvPr/>
        </p:nvSpPr>
        <p:spPr bwMode="auto">
          <a:xfrm flipH="1">
            <a:off x="3069981" y="2178050"/>
            <a:ext cx="386862" cy="10429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spect="1" noChangeArrowheads="1"/>
          </p:cNvSpPr>
          <p:nvPr/>
        </p:nvSpPr>
        <p:spPr bwMode="auto">
          <a:xfrm>
            <a:off x="3353345" y="1966913"/>
            <a:ext cx="118587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E64 End of Existence</a:t>
            </a:r>
            <a:endParaRPr lang="en-GB" sz="900" b="1"/>
          </a:p>
        </p:txBody>
      </p:sp>
      <p:sp>
        <p:nvSpPr>
          <p:cNvPr id="32791" name="Line 56"/>
          <p:cNvSpPr>
            <a:spLocks noChangeShapeType="1"/>
          </p:cNvSpPr>
          <p:nvPr/>
        </p:nvSpPr>
        <p:spPr bwMode="auto">
          <a:xfrm flipH="1" flipV="1">
            <a:off x="3072912" y="3378200"/>
            <a:ext cx="410308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56"/>
          <p:cNvSpPr>
            <a:spLocks noChangeShapeType="1"/>
          </p:cNvSpPr>
          <p:nvPr/>
        </p:nvSpPr>
        <p:spPr bwMode="auto">
          <a:xfrm flipH="1">
            <a:off x="3059723" y="3284539"/>
            <a:ext cx="335574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56"/>
          <p:cNvSpPr>
            <a:spLocks noChangeShapeType="1"/>
          </p:cNvSpPr>
          <p:nvPr/>
        </p:nvSpPr>
        <p:spPr bwMode="auto">
          <a:xfrm flipH="1">
            <a:off x="4498731" y="1577976"/>
            <a:ext cx="1101969" cy="449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56"/>
          <p:cNvSpPr>
            <a:spLocks noChangeShapeType="1"/>
          </p:cNvSpPr>
          <p:nvPr/>
        </p:nvSpPr>
        <p:spPr bwMode="auto">
          <a:xfrm flipH="1">
            <a:off x="4503128" y="1860551"/>
            <a:ext cx="1088780" cy="195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56"/>
          <p:cNvSpPr>
            <a:spLocks noChangeShapeType="1"/>
          </p:cNvSpPr>
          <p:nvPr/>
        </p:nvSpPr>
        <p:spPr bwMode="auto">
          <a:xfrm flipH="1" flipV="1">
            <a:off x="4498731" y="2082801"/>
            <a:ext cx="1091712" cy="106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56"/>
          <p:cNvSpPr>
            <a:spLocks noChangeShapeType="1"/>
          </p:cNvSpPr>
          <p:nvPr/>
        </p:nvSpPr>
        <p:spPr bwMode="auto">
          <a:xfrm flipH="1" flipV="1">
            <a:off x="4497266" y="2106614"/>
            <a:ext cx="1094642" cy="382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56"/>
          <p:cNvSpPr>
            <a:spLocks noChangeShapeType="1"/>
          </p:cNvSpPr>
          <p:nvPr/>
        </p:nvSpPr>
        <p:spPr bwMode="auto">
          <a:xfrm flipH="1">
            <a:off x="4816720" y="2660651"/>
            <a:ext cx="783980" cy="5429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56"/>
          <p:cNvSpPr>
            <a:spLocks noChangeShapeType="1"/>
          </p:cNvSpPr>
          <p:nvPr/>
        </p:nvSpPr>
        <p:spPr bwMode="auto">
          <a:xfrm flipH="1">
            <a:off x="4812324" y="2922589"/>
            <a:ext cx="782515" cy="3206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56"/>
          <p:cNvSpPr>
            <a:spLocks noChangeShapeType="1"/>
          </p:cNvSpPr>
          <p:nvPr/>
        </p:nvSpPr>
        <p:spPr bwMode="auto">
          <a:xfrm flipH="1">
            <a:off x="4812323" y="3198813"/>
            <a:ext cx="786912" cy="825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56"/>
          <p:cNvSpPr>
            <a:spLocks noChangeShapeType="1"/>
          </p:cNvSpPr>
          <p:nvPr/>
        </p:nvSpPr>
        <p:spPr bwMode="auto">
          <a:xfrm flipH="1" flipV="1">
            <a:off x="4809392" y="3344863"/>
            <a:ext cx="2444262" cy="952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56"/>
          <p:cNvSpPr>
            <a:spLocks noChangeShapeType="1"/>
          </p:cNvSpPr>
          <p:nvPr/>
        </p:nvSpPr>
        <p:spPr bwMode="auto">
          <a:xfrm flipH="1" flipV="1">
            <a:off x="4812323" y="3395664"/>
            <a:ext cx="778120" cy="128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56"/>
          <p:cNvSpPr>
            <a:spLocks noChangeShapeType="1"/>
          </p:cNvSpPr>
          <p:nvPr/>
        </p:nvSpPr>
        <p:spPr bwMode="auto">
          <a:xfrm flipH="1">
            <a:off x="3975589" y="3556000"/>
            <a:ext cx="1623646" cy="17208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56"/>
          <p:cNvSpPr>
            <a:spLocks noChangeShapeType="1"/>
          </p:cNvSpPr>
          <p:nvPr/>
        </p:nvSpPr>
        <p:spPr bwMode="auto">
          <a:xfrm flipH="1" flipV="1">
            <a:off x="6257192" y="3533776"/>
            <a:ext cx="1003789" cy="2524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56"/>
          <p:cNvSpPr>
            <a:spLocks noChangeShapeType="1"/>
          </p:cNvSpPr>
          <p:nvPr/>
        </p:nvSpPr>
        <p:spPr bwMode="auto">
          <a:xfrm flipH="1">
            <a:off x="6456485" y="3498850"/>
            <a:ext cx="807427" cy="3365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56"/>
          <p:cNvSpPr>
            <a:spLocks noChangeShapeType="1"/>
          </p:cNvSpPr>
          <p:nvPr/>
        </p:nvSpPr>
        <p:spPr bwMode="auto">
          <a:xfrm flipH="1" flipV="1">
            <a:off x="6457951" y="3883025"/>
            <a:ext cx="805962" cy="115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56"/>
          <p:cNvSpPr>
            <a:spLocks noChangeShapeType="1"/>
          </p:cNvSpPr>
          <p:nvPr/>
        </p:nvSpPr>
        <p:spPr bwMode="auto">
          <a:xfrm flipH="1" flipV="1">
            <a:off x="6457950" y="3956051"/>
            <a:ext cx="801565" cy="334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56"/>
          <p:cNvSpPr>
            <a:spLocks noChangeShapeType="1"/>
          </p:cNvSpPr>
          <p:nvPr/>
        </p:nvSpPr>
        <p:spPr bwMode="auto">
          <a:xfrm flipH="1">
            <a:off x="3968261" y="3905251"/>
            <a:ext cx="1629508" cy="14208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56"/>
          <p:cNvSpPr>
            <a:spLocks noChangeShapeType="1"/>
          </p:cNvSpPr>
          <p:nvPr/>
        </p:nvSpPr>
        <p:spPr bwMode="auto">
          <a:xfrm flipH="1">
            <a:off x="3996104" y="4243389"/>
            <a:ext cx="1604596" cy="1093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56"/>
          <p:cNvSpPr>
            <a:spLocks noChangeShapeType="1"/>
          </p:cNvSpPr>
          <p:nvPr/>
        </p:nvSpPr>
        <p:spPr bwMode="auto">
          <a:xfrm flipH="1">
            <a:off x="3971192" y="4592639"/>
            <a:ext cx="1641231" cy="7715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Line 56"/>
          <p:cNvSpPr>
            <a:spLocks noChangeShapeType="1"/>
          </p:cNvSpPr>
          <p:nvPr/>
        </p:nvSpPr>
        <p:spPr bwMode="auto">
          <a:xfrm flipH="1">
            <a:off x="3972659" y="4929189"/>
            <a:ext cx="1626577" cy="4079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spect="1" noChangeArrowheads="1"/>
          </p:cNvSpPr>
          <p:nvPr/>
        </p:nvSpPr>
        <p:spPr bwMode="auto">
          <a:xfrm>
            <a:off x="5540080" y="4457701"/>
            <a:ext cx="135216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E10 Transfer of Custody</a:t>
            </a:r>
            <a:endParaRPr lang="en-GB" sz="900" b="1"/>
          </a:p>
        </p:txBody>
      </p:sp>
      <p:sp>
        <p:nvSpPr>
          <p:cNvPr id="32812" name="Line 56"/>
          <p:cNvSpPr>
            <a:spLocks noChangeShapeType="1"/>
          </p:cNvSpPr>
          <p:nvPr/>
        </p:nvSpPr>
        <p:spPr bwMode="auto">
          <a:xfrm flipH="1">
            <a:off x="3977054" y="5216526"/>
            <a:ext cx="1614854" cy="1381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56"/>
          <p:cNvSpPr>
            <a:spLocks noChangeShapeType="1"/>
          </p:cNvSpPr>
          <p:nvPr/>
        </p:nvSpPr>
        <p:spPr bwMode="auto">
          <a:xfrm flipH="1" flipV="1">
            <a:off x="3971192" y="5383213"/>
            <a:ext cx="1625112" cy="1889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Line 56"/>
          <p:cNvSpPr>
            <a:spLocks noChangeShapeType="1"/>
          </p:cNvSpPr>
          <p:nvPr/>
        </p:nvSpPr>
        <p:spPr bwMode="auto">
          <a:xfrm flipH="1" flipV="1">
            <a:off x="3965331" y="5397500"/>
            <a:ext cx="1625112" cy="4778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56"/>
          <p:cNvSpPr>
            <a:spLocks noChangeShapeType="1"/>
          </p:cNvSpPr>
          <p:nvPr/>
        </p:nvSpPr>
        <p:spPr bwMode="auto">
          <a:xfrm flipH="1" flipV="1">
            <a:off x="3969728" y="5416550"/>
            <a:ext cx="1626577" cy="812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Line 56"/>
          <p:cNvSpPr>
            <a:spLocks noChangeShapeType="1"/>
          </p:cNvSpPr>
          <p:nvPr/>
        </p:nvSpPr>
        <p:spPr bwMode="auto">
          <a:xfrm flipH="1">
            <a:off x="6913685" y="5083175"/>
            <a:ext cx="369277" cy="406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Line 56"/>
          <p:cNvSpPr>
            <a:spLocks noChangeShapeType="1"/>
          </p:cNvSpPr>
          <p:nvPr/>
        </p:nvSpPr>
        <p:spPr bwMode="auto">
          <a:xfrm flipH="1" flipV="1">
            <a:off x="6906358" y="5629275"/>
            <a:ext cx="361950" cy="2301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Line 56"/>
          <p:cNvSpPr>
            <a:spLocks noChangeShapeType="1"/>
          </p:cNvSpPr>
          <p:nvPr/>
        </p:nvSpPr>
        <p:spPr bwMode="auto">
          <a:xfrm flipH="1">
            <a:off x="6919547" y="5321300"/>
            <a:ext cx="344366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Line 56"/>
          <p:cNvSpPr>
            <a:spLocks noChangeShapeType="1"/>
          </p:cNvSpPr>
          <p:nvPr/>
        </p:nvSpPr>
        <p:spPr bwMode="auto">
          <a:xfrm flipH="1">
            <a:off x="6906358" y="5588001"/>
            <a:ext cx="375138" cy="111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Text Box 52"/>
          <p:cNvSpPr txBox="1">
            <a:spLocks noChangeAspect="1" noChangeArrowheads="1"/>
          </p:cNvSpPr>
          <p:nvPr/>
        </p:nvSpPr>
        <p:spPr bwMode="auto">
          <a:xfrm>
            <a:off x="7207544" y="5457826"/>
            <a:ext cx="143158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E15 Identifier Assignment</a:t>
            </a:r>
            <a:endParaRPr lang="en-GB" sz="900" b="1"/>
          </a:p>
        </p:txBody>
      </p:sp>
      <p:sp>
        <p:nvSpPr>
          <p:cNvPr id="32821" name="Text Box 53"/>
          <p:cNvSpPr txBox="1">
            <a:spLocks noChangeAspect="1" noChangeArrowheads="1"/>
          </p:cNvSpPr>
          <p:nvPr/>
        </p:nvSpPr>
        <p:spPr bwMode="auto">
          <a:xfrm>
            <a:off x="1680860" y="3179763"/>
            <a:ext cx="55085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E4 Period</a:t>
            </a:r>
            <a:endParaRPr lang="en-GB" sz="900" b="1"/>
          </a:p>
        </p:txBody>
      </p:sp>
      <p:sp>
        <p:nvSpPr>
          <p:cNvPr id="32822" name="Text Box 54"/>
          <p:cNvSpPr txBox="1">
            <a:spLocks noChangeAspect="1" noChangeArrowheads="1"/>
          </p:cNvSpPr>
          <p:nvPr/>
        </p:nvSpPr>
        <p:spPr bwMode="auto">
          <a:xfrm>
            <a:off x="1660482" y="4259263"/>
            <a:ext cx="104442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E3 Condition State</a:t>
            </a:r>
            <a:endParaRPr lang="en-GB" sz="900" b="1"/>
          </a:p>
        </p:txBody>
      </p:sp>
      <p:sp>
        <p:nvSpPr>
          <p:cNvPr id="32823" name="Text Box 55"/>
          <p:cNvSpPr txBox="1">
            <a:spLocks noChangeAspect="1" noChangeArrowheads="1"/>
          </p:cNvSpPr>
          <p:nvPr/>
        </p:nvSpPr>
        <p:spPr bwMode="auto">
          <a:xfrm>
            <a:off x="5560087" y="1423988"/>
            <a:ext cx="884257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900" b="1"/>
              <a:t>E68 Dissolution</a:t>
            </a:r>
          </a:p>
        </p:txBody>
      </p:sp>
      <p:sp>
        <p:nvSpPr>
          <p:cNvPr id="32824" name="Text Box 56"/>
          <p:cNvSpPr txBox="1">
            <a:spLocks noChangeAspect="1" noChangeArrowheads="1"/>
          </p:cNvSpPr>
          <p:nvPr/>
        </p:nvSpPr>
        <p:spPr bwMode="auto">
          <a:xfrm>
            <a:off x="5553870" y="2454276"/>
            <a:ext cx="109598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E81 Transformation</a:t>
            </a:r>
            <a:endParaRPr lang="en-GB" sz="900" b="1"/>
          </a:p>
        </p:txBody>
      </p:sp>
      <p:sp>
        <p:nvSpPr>
          <p:cNvPr id="32825" name="Text Box 57"/>
          <p:cNvSpPr txBox="1">
            <a:spLocks noChangeAspect="1" noChangeArrowheads="1"/>
          </p:cNvSpPr>
          <p:nvPr/>
        </p:nvSpPr>
        <p:spPr bwMode="auto">
          <a:xfrm>
            <a:off x="5575513" y="2771776"/>
            <a:ext cx="52516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E67 Birth</a:t>
            </a:r>
            <a:endParaRPr lang="en-GB" sz="900" b="1"/>
          </a:p>
        </p:txBody>
      </p:sp>
      <p:sp>
        <p:nvSpPr>
          <p:cNvPr id="32826" name="Text Box 58"/>
          <p:cNvSpPr txBox="1">
            <a:spLocks noChangeAspect="1" noChangeArrowheads="1"/>
          </p:cNvSpPr>
          <p:nvPr/>
        </p:nvSpPr>
        <p:spPr bwMode="auto">
          <a:xfrm>
            <a:off x="5562846" y="3108326"/>
            <a:ext cx="82012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900" b="1"/>
              <a:t>E66 Formation</a:t>
            </a:r>
          </a:p>
        </p:txBody>
      </p:sp>
      <p:sp>
        <p:nvSpPr>
          <p:cNvPr id="32827" name="Text Box 59"/>
          <p:cNvSpPr txBox="1">
            <a:spLocks noChangeAspect="1" noChangeArrowheads="1"/>
          </p:cNvSpPr>
          <p:nvPr/>
        </p:nvSpPr>
        <p:spPr bwMode="auto">
          <a:xfrm>
            <a:off x="5566928" y="3446463"/>
            <a:ext cx="72403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E65 Creation</a:t>
            </a:r>
            <a:endParaRPr lang="en-GB" sz="900" b="1"/>
          </a:p>
        </p:txBody>
      </p:sp>
      <p:sp>
        <p:nvSpPr>
          <p:cNvPr id="32828" name="Text Box 60"/>
          <p:cNvSpPr txBox="1">
            <a:spLocks noChangeAspect="1" noChangeArrowheads="1"/>
          </p:cNvSpPr>
          <p:nvPr/>
        </p:nvSpPr>
        <p:spPr bwMode="auto">
          <a:xfrm>
            <a:off x="5561104" y="3783013"/>
            <a:ext cx="929116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E11 Modification</a:t>
            </a:r>
            <a:endParaRPr lang="en-GB" sz="900" b="1"/>
          </a:p>
        </p:txBody>
      </p:sp>
      <p:sp>
        <p:nvSpPr>
          <p:cNvPr id="32829" name="Text Box 61"/>
          <p:cNvSpPr txBox="1">
            <a:spLocks noChangeAspect="1" noChangeArrowheads="1"/>
          </p:cNvSpPr>
          <p:nvPr/>
        </p:nvSpPr>
        <p:spPr bwMode="auto">
          <a:xfrm>
            <a:off x="5577146" y="4119563"/>
            <a:ext cx="48672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E9 Move</a:t>
            </a:r>
            <a:endParaRPr lang="en-GB" sz="900" b="1"/>
          </a:p>
        </p:txBody>
      </p:sp>
      <p:sp>
        <p:nvSpPr>
          <p:cNvPr id="32830" name="Text Box 62"/>
          <p:cNvSpPr txBox="1">
            <a:spLocks noChangeAspect="1" noChangeArrowheads="1"/>
          </p:cNvSpPr>
          <p:nvPr/>
        </p:nvSpPr>
        <p:spPr bwMode="auto">
          <a:xfrm>
            <a:off x="5565016" y="4794251"/>
            <a:ext cx="81578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 Acquisition</a:t>
            </a:r>
            <a:endParaRPr lang="en-GB" sz="900" b="1"/>
          </a:p>
        </p:txBody>
      </p:sp>
      <p:sp>
        <p:nvSpPr>
          <p:cNvPr id="32831" name="Text Box 63"/>
          <p:cNvSpPr txBox="1">
            <a:spLocks noChangeAspect="1" noChangeArrowheads="1"/>
          </p:cNvSpPr>
          <p:nvPr/>
        </p:nvSpPr>
        <p:spPr bwMode="auto">
          <a:xfrm>
            <a:off x="5576788" y="6154738"/>
            <a:ext cx="66621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E85 Joining</a:t>
            </a:r>
            <a:endParaRPr lang="en-GB" sz="900" b="1"/>
          </a:p>
        </p:txBody>
      </p:sp>
      <p:sp>
        <p:nvSpPr>
          <p:cNvPr id="32832" name="Text Box 64"/>
          <p:cNvSpPr txBox="1">
            <a:spLocks noChangeAspect="1" noChangeArrowheads="1"/>
          </p:cNvSpPr>
          <p:nvPr/>
        </p:nvSpPr>
        <p:spPr bwMode="auto">
          <a:xfrm>
            <a:off x="7230005" y="3351213"/>
            <a:ext cx="86498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E12 Production</a:t>
            </a:r>
            <a:endParaRPr lang="en-GB" sz="900" b="1"/>
          </a:p>
        </p:txBody>
      </p:sp>
      <p:sp>
        <p:nvSpPr>
          <p:cNvPr id="32833" name="Text Box 65"/>
          <p:cNvSpPr txBox="1">
            <a:spLocks noChangeAspect="1" noChangeArrowheads="1"/>
          </p:cNvSpPr>
          <p:nvPr/>
        </p:nvSpPr>
        <p:spPr bwMode="auto">
          <a:xfrm>
            <a:off x="7221172" y="4881563"/>
            <a:ext cx="120503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E17 Type Assignment</a:t>
            </a:r>
            <a:endParaRPr lang="en-GB" sz="900" b="1"/>
          </a:p>
        </p:txBody>
      </p:sp>
      <p:sp>
        <p:nvSpPr>
          <p:cNvPr id="32834" name="Text Box 66"/>
          <p:cNvSpPr txBox="1">
            <a:spLocks noChangeAspect="1" noChangeArrowheads="1"/>
          </p:cNvSpPr>
          <p:nvPr/>
        </p:nvSpPr>
        <p:spPr bwMode="auto">
          <a:xfrm>
            <a:off x="7204504" y="5168901"/>
            <a:ext cx="150214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E14 Condition Assessment</a:t>
            </a:r>
            <a:endParaRPr lang="en-GB" sz="900" b="1"/>
          </a:p>
        </p:txBody>
      </p:sp>
      <p:sp>
        <p:nvSpPr>
          <p:cNvPr id="32835" name="Text Box 67"/>
          <p:cNvSpPr txBox="1">
            <a:spLocks noChangeAspect="1" noChangeArrowheads="1"/>
          </p:cNvSpPr>
          <p:nvPr/>
        </p:nvSpPr>
        <p:spPr bwMode="auto">
          <a:xfrm>
            <a:off x="7224065" y="5745163"/>
            <a:ext cx="99995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E16 Measurement</a:t>
            </a:r>
            <a:endParaRPr lang="en-GB" sz="900" b="1"/>
          </a:p>
        </p:txBody>
      </p:sp>
      <p:sp>
        <p:nvSpPr>
          <p:cNvPr id="2" name="Rectangle 1"/>
          <p:cNvSpPr/>
          <p:nvPr/>
        </p:nvSpPr>
        <p:spPr>
          <a:xfrm>
            <a:off x="3165703" y="1388496"/>
            <a:ext cx="3558854" cy="133463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8490" y="1036117"/>
            <a:ext cx="1946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Ending of: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Things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People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Groups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Ideas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0193" y="1966913"/>
            <a:ext cx="1489530" cy="804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56"/>
          <p:cNvSpPr>
            <a:spLocks noChangeShapeType="1"/>
          </p:cNvSpPr>
          <p:nvPr/>
        </p:nvSpPr>
        <p:spPr bwMode="auto">
          <a:xfrm flipH="1">
            <a:off x="3971192" y="3244851"/>
            <a:ext cx="1623646" cy="2011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charset="0"/>
              </a:rPr>
              <a:t>Forms of Activity</a:t>
            </a:r>
            <a:endParaRPr lang="en-US" sz="3600" dirty="0">
              <a:latin typeface="Arial" charset="0"/>
            </a:endParaRPr>
          </a:p>
        </p:txBody>
      </p:sp>
      <p:sp>
        <p:nvSpPr>
          <p:cNvPr id="32772" name="Text Box 4"/>
          <p:cNvSpPr txBox="1">
            <a:spLocks noChangeAspect="1" noChangeArrowheads="1"/>
          </p:cNvSpPr>
          <p:nvPr/>
        </p:nvSpPr>
        <p:spPr bwMode="auto">
          <a:xfrm>
            <a:off x="248048" y="3746501"/>
            <a:ext cx="105721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E2 Temporal Entity</a:t>
            </a:r>
            <a:endParaRPr lang="en-GB" sz="900" b="1"/>
          </a:p>
        </p:txBody>
      </p:sp>
      <p:sp>
        <p:nvSpPr>
          <p:cNvPr id="32773" name="Text Box 5"/>
          <p:cNvSpPr txBox="1">
            <a:spLocks noChangeAspect="1" noChangeArrowheads="1"/>
          </p:cNvSpPr>
          <p:nvPr/>
        </p:nvSpPr>
        <p:spPr bwMode="auto">
          <a:xfrm>
            <a:off x="2575193" y="3179763"/>
            <a:ext cx="505999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E5 Event</a:t>
            </a:r>
            <a:endParaRPr lang="en-GB" sz="900" b="1"/>
          </a:p>
        </p:txBody>
      </p:sp>
      <p:sp>
        <p:nvSpPr>
          <p:cNvPr id="32774" name="Text Box 6"/>
          <p:cNvSpPr txBox="1">
            <a:spLocks noChangeAspect="1" noChangeArrowheads="1"/>
          </p:cNvSpPr>
          <p:nvPr/>
        </p:nvSpPr>
        <p:spPr bwMode="auto">
          <a:xfrm>
            <a:off x="3338511" y="3190876"/>
            <a:ext cx="153206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E63 Beginning of Existence</a:t>
            </a:r>
            <a:endParaRPr lang="en-GB" sz="900" b="1"/>
          </a:p>
        </p:txBody>
      </p:sp>
      <p:sp>
        <p:nvSpPr>
          <p:cNvPr id="32775" name="Text Box 7"/>
          <p:cNvSpPr txBox="1">
            <a:spLocks noChangeAspect="1" noChangeArrowheads="1"/>
          </p:cNvSpPr>
          <p:nvPr/>
        </p:nvSpPr>
        <p:spPr bwMode="auto">
          <a:xfrm>
            <a:off x="3378327" y="5207001"/>
            <a:ext cx="60837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E7 Activity</a:t>
            </a:r>
            <a:endParaRPr lang="en-GB" sz="900" b="1"/>
          </a:p>
        </p:txBody>
      </p:sp>
      <p:sp>
        <p:nvSpPr>
          <p:cNvPr id="32776" name="Text Box 8"/>
          <p:cNvSpPr txBox="1">
            <a:spLocks noChangeAspect="1" noChangeArrowheads="1"/>
          </p:cNvSpPr>
          <p:nvPr/>
        </p:nvSpPr>
        <p:spPr bwMode="auto">
          <a:xfrm>
            <a:off x="5573260" y="1760538"/>
            <a:ext cx="576556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E69 Death</a:t>
            </a:r>
            <a:endParaRPr lang="en-GB" sz="900" b="1"/>
          </a:p>
        </p:txBody>
      </p:sp>
      <p:sp>
        <p:nvSpPr>
          <p:cNvPr id="32777" name="Text Box 9"/>
          <p:cNvSpPr txBox="1">
            <a:spLocks noChangeAspect="1" noChangeArrowheads="1"/>
          </p:cNvSpPr>
          <p:nvPr/>
        </p:nvSpPr>
        <p:spPr bwMode="auto">
          <a:xfrm>
            <a:off x="5562283" y="2097088"/>
            <a:ext cx="83297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 Destruction</a:t>
            </a:r>
            <a:endParaRPr lang="en-GB" sz="900" b="1"/>
          </a:p>
        </p:txBody>
      </p:sp>
      <p:sp>
        <p:nvSpPr>
          <p:cNvPr id="32778" name="Text Box 10"/>
          <p:cNvSpPr txBox="1">
            <a:spLocks noChangeAspect="1" noChangeArrowheads="1"/>
          </p:cNvSpPr>
          <p:nvPr/>
        </p:nvSpPr>
        <p:spPr bwMode="auto">
          <a:xfrm>
            <a:off x="5549505" y="5130801"/>
            <a:ext cx="117505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E87 Curation Activity</a:t>
            </a:r>
            <a:endParaRPr lang="en-GB" sz="900" b="1"/>
          </a:p>
        </p:txBody>
      </p:sp>
      <p:sp>
        <p:nvSpPr>
          <p:cNvPr id="32779" name="Text Box 11"/>
          <p:cNvSpPr txBox="1">
            <a:spLocks noChangeAspect="1" noChangeArrowheads="1"/>
          </p:cNvSpPr>
          <p:nvPr/>
        </p:nvSpPr>
        <p:spPr bwMode="auto">
          <a:xfrm>
            <a:off x="7227307" y="3643313"/>
            <a:ext cx="101691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E83 Type Creation</a:t>
            </a:r>
            <a:endParaRPr lang="en-GB" sz="900" b="1"/>
          </a:p>
        </p:txBody>
      </p:sp>
      <p:sp>
        <p:nvSpPr>
          <p:cNvPr id="32780" name="Text Box 12"/>
          <p:cNvSpPr txBox="1">
            <a:spLocks noChangeAspect="1" noChangeArrowheads="1"/>
          </p:cNvSpPr>
          <p:nvPr/>
        </p:nvSpPr>
        <p:spPr bwMode="auto">
          <a:xfrm>
            <a:off x="5541683" y="5457826"/>
            <a:ext cx="142076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E13 Attribute Assignment</a:t>
            </a:r>
            <a:endParaRPr lang="en-GB" sz="900" b="1"/>
          </a:p>
        </p:txBody>
      </p:sp>
      <p:sp>
        <p:nvSpPr>
          <p:cNvPr id="32781" name="Text Box 13"/>
          <p:cNvSpPr txBox="1">
            <a:spLocks noChangeAspect="1" noChangeArrowheads="1"/>
          </p:cNvSpPr>
          <p:nvPr/>
        </p:nvSpPr>
        <p:spPr bwMode="auto">
          <a:xfrm>
            <a:off x="5568279" y="5805488"/>
            <a:ext cx="69202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E86 Leaving</a:t>
            </a:r>
            <a:endParaRPr lang="en-GB" sz="900" b="1"/>
          </a:p>
        </p:txBody>
      </p:sp>
      <p:sp>
        <p:nvSpPr>
          <p:cNvPr id="32782" name="Text Box 14"/>
          <p:cNvSpPr txBox="1">
            <a:spLocks noChangeAspect="1" noChangeArrowheads="1"/>
          </p:cNvSpPr>
          <p:nvPr/>
        </p:nvSpPr>
        <p:spPr bwMode="auto">
          <a:xfrm>
            <a:off x="7224319" y="3952875"/>
            <a:ext cx="993587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E80 Part Removal</a:t>
            </a:r>
            <a:endParaRPr lang="en-GB" sz="900" b="1"/>
          </a:p>
        </p:txBody>
      </p:sp>
      <p:sp>
        <p:nvSpPr>
          <p:cNvPr id="32783" name="Text Box 15"/>
          <p:cNvSpPr txBox="1">
            <a:spLocks noChangeAspect="1" noChangeArrowheads="1"/>
          </p:cNvSpPr>
          <p:nvPr/>
        </p:nvSpPr>
        <p:spPr bwMode="auto">
          <a:xfrm>
            <a:off x="7225813" y="4241801"/>
            <a:ext cx="100818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 dirty="0" smtClean="0"/>
              <a:t>E79 </a:t>
            </a:r>
            <a:r>
              <a:rPr lang="en-US" sz="900" b="1" dirty="0"/>
              <a:t>Part Addition</a:t>
            </a:r>
            <a:endParaRPr lang="en-GB" sz="900" b="1" dirty="0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129047" y="5545138"/>
            <a:ext cx="4411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 err="1" smtClean="0">
                <a:latin typeface="Arial Greek" charset="0"/>
              </a:rPr>
              <a:t>IsA</a:t>
            </a:r>
            <a:endParaRPr lang="en-US" sz="1400" dirty="0">
              <a:latin typeface="Arial Greek" charset="0"/>
            </a:endParaRPr>
          </a:p>
        </p:txBody>
      </p:sp>
      <p:sp>
        <p:nvSpPr>
          <p:cNvPr id="32785" name="Line 56"/>
          <p:cNvSpPr>
            <a:spLocks noChangeShapeType="1"/>
          </p:cNvSpPr>
          <p:nvPr/>
        </p:nvSpPr>
        <p:spPr bwMode="auto">
          <a:xfrm flipH="1" flipV="1">
            <a:off x="1267559" y="3859213"/>
            <a:ext cx="435219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56"/>
          <p:cNvSpPr>
            <a:spLocks noChangeShapeType="1"/>
          </p:cNvSpPr>
          <p:nvPr/>
        </p:nvSpPr>
        <p:spPr bwMode="auto">
          <a:xfrm flipH="1" flipV="1">
            <a:off x="860181" y="5475289"/>
            <a:ext cx="1036026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56"/>
          <p:cNvSpPr>
            <a:spLocks noChangeShapeType="1"/>
          </p:cNvSpPr>
          <p:nvPr/>
        </p:nvSpPr>
        <p:spPr bwMode="auto">
          <a:xfrm flipH="1">
            <a:off x="1264628" y="3375026"/>
            <a:ext cx="436685" cy="461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56"/>
          <p:cNvSpPr>
            <a:spLocks noChangeShapeType="1"/>
          </p:cNvSpPr>
          <p:nvPr/>
        </p:nvSpPr>
        <p:spPr bwMode="auto">
          <a:xfrm flipH="1">
            <a:off x="2205404" y="3292475"/>
            <a:ext cx="386862" cy="15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56"/>
          <p:cNvSpPr>
            <a:spLocks noChangeShapeType="1"/>
          </p:cNvSpPr>
          <p:nvPr/>
        </p:nvSpPr>
        <p:spPr bwMode="auto">
          <a:xfrm flipH="1">
            <a:off x="3069981" y="2178050"/>
            <a:ext cx="386862" cy="10429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spect="1" noChangeArrowheads="1"/>
          </p:cNvSpPr>
          <p:nvPr/>
        </p:nvSpPr>
        <p:spPr bwMode="auto">
          <a:xfrm>
            <a:off x="3353345" y="1966913"/>
            <a:ext cx="1185872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E64 End of Existence</a:t>
            </a:r>
            <a:endParaRPr lang="en-GB" sz="900" b="1"/>
          </a:p>
        </p:txBody>
      </p:sp>
      <p:sp>
        <p:nvSpPr>
          <p:cNvPr id="32791" name="Line 56"/>
          <p:cNvSpPr>
            <a:spLocks noChangeShapeType="1"/>
          </p:cNvSpPr>
          <p:nvPr/>
        </p:nvSpPr>
        <p:spPr bwMode="auto">
          <a:xfrm flipH="1" flipV="1">
            <a:off x="3072912" y="3378200"/>
            <a:ext cx="410308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56"/>
          <p:cNvSpPr>
            <a:spLocks noChangeShapeType="1"/>
          </p:cNvSpPr>
          <p:nvPr/>
        </p:nvSpPr>
        <p:spPr bwMode="auto">
          <a:xfrm flipH="1">
            <a:off x="3059723" y="3284539"/>
            <a:ext cx="335574" cy="1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56"/>
          <p:cNvSpPr>
            <a:spLocks noChangeShapeType="1"/>
          </p:cNvSpPr>
          <p:nvPr/>
        </p:nvSpPr>
        <p:spPr bwMode="auto">
          <a:xfrm flipH="1">
            <a:off x="4498731" y="1577976"/>
            <a:ext cx="1101969" cy="449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56"/>
          <p:cNvSpPr>
            <a:spLocks noChangeShapeType="1"/>
          </p:cNvSpPr>
          <p:nvPr/>
        </p:nvSpPr>
        <p:spPr bwMode="auto">
          <a:xfrm flipH="1">
            <a:off x="4503128" y="1860551"/>
            <a:ext cx="1088780" cy="195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56"/>
          <p:cNvSpPr>
            <a:spLocks noChangeShapeType="1"/>
          </p:cNvSpPr>
          <p:nvPr/>
        </p:nvSpPr>
        <p:spPr bwMode="auto">
          <a:xfrm flipH="1" flipV="1">
            <a:off x="4498731" y="2082801"/>
            <a:ext cx="1091712" cy="106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56"/>
          <p:cNvSpPr>
            <a:spLocks noChangeShapeType="1"/>
          </p:cNvSpPr>
          <p:nvPr/>
        </p:nvSpPr>
        <p:spPr bwMode="auto">
          <a:xfrm flipH="1" flipV="1">
            <a:off x="4497266" y="2106614"/>
            <a:ext cx="1094642" cy="382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56"/>
          <p:cNvSpPr>
            <a:spLocks noChangeShapeType="1"/>
          </p:cNvSpPr>
          <p:nvPr/>
        </p:nvSpPr>
        <p:spPr bwMode="auto">
          <a:xfrm flipH="1">
            <a:off x="4816720" y="2660651"/>
            <a:ext cx="783980" cy="5429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56"/>
          <p:cNvSpPr>
            <a:spLocks noChangeShapeType="1"/>
          </p:cNvSpPr>
          <p:nvPr/>
        </p:nvSpPr>
        <p:spPr bwMode="auto">
          <a:xfrm flipH="1">
            <a:off x="4812324" y="2922589"/>
            <a:ext cx="782515" cy="3206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56"/>
          <p:cNvSpPr>
            <a:spLocks noChangeShapeType="1"/>
          </p:cNvSpPr>
          <p:nvPr/>
        </p:nvSpPr>
        <p:spPr bwMode="auto">
          <a:xfrm flipH="1">
            <a:off x="4812323" y="3198813"/>
            <a:ext cx="786912" cy="825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56"/>
          <p:cNvSpPr>
            <a:spLocks noChangeShapeType="1"/>
          </p:cNvSpPr>
          <p:nvPr/>
        </p:nvSpPr>
        <p:spPr bwMode="auto">
          <a:xfrm flipH="1" flipV="1">
            <a:off x="4809392" y="3344863"/>
            <a:ext cx="2444262" cy="952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56"/>
          <p:cNvSpPr>
            <a:spLocks noChangeShapeType="1"/>
          </p:cNvSpPr>
          <p:nvPr/>
        </p:nvSpPr>
        <p:spPr bwMode="auto">
          <a:xfrm flipH="1" flipV="1">
            <a:off x="4812323" y="3395664"/>
            <a:ext cx="778120" cy="1285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56"/>
          <p:cNvSpPr>
            <a:spLocks noChangeShapeType="1"/>
          </p:cNvSpPr>
          <p:nvPr/>
        </p:nvSpPr>
        <p:spPr bwMode="auto">
          <a:xfrm flipH="1">
            <a:off x="3975589" y="3556000"/>
            <a:ext cx="1623646" cy="17208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56"/>
          <p:cNvSpPr>
            <a:spLocks noChangeShapeType="1"/>
          </p:cNvSpPr>
          <p:nvPr/>
        </p:nvSpPr>
        <p:spPr bwMode="auto">
          <a:xfrm flipH="1" flipV="1">
            <a:off x="6257192" y="3533776"/>
            <a:ext cx="1003789" cy="2524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56"/>
          <p:cNvSpPr>
            <a:spLocks noChangeShapeType="1"/>
          </p:cNvSpPr>
          <p:nvPr/>
        </p:nvSpPr>
        <p:spPr bwMode="auto">
          <a:xfrm flipH="1">
            <a:off x="6456485" y="3498850"/>
            <a:ext cx="807427" cy="3365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56"/>
          <p:cNvSpPr>
            <a:spLocks noChangeShapeType="1"/>
          </p:cNvSpPr>
          <p:nvPr/>
        </p:nvSpPr>
        <p:spPr bwMode="auto">
          <a:xfrm flipH="1" flipV="1">
            <a:off x="6457951" y="3883025"/>
            <a:ext cx="805962" cy="115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56"/>
          <p:cNvSpPr>
            <a:spLocks noChangeShapeType="1"/>
          </p:cNvSpPr>
          <p:nvPr/>
        </p:nvSpPr>
        <p:spPr bwMode="auto">
          <a:xfrm flipH="1" flipV="1">
            <a:off x="6457950" y="3956051"/>
            <a:ext cx="801565" cy="3349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56"/>
          <p:cNvSpPr>
            <a:spLocks noChangeShapeType="1"/>
          </p:cNvSpPr>
          <p:nvPr/>
        </p:nvSpPr>
        <p:spPr bwMode="auto">
          <a:xfrm flipH="1">
            <a:off x="3968261" y="3905251"/>
            <a:ext cx="1629508" cy="14208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56"/>
          <p:cNvSpPr>
            <a:spLocks noChangeShapeType="1"/>
          </p:cNvSpPr>
          <p:nvPr/>
        </p:nvSpPr>
        <p:spPr bwMode="auto">
          <a:xfrm flipH="1">
            <a:off x="3996104" y="4243389"/>
            <a:ext cx="1604596" cy="10937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56"/>
          <p:cNvSpPr>
            <a:spLocks noChangeShapeType="1"/>
          </p:cNvSpPr>
          <p:nvPr/>
        </p:nvSpPr>
        <p:spPr bwMode="auto">
          <a:xfrm flipH="1">
            <a:off x="3971192" y="4592639"/>
            <a:ext cx="1641231" cy="7715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Line 56"/>
          <p:cNvSpPr>
            <a:spLocks noChangeShapeType="1"/>
          </p:cNvSpPr>
          <p:nvPr/>
        </p:nvSpPr>
        <p:spPr bwMode="auto">
          <a:xfrm flipH="1">
            <a:off x="3972659" y="4929189"/>
            <a:ext cx="1626577" cy="4079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spect="1" noChangeArrowheads="1"/>
          </p:cNvSpPr>
          <p:nvPr/>
        </p:nvSpPr>
        <p:spPr bwMode="auto">
          <a:xfrm>
            <a:off x="5540080" y="4457701"/>
            <a:ext cx="135216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E10 Transfer of Custody</a:t>
            </a:r>
            <a:endParaRPr lang="en-GB" sz="900" b="1"/>
          </a:p>
        </p:txBody>
      </p:sp>
      <p:sp>
        <p:nvSpPr>
          <p:cNvPr id="32812" name="Line 56"/>
          <p:cNvSpPr>
            <a:spLocks noChangeShapeType="1"/>
          </p:cNvSpPr>
          <p:nvPr/>
        </p:nvSpPr>
        <p:spPr bwMode="auto">
          <a:xfrm flipH="1">
            <a:off x="3977054" y="5216526"/>
            <a:ext cx="1614854" cy="1381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56"/>
          <p:cNvSpPr>
            <a:spLocks noChangeShapeType="1"/>
          </p:cNvSpPr>
          <p:nvPr/>
        </p:nvSpPr>
        <p:spPr bwMode="auto">
          <a:xfrm flipH="1" flipV="1">
            <a:off x="3971192" y="5383213"/>
            <a:ext cx="1625112" cy="1889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Line 56"/>
          <p:cNvSpPr>
            <a:spLocks noChangeShapeType="1"/>
          </p:cNvSpPr>
          <p:nvPr/>
        </p:nvSpPr>
        <p:spPr bwMode="auto">
          <a:xfrm flipH="1" flipV="1">
            <a:off x="3965331" y="5397500"/>
            <a:ext cx="1625112" cy="4778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56"/>
          <p:cNvSpPr>
            <a:spLocks noChangeShapeType="1"/>
          </p:cNvSpPr>
          <p:nvPr/>
        </p:nvSpPr>
        <p:spPr bwMode="auto">
          <a:xfrm flipH="1" flipV="1">
            <a:off x="3969728" y="5416550"/>
            <a:ext cx="1626577" cy="812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Line 56"/>
          <p:cNvSpPr>
            <a:spLocks noChangeShapeType="1"/>
          </p:cNvSpPr>
          <p:nvPr/>
        </p:nvSpPr>
        <p:spPr bwMode="auto">
          <a:xfrm flipH="1">
            <a:off x="6913685" y="5083175"/>
            <a:ext cx="369277" cy="406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Line 56"/>
          <p:cNvSpPr>
            <a:spLocks noChangeShapeType="1"/>
          </p:cNvSpPr>
          <p:nvPr/>
        </p:nvSpPr>
        <p:spPr bwMode="auto">
          <a:xfrm flipH="1" flipV="1">
            <a:off x="6906358" y="5629275"/>
            <a:ext cx="361950" cy="2301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Line 56"/>
          <p:cNvSpPr>
            <a:spLocks noChangeShapeType="1"/>
          </p:cNvSpPr>
          <p:nvPr/>
        </p:nvSpPr>
        <p:spPr bwMode="auto">
          <a:xfrm flipH="1">
            <a:off x="6919547" y="5321300"/>
            <a:ext cx="344366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Line 56"/>
          <p:cNvSpPr>
            <a:spLocks noChangeShapeType="1"/>
          </p:cNvSpPr>
          <p:nvPr/>
        </p:nvSpPr>
        <p:spPr bwMode="auto">
          <a:xfrm flipH="1">
            <a:off x="6906358" y="5588001"/>
            <a:ext cx="375138" cy="111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Text Box 52"/>
          <p:cNvSpPr txBox="1">
            <a:spLocks noChangeAspect="1" noChangeArrowheads="1"/>
          </p:cNvSpPr>
          <p:nvPr/>
        </p:nvSpPr>
        <p:spPr bwMode="auto">
          <a:xfrm>
            <a:off x="7207544" y="5457826"/>
            <a:ext cx="143158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E15 Identifier Assignment</a:t>
            </a:r>
            <a:endParaRPr lang="en-GB" sz="900" b="1"/>
          </a:p>
        </p:txBody>
      </p:sp>
      <p:sp>
        <p:nvSpPr>
          <p:cNvPr id="32821" name="Text Box 53"/>
          <p:cNvSpPr txBox="1">
            <a:spLocks noChangeAspect="1" noChangeArrowheads="1"/>
          </p:cNvSpPr>
          <p:nvPr/>
        </p:nvSpPr>
        <p:spPr bwMode="auto">
          <a:xfrm>
            <a:off x="1680860" y="3179763"/>
            <a:ext cx="55085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E4 Period</a:t>
            </a:r>
            <a:endParaRPr lang="en-GB" sz="900" b="1"/>
          </a:p>
        </p:txBody>
      </p:sp>
      <p:sp>
        <p:nvSpPr>
          <p:cNvPr id="32822" name="Text Box 54"/>
          <p:cNvSpPr txBox="1">
            <a:spLocks noChangeAspect="1" noChangeArrowheads="1"/>
          </p:cNvSpPr>
          <p:nvPr/>
        </p:nvSpPr>
        <p:spPr bwMode="auto">
          <a:xfrm>
            <a:off x="1660482" y="4259263"/>
            <a:ext cx="104442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E3 Condition State</a:t>
            </a:r>
            <a:endParaRPr lang="en-GB" sz="900" b="1"/>
          </a:p>
        </p:txBody>
      </p:sp>
      <p:sp>
        <p:nvSpPr>
          <p:cNvPr id="32823" name="Text Box 55"/>
          <p:cNvSpPr txBox="1">
            <a:spLocks noChangeAspect="1" noChangeArrowheads="1"/>
          </p:cNvSpPr>
          <p:nvPr/>
        </p:nvSpPr>
        <p:spPr bwMode="auto">
          <a:xfrm>
            <a:off x="5560087" y="1423988"/>
            <a:ext cx="884257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900" b="1"/>
              <a:t>E68 Dissolution</a:t>
            </a:r>
          </a:p>
        </p:txBody>
      </p:sp>
      <p:sp>
        <p:nvSpPr>
          <p:cNvPr id="32824" name="Text Box 56"/>
          <p:cNvSpPr txBox="1">
            <a:spLocks noChangeAspect="1" noChangeArrowheads="1"/>
          </p:cNvSpPr>
          <p:nvPr/>
        </p:nvSpPr>
        <p:spPr bwMode="auto">
          <a:xfrm>
            <a:off x="5553870" y="2454276"/>
            <a:ext cx="109598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E81 Transformation</a:t>
            </a:r>
            <a:endParaRPr lang="en-GB" sz="900" b="1"/>
          </a:p>
        </p:txBody>
      </p:sp>
      <p:sp>
        <p:nvSpPr>
          <p:cNvPr id="32825" name="Text Box 57"/>
          <p:cNvSpPr txBox="1">
            <a:spLocks noChangeAspect="1" noChangeArrowheads="1"/>
          </p:cNvSpPr>
          <p:nvPr/>
        </p:nvSpPr>
        <p:spPr bwMode="auto">
          <a:xfrm>
            <a:off x="5575513" y="2771776"/>
            <a:ext cx="52516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E67 Birth</a:t>
            </a:r>
            <a:endParaRPr lang="en-GB" sz="900" b="1"/>
          </a:p>
        </p:txBody>
      </p:sp>
      <p:sp>
        <p:nvSpPr>
          <p:cNvPr id="32826" name="Text Box 58"/>
          <p:cNvSpPr txBox="1">
            <a:spLocks noChangeAspect="1" noChangeArrowheads="1"/>
          </p:cNvSpPr>
          <p:nvPr/>
        </p:nvSpPr>
        <p:spPr bwMode="auto">
          <a:xfrm>
            <a:off x="5562846" y="3135539"/>
            <a:ext cx="82012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900" b="1" dirty="0"/>
              <a:t>E66 Formation</a:t>
            </a:r>
          </a:p>
        </p:txBody>
      </p:sp>
      <p:sp>
        <p:nvSpPr>
          <p:cNvPr id="32827" name="Text Box 59"/>
          <p:cNvSpPr txBox="1">
            <a:spLocks noChangeAspect="1" noChangeArrowheads="1"/>
          </p:cNvSpPr>
          <p:nvPr/>
        </p:nvSpPr>
        <p:spPr bwMode="auto">
          <a:xfrm>
            <a:off x="5566928" y="3446463"/>
            <a:ext cx="72403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E65 Creation</a:t>
            </a:r>
            <a:endParaRPr lang="en-GB" sz="900" b="1"/>
          </a:p>
        </p:txBody>
      </p:sp>
      <p:sp>
        <p:nvSpPr>
          <p:cNvPr id="32828" name="Text Box 60"/>
          <p:cNvSpPr txBox="1">
            <a:spLocks noChangeAspect="1" noChangeArrowheads="1"/>
          </p:cNvSpPr>
          <p:nvPr/>
        </p:nvSpPr>
        <p:spPr bwMode="auto">
          <a:xfrm>
            <a:off x="5561104" y="3783013"/>
            <a:ext cx="929116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E11 Modification</a:t>
            </a:r>
            <a:endParaRPr lang="en-GB" sz="900" b="1"/>
          </a:p>
        </p:txBody>
      </p:sp>
      <p:sp>
        <p:nvSpPr>
          <p:cNvPr id="32829" name="Text Box 61"/>
          <p:cNvSpPr txBox="1">
            <a:spLocks noChangeAspect="1" noChangeArrowheads="1"/>
          </p:cNvSpPr>
          <p:nvPr/>
        </p:nvSpPr>
        <p:spPr bwMode="auto">
          <a:xfrm>
            <a:off x="5577146" y="4119563"/>
            <a:ext cx="48672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E9 Move</a:t>
            </a:r>
            <a:endParaRPr lang="en-GB" sz="900" b="1"/>
          </a:p>
        </p:txBody>
      </p:sp>
      <p:sp>
        <p:nvSpPr>
          <p:cNvPr id="32830" name="Text Box 62"/>
          <p:cNvSpPr txBox="1">
            <a:spLocks noChangeAspect="1" noChangeArrowheads="1"/>
          </p:cNvSpPr>
          <p:nvPr/>
        </p:nvSpPr>
        <p:spPr bwMode="auto">
          <a:xfrm>
            <a:off x="5565016" y="4794251"/>
            <a:ext cx="81578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 Acquisition</a:t>
            </a:r>
            <a:endParaRPr lang="en-GB" sz="900" b="1"/>
          </a:p>
        </p:txBody>
      </p:sp>
      <p:sp>
        <p:nvSpPr>
          <p:cNvPr id="32831" name="Text Box 63"/>
          <p:cNvSpPr txBox="1">
            <a:spLocks noChangeAspect="1" noChangeArrowheads="1"/>
          </p:cNvSpPr>
          <p:nvPr/>
        </p:nvSpPr>
        <p:spPr bwMode="auto">
          <a:xfrm>
            <a:off x="5576788" y="6154738"/>
            <a:ext cx="666218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E85 Joining</a:t>
            </a:r>
            <a:endParaRPr lang="en-GB" sz="900" b="1"/>
          </a:p>
        </p:txBody>
      </p:sp>
      <p:sp>
        <p:nvSpPr>
          <p:cNvPr id="32832" name="Text Box 64"/>
          <p:cNvSpPr txBox="1">
            <a:spLocks noChangeAspect="1" noChangeArrowheads="1"/>
          </p:cNvSpPr>
          <p:nvPr/>
        </p:nvSpPr>
        <p:spPr bwMode="auto">
          <a:xfrm>
            <a:off x="7230005" y="3351213"/>
            <a:ext cx="864984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E12 Production</a:t>
            </a:r>
            <a:endParaRPr lang="en-GB" sz="900" b="1"/>
          </a:p>
        </p:txBody>
      </p:sp>
      <p:sp>
        <p:nvSpPr>
          <p:cNvPr id="32833" name="Text Box 65"/>
          <p:cNvSpPr txBox="1">
            <a:spLocks noChangeAspect="1" noChangeArrowheads="1"/>
          </p:cNvSpPr>
          <p:nvPr/>
        </p:nvSpPr>
        <p:spPr bwMode="auto">
          <a:xfrm>
            <a:off x="7221172" y="4881563"/>
            <a:ext cx="1205033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E17 Type Assignment</a:t>
            </a:r>
            <a:endParaRPr lang="en-GB" sz="900" b="1"/>
          </a:p>
        </p:txBody>
      </p:sp>
      <p:sp>
        <p:nvSpPr>
          <p:cNvPr id="32834" name="Text Box 66"/>
          <p:cNvSpPr txBox="1">
            <a:spLocks noChangeAspect="1" noChangeArrowheads="1"/>
          </p:cNvSpPr>
          <p:nvPr/>
        </p:nvSpPr>
        <p:spPr bwMode="auto">
          <a:xfrm>
            <a:off x="7204504" y="5168901"/>
            <a:ext cx="1502140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E14 Condition Assessment</a:t>
            </a:r>
            <a:endParaRPr lang="en-GB" sz="900" b="1"/>
          </a:p>
        </p:txBody>
      </p:sp>
      <p:sp>
        <p:nvSpPr>
          <p:cNvPr id="32835" name="Text Box 67"/>
          <p:cNvSpPr txBox="1">
            <a:spLocks noChangeAspect="1" noChangeArrowheads="1"/>
          </p:cNvSpPr>
          <p:nvPr/>
        </p:nvSpPr>
        <p:spPr bwMode="auto">
          <a:xfrm>
            <a:off x="7224065" y="5745163"/>
            <a:ext cx="999955" cy="219291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/>
              <a:t>E16 Measurement</a:t>
            </a:r>
            <a:endParaRPr lang="en-GB" sz="900" b="1"/>
          </a:p>
        </p:txBody>
      </p:sp>
      <p:sp>
        <p:nvSpPr>
          <p:cNvPr id="2" name="Rectangle 1"/>
          <p:cNvSpPr/>
          <p:nvPr/>
        </p:nvSpPr>
        <p:spPr>
          <a:xfrm>
            <a:off x="3238500" y="3108326"/>
            <a:ext cx="5542643" cy="33323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8489" y="1036117"/>
            <a:ext cx="260808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Causal Activities of Agents: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On things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On Ideas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Assigning Properties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With Groups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0143" y="2489201"/>
            <a:ext cx="1303202" cy="1154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2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432315" y="-1967540"/>
            <a:ext cx="5966367" cy="38006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415499" y="3733091"/>
            <a:ext cx="5966367" cy="380060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-1752430" y="3735545"/>
            <a:ext cx="5966367" cy="3800603"/>
          </a:xfrm>
          <a:prstGeom prst="ellipse">
            <a:avLst/>
          </a:prstGeom>
          <a:solidFill>
            <a:srgbClr val="FFED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23" idx="2"/>
          </p:cNvCxnSpPr>
          <p:nvPr/>
        </p:nvCxnSpPr>
        <p:spPr>
          <a:xfrm flipV="1">
            <a:off x="1880489" y="3750211"/>
            <a:ext cx="2563059" cy="11095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3" idx="0"/>
            <a:endCxn id="23" idx="2"/>
          </p:cNvCxnSpPr>
          <p:nvPr/>
        </p:nvCxnSpPr>
        <p:spPr>
          <a:xfrm flipH="1" flipV="1">
            <a:off x="4443548" y="3750211"/>
            <a:ext cx="2955134" cy="1224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0"/>
          </p:cNvCxnSpPr>
          <p:nvPr/>
        </p:nvCxnSpPr>
        <p:spPr>
          <a:xfrm>
            <a:off x="4415499" y="725292"/>
            <a:ext cx="28049" cy="26786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74667" y="5547213"/>
            <a:ext cx="233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CRM class for </a:t>
            </a:r>
            <a:r>
              <a:rPr lang="en-US" b="1" dirty="0" smtClean="0"/>
              <a:t>physical items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84440" y="5635847"/>
            <a:ext cx="23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CRM class for </a:t>
            </a:r>
            <a:r>
              <a:rPr lang="en-US" b="1" dirty="0" smtClean="0"/>
              <a:t>immaterial items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91716" y="3959306"/>
            <a:ext cx="2045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Can ask: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What did it mean?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30871" y="4001329"/>
            <a:ext cx="1505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Can ask: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What was it?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01313" y="78961"/>
            <a:ext cx="1339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Can ask: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Who did it?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43548" y="725292"/>
            <a:ext cx="23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CRM class for </a:t>
            </a:r>
            <a:r>
              <a:rPr lang="en-US" b="1" dirty="0" smtClean="0"/>
              <a:t>agency</a:t>
            </a:r>
            <a:endParaRPr lang="en-US" b="1" dirty="0"/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3856473" y="401442"/>
            <a:ext cx="1174149" cy="32385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/>
              <a:t>E39 Actor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427184" y="3403962"/>
            <a:ext cx="2032727" cy="346249"/>
          </a:xfrm>
          <a:prstGeom prst="rect">
            <a:avLst/>
          </a:prstGeom>
          <a:gradFill flip="none" rotWithShape="1">
            <a:gsLst>
              <a:gs pos="0">
                <a:srgbClr val="FEFF02"/>
              </a:gs>
              <a:gs pos="100000">
                <a:srgbClr val="FFFFFF"/>
              </a:gs>
              <a:gs pos="50000">
                <a:srgbClr val="7F6000"/>
              </a:gs>
            </a:gsLst>
            <a:lin ang="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900" b="1"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/>
              <a:t>E77 Persistent Item</a:t>
            </a:r>
          </a:p>
        </p:txBody>
      </p:sp>
      <p:sp>
        <p:nvSpPr>
          <p:cNvPr id="33" name="Text Box 81"/>
          <p:cNvSpPr txBox="1">
            <a:spLocks noChangeAspect="1" noChangeArrowheads="1"/>
          </p:cNvSpPr>
          <p:nvPr/>
        </p:nvSpPr>
        <p:spPr bwMode="auto">
          <a:xfrm>
            <a:off x="6530871" y="4974871"/>
            <a:ext cx="1735621" cy="346249"/>
          </a:xfrm>
          <a:prstGeom prst="rect">
            <a:avLst/>
          </a:prstGeom>
          <a:solidFill>
            <a:srgbClr val="7F6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E18 Physical Thing</a:t>
            </a:r>
            <a:endParaRPr lang="en-GB" sz="1800" dirty="0">
              <a:latin typeface="Calibri"/>
              <a:cs typeface="Calibri"/>
            </a:endParaRPr>
          </a:p>
        </p:txBody>
      </p:sp>
      <p:sp>
        <p:nvSpPr>
          <p:cNvPr id="35" name="Text Box 7"/>
          <p:cNvSpPr txBox="1">
            <a:spLocks noChangeAspect="1" noChangeArrowheads="1"/>
          </p:cNvSpPr>
          <p:nvPr/>
        </p:nvSpPr>
        <p:spPr bwMode="auto">
          <a:xfrm>
            <a:off x="708591" y="4974871"/>
            <a:ext cx="2182521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E28 Conceptual Object</a:t>
            </a:r>
            <a:endParaRPr lang="en-GB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5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</a:t>
            </a:r>
            <a:r>
              <a:rPr lang="en-US" dirty="0" err="1" smtClean="0"/>
              <a:t>Endurants</a:t>
            </a:r>
            <a:r>
              <a:rPr lang="en-US" dirty="0" smtClean="0"/>
              <a:t> Illustrated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79" y="5271972"/>
            <a:ext cx="8802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 </a:t>
            </a:r>
            <a:r>
              <a:rPr lang="en-US" dirty="0"/>
              <a:t>the late summer of that year we lived in a house </a:t>
            </a:r>
            <a:r>
              <a:rPr lang="en-US" dirty="0" smtClean="0"/>
              <a:t>in </a:t>
            </a:r>
            <a:r>
              <a:rPr lang="en-US" dirty="0"/>
              <a:t>a village that looked across the river and the plain to </a:t>
            </a:r>
            <a:r>
              <a:rPr lang="en-US" dirty="0" smtClean="0"/>
              <a:t>the </a:t>
            </a:r>
            <a:r>
              <a:rPr lang="en-US" dirty="0"/>
              <a:t>mountains. In the bed of the river there were </a:t>
            </a:r>
            <a:r>
              <a:rPr lang="en-US" dirty="0" smtClean="0"/>
              <a:t>pebbles </a:t>
            </a:r>
            <a:r>
              <a:rPr lang="en-US" dirty="0"/>
              <a:t>and boulders, dry and white in the sun, and the </a:t>
            </a:r>
            <a:r>
              <a:rPr lang="en-US" dirty="0" smtClean="0"/>
              <a:t>water </a:t>
            </a:r>
            <a:r>
              <a:rPr lang="en-US" dirty="0"/>
              <a:t>was clear and swiftly moving and blue in the </a:t>
            </a:r>
            <a:r>
              <a:rPr lang="en-US" dirty="0" smtClean="0"/>
              <a:t>channels</a:t>
            </a:r>
            <a:r>
              <a:rPr lang="en-US" dirty="0"/>
              <a:t>. Troops went by the house and down the road </a:t>
            </a:r>
            <a:r>
              <a:rPr lang="en-US" dirty="0" smtClean="0"/>
              <a:t>and </a:t>
            </a:r>
            <a:r>
              <a:rPr lang="en-US" dirty="0"/>
              <a:t>the dust they raised powdered the leaves of the </a:t>
            </a:r>
            <a:r>
              <a:rPr lang="en-US" dirty="0" smtClean="0"/>
              <a:t>trees.”</a:t>
            </a:r>
            <a:endParaRPr lang="en-US" dirty="0"/>
          </a:p>
        </p:txBody>
      </p:sp>
      <p:pic>
        <p:nvPicPr>
          <p:cNvPr id="7" name="Picture 6" descr="Hemingway_farewe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87" y="2102608"/>
            <a:ext cx="1783080" cy="2540000"/>
          </a:xfrm>
          <a:prstGeom prst="rect">
            <a:avLst/>
          </a:prstGeom>
        </p:spPr>
      </p:pic>
      <p:pic>
        <p:nvPicPr>
          <p:cNvPr id="8" name="Picture 7" descr="EH2723PMilan19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46" y="1959946"/>
            <a:ext cx="1733094" cy="2921176"/>
          </a:xfrm>
          <a:prstGeom prst="rect">
            <a:avLst/>
          </a:prstGeom>
        </p:spPr>
      </p:pic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6922112" y="1536567"/>
            <a:ext cx="1174149" cy="32385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/>
              <a:t>E39 Actor</a:t>
            </a:r>
          </a:p>
        </p:txBody>
      </p:sp>
      <p:sp>
        <p:nvSpPr>
          <p:cNvPr id="10" name="Text Box 81"/>
          <p:cNvSpPr txBox="1">
            <a:spLocks noChangeAspect="1" noChangeArrowheads="1"/>
          </p:cNvSpPr>
          <p:nvPr/>
        </p:nvSpPr>
        <p:spPr bwMode="auto">
          <a:xfrm>
            <a:off x="1421471" y="1517813"/>
            <a:ext cx="1735621" cy="346249"/>
          </a:xfrm>
          <a:prstGeom prst="rect">
            <a:avLst/>
          </a:prstGeom>
          <a:solidFill>
            <a:srgbClr val="7F6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E18 Physical Thing</a:t>
            </a:r>
            <a:endParaRPr lang="en-GB" sz="1800" dirty="0">
              <a:latin typeface="Calibri"/>
              <a:cs typeface="Calibri"/>
            </a:endParaRPr>
          </a:p>
        </p:txBody>
      </p:sp>
      <p:sp>
        <p:nvSpPr>
          <p:cNvPr id="11" name="Text Box 7"/>
          <p:cNvSpPr txBox="1">
            <a:spLocks noChangeAspect="1" noChangeArrowheads="1"/>
          </p:cNvSpPr>
          <p:nvPr/>
        </p:nvSpPr>
        <p:spPr bwMode="auto">
          <a:xfrm>
            <a:off x="3511461" y="4801746"/>
            <a:ext cx="2182521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E28 Conceptual Object</a:t>
            </a:r>
            <a:endParaRPr lang="en-GB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50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Top Level </a:t>
            </a:r>
            <a:r>
              <a:rPr lang="en-US" dirty="0" err="1" smtClean="0"/>
              <a:t>Endurants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675" y="2861566"/>
            <a:ext cx="2095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This Book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/>
          </a:p>
          <a:p>
            <a:r>
              <a:rPr lang="en-US" dirty="0" smtClean="0"/>
              <a:t>Mona Lisa Painting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This CD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This Acetate Film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This Parchment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2556" y="2861566"/>
            <a:ext cx="20953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A Farewell to Arms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/>
          </a:p>
          <a:p>
            <a:r>
              <a:rPr lang="en-US" dirty="0" smtClean="0"/>
              <a:t>The Image of Mona Lisa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Beethoven’s Fifth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Citizen Kane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American Constitution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9718" y="2853068"/>
            <a:ext cx="20953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Hemingway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/>
          </a:p>
          <a:p>
            <a:r>
              <a:rPr lang="en-US" dirty="0" smtClean="0"/>
              <a:t>Da Vinci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Beethoven</a:t>
            </a: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Orson Welles</a:t>
            </a:r>
          </a:p>
          <a:p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cs typeface="Times New Roman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Founding Fathers</a:t>
            </a:r>
            <a:endParaRPr lang="en-US" dirty="0">
              <a:solidFill>
                <a:srgbClr val="000000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6619718" y="2036587"/>
            <a:ext cx="1174149" cy="32385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/>
              <a:t>E39 Actor</a:t>
            </a:r>
          </a:p>
        </p:txBody>
      </p:sp>
      <p:sp>
        <p:nvSpPr>
          <p:cNvPr id="12" name="Text Box 81"/>
          <p:cNvSpPr txBox="1">
            <a:spLocks noChangeAspect="1" noChangeArrowheads="1"/>
          </p:cNvSpPr>
          <p:nvPr/>
        </p:nvSpPr>
        <p:spPr bwMode="auto">
          <a:xfrm>
            <a:off x="599675" y="2014188"/>
            <a:ext cx="1735621" cy="346249"/>
          </a:xfrm>
          <a:prstGeom prst="rect">
            <a:avLst/>
          </a:prstGeom>
          <a:solidFill>
            <a:srgbClr val="7F6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E18 Physical Thing</a:t>
            </a:r>
            <a:endParaRPr lang="en-GB" sz="1800" dirty="0">
              <a:latin typeface="Calibri"/>
              <a:cs typeface="Calibri"/>
            </a:endParaRPr>
          </a:p>
        </p:txBody>
      </p:sp>
      <p:sp>
        <p:nvSpPr>
          <p:cNvPr id="13" name="Text Box 7"/>
          <p:cNvSpPr txBox="1">
            <a:spLocks noChangeAspect="1" noChangeArrowheads="1"/>
          </p:cNvSpPr>
          <p:nvPr/>
        </p:nvSpPr>
        <p:spPr bwMode="auto">
          <a:xfrm>
            <a:off x="3462556" y="2012779"/>
            <a:ext cx="2182521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E28 Conceptual Object</a:t>
            </a:r>
            <a:endParaRPr lang="en-GB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0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CIDOC Conceptual Reference Model</a:t>
            </a:r>
            <a:endParaRPr lang="en-US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716315"/>
            <a:ext cx="8229600" cy="3875152"/>
          </a:xfrm>
        </p:spPr>
        <p:txBody>
          <a:bodyPr>
            <a:normAutofit/>
          </a:bodyPr>
          <a:lstStyle/>
          <a:p>
            <a:r>
              <a:rPr lang="en-US" sz="1800" b="0" i="1" dirty="0" smtClean="0"/>
              <a:t>Developed by the </a:t>
            </a:r>
            <a:r>
              <a:rPr lang="en-US" sz="1800" b="1" i="1" dirty="0" smtClean="0"/>
              <a:t>CRM Special Interest Group of the International Committee for Documentation</a:t>
            </a:r>
            <a:r>
              <a:rPr lang="en-US" sz="1800" b="0" i="1" dirty="0" smtClean="0"/>
              <a:t> (CIDOC) of the International Council of Museums (ICOM), following an initiative of ICS-FORTH, </a:t>
            </a:r>
            <a:r>
              <a:rPr lang="en-US" sz="1800" b="0" i="1" dirty="0" err="1" smtClean="0"/>
              <a:t>Heraklion</a:t>
            </a:r>
            <a:r>
              <a:rPr lang="en-US" sz="1800" b="0" i="1" dirty="0" smtClean="0"/>
              <a:t>, Crete.</a:t>
            </a:r>
          </a:p>
          <a:p>
            <a:r>
              <a:rPr lang="en-US" sz="1800" b="0" i="1" dirty="0" smtClean="0"/>
              <a:t>a </a:t>
            </a:r>
            <a:r>
              <a:rPr lang="en-US" sz="1800" b="1" i="1" dirty="0"/>
              <a:t>core ontology</a:t>
            </a:r>
            <a:r>
              <a:rPr lang="en-US" sz="1800" b="0" i="1" dirty="0"/>
              <a:t> describing the underlying semantics of over a hundred database schemata and structures from all museum disciplines, archives and libraries</a:t>
            </a:r>
            <a:r>
              <a:rPr lang="en-US" sz="1800" b="0" i="1" dirty="0" smtClean="0"/>
              <a:t>.</a:t>
            </a:r>
          </a:p>
          <a:p>
            <a:r>
              <a:rPr lang="en-US" sz="1800" i="1" dirty="0" smtClean="0"/>
              <a:t>Recognized </a:t>
            </a:r>
            <a:r>
              <a:rPr lang="en-US" sz="1800" b="1" i="1" dirty="0" smtClean="0"/>
              <a:t>ISO Standard</a:t>
            </a:r>
            <a:r>
              <a:rPr lang="en-US" sz="1800" i="1" dirty="0" smtClean="0"/>
              <a:t> since 2006 </a:t>
            </a:r>
            <a:r>
              <a:rPr lang="en-US" sz="1800" dirty="0" smtClean="0"/>
              <a:t>(ISO21127:2006)</a:t>
            </a:r>
            <a:endParaRPr lang="en-US" sz="1800" b="0" i="1" dirty="0" smtClean="0"/>
          </a:p>
          <a:p>
            <a:r>
              <a:rPr lang="en-US" sz="1800" b="0" i="1" dirty="0" smtClean="0"/>
              <a:t>the </a:t>
            </a:r>
            <a:r>
              <a:rPr lang="en-US" sz="1800" b="1" i="1" dirty="0"/>
              <a:t>result of </a:t>
            </a:r>
            <a:r>
              <a:rPr lang="en-US" sz="1800" b="1" i="1" dirty="0" smtClean="0"/>
              <a:t>20 years</a:t>
            </a:r>
            <a:r>
              <a:rPr lang="en-US" sz="1800" b="0" i="1" dirty="0" smtClean="0"/>
              <a:t> of </a:t>
            </a:r>
            <a:r>
              <a:rPr lang="en-US" sz="1800" b="0" i="1" dirty="0"/>
              <a:t>interdisciplinary work and </a:t>
            </a:r>
            <a:r>
              <a:rPr lang="en-US" sz="1800" b="0" i="1" dirty="0" smtClean="0"/>
              <a:t>agreement</a:t>
            </a:r>
          </a:p>
          <a:p>
            <a:r>
              <a:rPr lang="en-US" sz="1800" b="0" i="1" dirty="0" smtClean="0"/>
              <a:t>a </a:t>
            </a:r>
            <a:r>
              <a:rPr lang="en-US" sz="1800" b="1" i="1" dirty="0"/>
              <a:t>generic model of recording of “what has happened”</a:t>
            </a:r>
            <a:r>
              <a:rPr lang="en-US" sz="1800" b="0" i="1" dirty="0"/>
              <a:t> in human </a:t>
            </a:r>
            <a:r>
              <a:rPr lang="en-US" sz="1800" b="0" i="1" dirty="0" smtClean="0"/>
              <a:t>scale</a:t>
            </a:r>
          </a:p>
          <a:p>
            <a:r>
              <a:rPr lang="en-US" sz="1800" b="1" i="1" dirty="0" smtClean="0"/>
              <a:t>generates </a:t>
            </a:r>
            <a:r>
              <a:rPr lang="en-US" sz="1800" b="1" i="1" dirty="0"/>
              <a:t>huge, meaningful networks of knowledge by a simple abstraction</a:t>
            </a:r>
            <a:r>
              <a:rPr lang="en-US" sz="1800" b="0" i="1" dirty="0"/>
              <a:t>: history as meetings of people, things and information</a:t>
            </a:r>
            <a:r>
              <a:rPr lang="en-US" sz="1800" b="0" i="1" dirty="0" smtClean="0"/>
              <a:t>.</a:t>
            </a:r>
            <a:endParaRPr lang="en-US" sz="1800" b="0" i="1" dirty="0"/>
          </a:p>
        </p:txBody>
      </p:sp>
      <p:pic>
        <p:nvPicPr>
          <p:cNvPr id="5" name="Content Placeholder 4" descr="ICOM-Logo-global-En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1510" b="-261510"/>
          <a:stretch>
            <a:fillRect/>
          </a:stretch>
        </p:blipFill>
        <p:spPr>
          <a:xfrm>
            <a:off x="361542" y="-179774"/>
            <a:ext cx="8325258" cy="4525963"/>
          </a:xfrm>
        </p:spPr>
      </p:pic>
    </p:spTree>
    <p:extLst>
      <p:ext uri="{BB962C8B-B14F-4D97-AF65-F5344CB8AC3E}">
        <p14:creationId xmlns:p14="http://schemas.microsoft.com/office/powerpoint/2010/main" val="104655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Relations between Conceptual Objects</a:t>
            </a:r>
            <a:endParaRPr lang="en-US" dirty="0"/>
          </a:p>
        </p:txBody>
      </p:sp>
      <p:sp>
        <p:nvSpPr>
          <p:cNvPr id="3" name="Text Box 7"/>
          <p:cNvSpPr txBox="1">
            <a:spLocks noChangeAspect="1" noChangeArrowheads="1"/>
          </p:cNvSpPr>
          <p:nvPr/>
        </p:nvSpPr>
        <p:spPr bwMode="auto">
          <a:xfrm>
            <a:off x="3561359" y="3124244"/>
            <a:ext cx="2150623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E28 Conceptual Object</a:t>
            </a:r>
            <a:endParaRPr lang="en-GB" dirty="0"/>
          </a:p>
        </p:txBody>
      </p:sp>
      <p:sp>
        <p:nvSpPr>
          <p:cNvPr id="8" name="Text Box 51"/>
          <p:cNvSpPr txBox="1">
            <a:spLocks noChangeAspect="1" noChangeArrowheads="1"/>
          </p:cNvSpPr>
          <p:nvPr/>
        </p:nvSpPr>
        <p:spPr bwMode="auto">
          <a:xfrm>
            <a:off x="3561359" y="5752618"/>
            <a:ext cx="2211375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E73 Information Object</a:t>
            </a:r>
            <a:endParaRPr lang="en-GB"/>
          </a:p>
        </p:txBody>
      </p:sp>
      <p:sp>
        <p:nvSpPr>
          <p:cNvPr id="9" name="Text Box 85"/>
          <p:cNvSpPr txBox="1">
            <a:spLocks noChangeAspect="1" noChangeArrowheads="1"/>
          </p:cNvSpPr>
          <p:nvPr/>
        </p:nvSpPr>
        <p:spPr bwMode="auto">
          <a:xfrm>
            <a:off x="2195788" y="4775636"/>
            <a:ext cx="2331525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E89 Propositional Object</a:t>
            </a:r>
            <a:endParaRPr lang="en-GB" dirty="0"/>
          </a:p>
        </p:txBody>
      </p:sp>
      <p:sp>
        <p:nvSpPr>
          <p:cNvPr id="10" name="Text Box 86"/>
          <p:cNvSpPr txBox="1">
            <a:spLocks noChangeAspect="1" noChangeArrowheads="1"/>
          </p:cNvSpPr>
          <p:nvPr/>
        </p:nvSpPr>
        <p:spPr bwMode="auto">
          <a:xfrm>
            <a:off x="5298925" y="4755779"/>
            <a:ext cx="1930160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E90 Symbolic Object</a:t>
            </a:r>
            <a:endParaRPr lang="en-GB"/>
          </a:p>
        </p:txBody>
      </p:sp>
      <p:cxnSp>
        <p:nvCxnSpPr>
          <p:cNvPr id="12" name="Elbow Connector 11"/>
          <p:cNvCxnSpPr>
            <a:stCxn id="10" idx="3"/>
            <a:endCxn id="10" idx="0"/>
          </p:cNvCxnSpPr>
          <p:nvPr/>
        </p:nvCxnSpPr>
        <p:spPr>
          <a:xfrm flipH="1" flipV="1">
            <a:off x="6264005" y="4755779"/>
            <a:ext cx="965080" cy="173125"/>
          </a:xfrm>
          <a:prstGeom prst="bentConnector4">
            <a:avLst>
              <a:gd name="adj1" fmla="val -123991"/>
              <a:gd name="adj2" fmla="val 703962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187"/>
          <p:cNvSpPr txBox="1">
            <a:spLocks noChangeArrowheads="1"/>
          </p:cNvSpPr>
          <p:nvPr/>
        </p:nvSpPr>
        <p:spPr bwMode="auto">
          <a:xfrm>
            <a:off x="6698744" y="3413124"/>
            <a:ext cx="17162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Arial"/>
                <a:cs typeface="Arial"/>
              </a:rPr>
              <a:t>P106 is composed of</a:t>
            </a:r>
            <a:endParaRPr lang="en-GB" sz="1400" dirty="0">
              <a:latin typeface="Arial"/>
              <a:cs typeface="Arial"/>
            </a:endParaRPr>
          </a:p>
        </p:txBody>
      </p:sp>
      <p:sp>
        <p:nvSpPr>
          <p:cNvPr id="17" name="Text Box 7"/>
          <p:cNvSpPr txBox="1">
            <a:spLocks noChangeAspect="1" noChangeArrowheads="1"/>
          </p:cNvSpPr>
          <p:nvPr/>
        </p:nvSpPr>
        <p:spPr bwMode="auto">
          <a:xfrm>
            <a:off x="551733" y="6106998"/>
            <a:ext cx="1377813" cy="346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 smtClean="0">
                <a:latin typeface="Calibri"/>
                <a:cs typeface="Calibri"/>
              </a:rPr>
              <a:t>E1 CRM Entity</a:t>
            </a:r>
            <a:endParaRPr lang="en-GB" sz="1800" b="1" dirty="0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9" idx="1"/>
            <a:endCxn id="17" idx="0"/>
          </p:cNvCxnSpPr>
          <p:nvPr/>
        </p:nvCxnSpPr>
        <p:spPr>
          <a:xfrm flipH="1">
            <a:off x="1240640" y="4948761"/>
            <a:ext cx="955148" cy="1158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187"/>
          <p:cNvSpPr txBox="1">
            <a:spLocks noChangeArrowheads="1"/>
          </p:cNvSpPr>
          <p:nvPr/>
        </p:nvSpPr>
        <p:spPr bwMode="auto">
          <a:xfrm>
            <a:off x="292089" y="5392838"/>
            <a:ext cx="10642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Arial"/>
                <a:cs typeface="Arial"/>
              </a:rPr>
              <a:t>P67 refers to</a:t>
            </a:r>
            <a:endParaRPr lang="en-GB" sz="1400" dirty="0">
              <a:latin typeface="Arial"/>
              <a:cs typeface="Arial"/>
            </a:endParaRPr>
          </a:p>
        </p:txBody>
      </p:sp>
      <p:sp>
        <p:nvSpPr>
          <p:cNvPr id="21" name="Text Box 187"/>
          <p:cNvSpPr txBox="1">
            <a:spLocks noChangeArrowheads="1"/>
          </p:cNvSpPr>
          <p:nvPr/>
        </p:nvSpPr>
        <p:spPr bwMode="auto">
          <a:xfrm>
            <a:off x="1450545" y="5700615"/>
            <a:ext cx="1139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Arial"/>
                <a:cs typeface="Arial"/>
              </a:rPr>
              <a:t>P129 is about</a:t>
            </a:r>
            <a:endParaRPr lang="en-GB" sz="1400" dirty="0">
              <a:latin typeface="Arial"/>
              <a:cs typeface="Arial"/>
            </a:endParaRPr>
          </a:p>
        </p:txBody>
      </p:sp>
      <p:cxnSp>
        <p:nvCxnSpPr>
          <p:cNvPr id="23" name="Elbow Connector 22"/>
          <p:cNvCxnSpPr>
            <a:stCxn id="9" idx="1"/>
            <a:endCxn id="9" idx="0"/>
          </p:cNvCxnSpPr>
          <p:nvPr/>
        </p:nvCxnSpPr>
        <p:spPr>
          <a:xfrm rot="10800000" flipH="1">
            <a:off x="2195787" y="4775637"/>
            <a:ext cx="1165763" cy="173125"/>
          </a:xfrm>
          <a:prstGeom prst="bentConnector4">
            <a:avLst>
              <a:gd name="adj1" fmla="val -19609"/>
              <a:gd name="adj2" fmla="val 23204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187"/>
          <p:cNvSpPr txBox="1">
            <a:spLocks noChangeArrowheads="1"/>
          </p:cNvSpPr>
          <p:nvPr/>
        </p:nvSpPr>
        <p:spPr bwMode="auto">
          <a:xfrm>
            <a:off x="2128693" y="4216749"/>
            <a:ext cx="1783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Arial"/>
                <a:cs typeface="Arial"/>
              </a:rPr>
              <a:t>P148  has component</a:t>
            </a:r>
            <a:endParaRPr lang="en-GB" sz="1400" dirty="0">
              <a:latin typeface="Arial"/>
              <a:cs typeface="Arial"/>
            </a:endParaRPr>
          </a:p>
        </p:txBody>
      </p:sp>
      <p:sp>
        <p:nvSpPr>
          <p:cNvPr id="36" name="Text Box 24"/>
          <p:cNvSpPr txBox="1">
            <a:spLocks noChangeAspect="1" noChangeArrowheads="1"/>
          </p:cNvSpPr>
          <p:nvPr/>
        </p:nvSpPr>
        <p:spPr bwMode="auto">
          <a:xfrm>
            <a:off x="5327265" y="6420230"/>
            <a:ext cx="1901820" cy="369332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E18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Physical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Thing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38" name="Straight Arrow Connector 37"/>
          <p:cNvCxnSpPr>
            <a:stCxn id="36" idx="0"/>
            <a:endCxn id="10" idx="2"/>
          </p:cNvCxnSpPr>
          <p:nvPr/>
        </p:nvCxnSpPr>
        <p:spPr>
          <a:xfrm flipH="1" flipV="1">
            <a:off x="6264005" y="5102028"/>
            <a:ext cx="14170" cy="1318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187"/>
          <p:cNvSpPr txBox="1">
            <a:spLocks noChangeArrowheads="1"/>
          </p:cNvSpPr>
          <p:nvPr/>
        </p:nvSpPr>
        <p:spPr bwMode="auto">
          <a:xfrm>
            <a:off x="5826020" y="6077369"/>
            <a:ext cx="1044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>
                <a:latin typeface="Arial"/>
                <a:cs typeface="Arial"/>
              </a:rPr>
              <a:t>P128 carries</a:t>
            </a:r>
            <a:endParaRPr lang="en-GB" sz="1400" dirty="0">
              <a:latin typeface="Arial"/>
              <a:cs typeface="Arial"/>
            </a:endParaRPr>
          </a:p>
        </p:txBody>
      </p:sp>
      <p:sp>
        <p:nvSpPr>
          <p:cNvPr id="41" name="Text Box 27"/>
          <p:cNvSpPr txBox="1">
            <a:spLocks noChangeAspect="1" noChangeArrowheads="1"/>
          </p:cNvSpPr>
          <p:nvPr/>
        </p:nvSpPr>
        <p:spPr bwMode="auto">
          <a:xfrm>
            <a:off x="3776893" y="1825360"/>
            <a:ext cx="1719555" cy="369332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E65 Creation</a:t>
            </a:r>
          </a:p>
        </p:txBody>
      </p:sp>
      <p:cxnSp>
        <p:nvCxnSpPr>
          <p:cNvPr id="43" name="Straight Arrow Connector 42"/>
          <p:cNvCxnSpPr>
            <a:stCxn id="41" idx="2"/>
            <a:endCxn id="3" idx="0"/>
          </p:cNvCxnSpPr>
          <p:nvPr/>
        </p:nvCxnSpPr>
        <p:spPr>
          <a:xfrm>
            <a:off x="4636671" y="2194692"/>
            <a:ext cx="0" cy="9295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527313" y="2502808"/>
            <a:ext cx="1547018" cy="3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456" tIns="62728" rIns="125456" bIns="62728">
            <a:spAutoFit/>
          </a:bodyPr>
          <a:lstStyle>
            <a:lvl1pPr algn="l" defTabSz="12541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27063" algn="l" defTabSz="12541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54125" algn="l" defTabSz="12541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81188" algn="l" defTabSz="12541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09838" algn="l" defTabSz="12541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967038"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24238"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881438"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338638"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>
                <a:latin typeface="Arial"/>
                <a:cs typeface="Arial"/>
              </a:rPr>
              <a:t>P94 has created </a:t>
            </a:r>
          </a:p>
        </p:txBody>
      </p:sp>
      <p:cxnSp>
        <p:nvCxnSpPr>
          <p:cNvPr id="32" name="Straight Arrow Connector 31"/>
          <p:cNvCxnSpPr>
            <a:stCxn id="9" idx="0"/>
            <a:endCxn id="3" idx="2"/>
          </p:cNvCxnSpPr>
          <p:nvPr/>
        </p:nvCxnSpPr>
        <p:spPr>
          <a:xfrm flipV="1">
            <a:off x="3361551" y="3470493"/>
            <a:ext cx="1275120" cy="13051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3" idx="2"/>
          </p:cNvCxnSpPr>
          <p:nvPr/>
        </p:nvCxnSpPr>
        <p:spPr>
          <a:xfrm flipH="1" flipV="1">
            <a:off x="4636671" y="3470493"/>
            <a:ext cx="1627334" cy="12852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9" idx="2"/>
          </p:cNvCxnSpPr>
          <p:nvPr/>
        </p:nvCxnSpPr>
        <p:spPr>
          <a:xfrm flipH="1" flipV="1">
            <a:off x="3361551" y="5121885"/>
            <a:ext cx="1305496" cy="6307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0" idx="2"/>
          </p:cNvCxnSpPr>
          <p:nvPr/>
        </p:nvCxnSpPr>
        <p:spPr>
          <a:xfrm flipV="1">
            <a:off x="4667047" y="5102028"/>
            <a:ext cx="1596958" cy="6505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Box 51"/>
          <p:cNvSpPr txBox="1">
            <a:spLocks noChangeAspect="1" noChangeArrowheads="1"/>
          </p:cNvSpPr>
          <p:nvPr/>
        </p:nvSpPr>
        <p:spPr bwMode="auto">
          <a:xfrm>
            <a:off x="7322402" y="5825939"/>
            <a:ext cx="1754175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E41 Appellation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37" idx="0"/>
            <a:endCxn id="10" idx="2"/>
          </p:cNvCxnSpPr>
          <p:nvPr/>
        </p:nvCxnSpPr>
        <p:spPr>
          <a:xfrm flipH="1" flipV="1">
            <a:off x="6264005" y="5102028"/>
            <a:ext cx="1935485" cy="7239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51"/>
          <p:cNvSpPr txBox="1">
            <a:spLocks noChangeAspect="1" noChangeArrowheads="1"/>
          </p:cNvSpPr>
          <p:nvPr/>
        </p:nvSpPr>
        <p:spPr bwMode="auto">
          <a:xfrm>
            <a:off x="36800" y="4775637"/>
            <a:ext cx="1754175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E55 Type</a:t>
            </a:r>
            <a:endParaRPr lang="en-GB" dirty="0"/>
          </a:p>
        </p:txBody>
      </p:sp>
      <p:cxnSp>
        <p:nvCxnSpPr>
          <p:cNvPr id="54" name="Straight Arrow Connector 53"/>
          <p:cNvCxnSpPr>
            <a:stCxn id="45" idx="0"/>
            <a:endCxn id="3" idx="2"/>
          </p:cNvCxnSpPr>
          <p:nvPr/>
        </p:nvCxnSpPr>
        <p:spPr>
          <a:xfrm flipV="1">
            <a:off x="913888" y="3470493"/>
            <a:ext cx="3722783" cy="13051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9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 </a:t>
            </a:r>
            <a:r>
              <a:rPr lang="en-US" dirty="0" err="1" smtClean="0"/>
              <a:t>IsA</a:t>
            </a:r>
            <a:r>
              <a:rPr lang="en-US" dirty="0" smtClean="0"/>
              <a:t> Enables Elaboration of Following Classes</a:t>
            </a:r>
            <a:endParaRPr lang="en-US" dirty="0"/>
          </a:p>
        </p:txBody>
      </p:sp>
      <p:sp>
        <p:nvSpPr>
          <p:cNvPr id="22" name="Text Box 81"/>
          <p:cNvSpPr txBox="1">
            <a:spLocks noChangeAspect="1" noChangeArrowheads="1"/>
          </p:cNvSpPr>
          <p:nvPr/>
        </p:nvSpPr>
        <p:spPr bwMode="auto">
          <a:xfrm>
            <a:off x="2749411" y="2385706"/>
            <a:ext cx="1775358" cy="346249"/>
          </a:xfrm>
          <a:prstGeom prst="rect">
            <a:avLst/>
          </a:prstGeom>
          <a:solidFill>
            <a:srgbClr val="7F6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>
                <a:latin typeface="Calibri"/>
                <a:cs typeface="Calibri"/>
              </a:rPr>
              <a:t>E18 Physical Thing</a:t>
            </a:r>
            <a:endParaRPr lang="en-GB" sz="1800" b="1" dirty="0">
              <a:latin typeface="Calibri"/>
              <a:cs typeface="Calibri"/>
            </a:endParaRPr>
          </a:p>
        </p:txBody>
      </p:sp>
      <p:cxnSp>
        <p:nvCxnSpPr>
          <p:cNvPr id="18" name="Curved Connector 17"/>
          <p:cNvCxnSpPr>
            <a:stCxn id="22" idx="3"/>
            <a:endCxn id="22" idx="0"/>
          </p:cNvCxnSpPr>
          <p:nvPr/>
        </p:nvCxnSpPr>
        <p:spPr>
          <a:xfrm flipH="1" flipV="1">
            <a:off x="3637090" y="2385706"/>
            <a:ext cx="887679" cy="173125"/>
          </a:xfrm>
          <a:prstGeom prst="curvedConnector4">
            <a:avLst>
              <a:gd name="adj1" fmla="val -25753"/>
              <a:gd name="adj2" fmla="val 2320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0585219">
            <a:off x="4948528" y="1638077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P46 composed of</a:t>
            </a:r>
            <a:endParaRPr lang="en-US" dirty="0"/>
          </a:p>
        </p:txBody>
      </p:sp>
      <p:sp>
        <p:nvSpPr>
          <p:cNvPr id="30" name="Text Box 86"/>
          <p:cNvSpPr txBox="1">
            <a:spLocks noChangeAspect="1" noChangeArrowheads="1"/>
          </p:cNvSpPr>
          <p:nvPr/>
        </p:nvSpPr>
        <p:spPr bwMode="auto">
          <a:xfrm>
            <a:off x="6945805" y="1640323"/>
            <a:ext cx="1343932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E57 Material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22" idx="3"/>
            <a:endCxn id="30" idx="1"/>
          </p:cNvCxnSpPr>
          <p:nvPr/>
        </p:nvCxnSpPr>
        <p:spPr>
          <a:xfrm flipV="1">
            <a:off x="4524769" y="1813448"/>
            <a:ext cx="2421036" cy="745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24769" y="254230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P45 consists of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1266" y="2457382"/>
            <a:ext cx="201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P44 has condition</a:t>
            </a:r>
            <a:endParaRPr lang="en-US" dirty="0"/>
          </a:p>
        </p:txBody>
      </p:sp>
      <p:sp>
        <p:nvSpPr>
          <p:cNvPr id="36" name="Text Box 5"/>
          <p:cNvSpPr txBox="1">
            <a:spLocks noChangeAspect="1" noChangeArrowheads="1"/>
          </p:cNvSpPr>
          <p:nvPr/>
        </p:nvSpPr>
        <p:spPr bwMode="auto">
          <a:xfrm>
            <a:off x="233792" y="2016374"/>
            <a:ext cx="1901482" cy="369332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 smtClean="0"/>
              <a:t>E3 Condition State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22" idx="1"/>
            <a:endCxn id="36" idx="3"/>
          </p:cNvCxnSpPr>
          <p:nvPr/>
        </p:nvCxnSpPr>
        <p:spPr>
          <a:xfrm flipH="1" flipV="1">
            <a:off x="2135274" y="2201040"/>
            <a:ext cx="614137" cy="357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184533" y="1458201"/>
            <a:ext cx="1174149" cy="42410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>
                <a:latin typeface="Calibri"/>
                <a:cs typeface="Calibri"/>
              </a:rPr>
              <a:t>E39 Actor</a:t>
            </a:r>
          </a:p>
        </p:txBody>
      </p:sp>
      <p:cxnSp>
        <p:nvCxnSpPr>
          <p:cNvPr id="45" name="Straight Arrow Connector 44"/>
          <p:cNvCxnSpPr>
            <a:stCxn id="22" idx="0"/>
            <a:endCxn id="44" idx="3"/>
          </p:cNvCxnSpPr>
          <p:nvPr/>
        </p:nvCxnSpPr>
        <p:spPr>
          <a:xfrm flipH="1" flipV="1">
            <a:off x="2358682" y="1670251"/>
            <a:ext cx="1278408" cy="7154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75667" y="1404862"/>
            <a:ext cx="1942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P49 has former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or current keeper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 Box 83"/>
          <p:cNvSpPr txBox="1">
            <a:spLocks noChangeAspect="1" noChangeArrowheads="1"/>
          </p:cNvSpPr>
          <p:nvPr/>
        </p:nvSpPr>
        <p:spPr bwMode="auto">
          <a:xfrm>
            <a:off x="993690" y="4320450"/>
            <a:ext cx="1821056" cy="346249"/>
          </a:xfrm>
          <a:prstGeom prst="rect">
            <a:avLst/>
          </a:prstGeom>
          <a:solidFill>
            <a:srgbClr val="7F6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>
                <a:latin typeface="Calibri"/>
                <a:cs typeface="Calibri"/>
              </a:rPr>
              <a:t>E19Physical Object</a:t>
            </a:r>
            <a:endParaRPr lang="en-GB" sz="1800" b="1" dirty="0">
              <a:latin typeface="Calibri"/>
              <a:cs typeface="Calibri"/>
            </a:endParaRPr>
          </a:p>
        </p:txBody>
      </p:sp>
      <p:cxnSp>
        <p:nvCxnSpPr>
          <p:cNvPr id="16" name="Straight Arrow Connector 15"/>
          <p:cNvCxnSpPr>
            <a:stCxn id="15" idx="0"/>
            <a:endCxn id="22" idx="2"/>
          </p:cNvCxnSpPr>
          <p:nvPr/>
        </p:nvCxnSpPr>
        <p:spPr>
          <a:xfrm flipV="1">
            <a:off x="1904218" y="2731955"/>
            <a:ext cx="1732872" cy="1588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49303" y="3311700"/>
            <a:ext cx="1688773" cy="412750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/>
              <a:t>E53 Place</a:t>
            </a:r>
          </a:p>
        </p:txBody>
      </p:sp>
      <p:cxnSp>
        <p:nvCxnSpPr>
          <p:cNvPr id="27" name="Straight Arrow Connector 26"/>
          <p:cNvCxnSpPr>
            <a:stCxn id="15" idx="0"/>
            <a:endCxn id="25" idx="2"/>
          </p:cNvCxnSpPr>
          <p:nvPr/>
        </p:nvCxnSpPr>
        <p:spPr>
          <a:xfrm flipH="1" flipV="1">
            <a:off x="993690" y="3724450"/>
            <a:ext cx="910528" cy="596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091" y="3858785"/>
            <a:ext cx="1073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P55 has current location</a:t>
            </a:r>
            <a:endParaRPr lang="en-US" dirty="0"/>
          </a:p>
        </p:txBody>
      </p:sp>
      <p:sp>
        <p:nvSpPr>
          <p:cNvPr id="35" name="Text Box 6"/>
          <p:cNvSpPr txBox="1">
            <a:spLocks noChangeAspect="1" noChangeArrowheads="1"/>
          </p:cNvSpPr>
          <p:nvPr/>
        </p:nvSpPr>
        <p:spPr bwMode="auto">
          <a:xfrm>
            <a:off x="5136218" y="4304193"/>
            <a:ext cx="2301143" cy="346249"/>
          </a:xfrm>
          <a:prstGeom prst="rect">
            <a:avLst/>
          </a:prstGeom>
          <a:solidFill>
            <a:srgbClr val="7F6000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>
                <a:latin typeface="Calibri"/>
                <a:cs typeface="Calibri"/>
              </a:rPr>
              <a:t>E24 Physical M-M Thing</a:t>
            </a:r>
            <a:endParaRPr lang="en-GB" sz="1800" b="1">
              <a:latin typeface="Calibri"/>
              <a:cs typeface="Calibri"/>
            </a:endParaRPr>
          </a:p>
        </p:txBody>
      </p:sp>
      <p:cxnSp>
        <p:nvCxnSpPr>
          <p:cNvPr id="38" name="Straight Arrow Connector 37"/>
          <p:cNvCxnSpPr>
            <a:stCxn id="35" idx="0"/>
            <a:endCxn id="22" idx="2"/>
          </p:cNvCxnSpPr>
          <p:nvPr/>
        </p:nvCxnSpPr>
        <p:spPr>
          <a:xfrm flipH="1" flipV="1">
            <a:off x="3637090" y="2731955"/>
            <a:ext cx="2649700" cy="15722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86"/>
          <p:cNvSpPr txBox="1">
            <a:spLocks noChangeAspect="1" noChangeArrowheads="1"/>
          </p:cNvSpPr>
          <p:nvPr/>
        </p:nvSpPr>
        <p:spPr bwMode="auto">
          <a:xfrm>
            <a:off x="7668074" y="2227092"/>
            <a:ext cx="1343932" cy="346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E1 CRM Entity</a:t>
            </a:r>
            <a:endParaRPr lang="en-GB" dirty="0"/>
          </a:p>
        </p:txBody>
      </p:sp>
      <p:sp>
        <p:nvSpPr>
          <p:cNvPr id="40" name="Text Box 86"/>
          <p:cNvSpPr txBox="1">
            <a:spLocks noChangeAspect="1" noChangeArrowheads="1"/>
          </p:cNvSpPr>
          <p:nvPr/>
        </p:nvSpPr>
        <p:spPr bwMode="auto">
          <a:xfrm>
            <a:off x="7619815" y="3189140"/>
            <a:ext cx="1458423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E36 Visual Item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35" idx="0"/>
            <a:endCxn id="39" idx="1"/>
          </p:cNvCxnSpPr>
          <p:nvPr/>
        </p:nvCxnSpPr>
        <p:spPr>
          <a:xfrm flipV="1">
            <a:off x="6286790" y="2400217"/>
            <a:ext cx="1381284" cy="19039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  <a:endCxn id="40" idx="2"/>
          </p:cNvCxnSpPr>
          <p:nvPr/>
        </p:nvCxnSpPr>
        <p:spPr>
          <a:xfrm flipV="1">
            <a:off x="7437361" y="3535389"/>
            <a:ext cx="911666" cy="9419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 rot="18540122">
            <a:off x="6123818" y="2852050"/>
            <a:ext cx="139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P62 depicts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9667631">
            <a:off x="7681432" y="3937202"/>
            <a:ext cx="1326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P65 shows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visual item</a:t>
            </a:r>
            <a:endParaRPr lang="en-US" dirty="0"/>
          </a:p>
        </p:txBody>
      </p:sp>
      <p:sp>
        <p:nvSpPr>
          <p:cNvPr id="68" name="Text Box 84"/>
          <p:cNvSpPr txBox="1">
            <a:spLocks noChangeAspect="1" noChangeArrowheads="1"/>
          </p:cNvSpPr>
          <p:nvPr/>
        </p:nvSpPr>
        <p:spPr bwMode="auto">
          <a:xfrm>
            <a:off x="2957360" y="4320450"/>
            <a:ext cx="1980542" cy="346249"/>
          </a:xfrm>
          <a:prstGeom prst="rect">
            <a:avLst/>
          </a:prstGeom>
          <a:solidFill>
            <a:srgbClr val="7F6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>
                <a:latin typeface="Calibri"/>
                <a:cs typeface="Calibri"/>
              </a:rPr>
              <a:t>E26 Physical Feature</a:t>
            </a:r>
            <a:endParaRPr lang="en-GB" sz="1800" b="1" dirty="0">
              <a:latin typeface="Calibri"/>
              <a:cs typeface="Calibri"/>
            </a:endParaRPr>
          </a:p>
        </p:txBody>
      </p:sp>
      <p:cxnSp>
        <p:nvCxnSpPr>
          <p:cNvPr id="85" name="Straight Arrow Connector 84"/>
          <p:cNvCxnSpPr>
            <a:stCxn id="68" idx="0"/>
            <a:endCxn id="22" idx="2"/>
          </p:cNvCxnSpPr>
          <p:nvPr/>
        </p:nvCxnSpPr>
        <p:spPr>
          <a:xfrm flipH="1" flipV="1">
            <a:off x="3637090" y="2731955"/>
            <a:ext cx="310541" cy="1588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15" idx="0"/>
            <a:endCxn id="68" idx="0"/>
          </p:cNvCxnSpPr>
          <p:nvPr/>
        </p:nvCxnSpPr>
        <p:spPr>
          <a:xfrm rot="5400000" flipH="1" flipV="1">
            <a:off x="2925924" y="3298744"/>
            <a:ext cx="12700" cy="2043413"/>
          </a:xfrm>
          <a:prstGeom prst="curvedConnector3">
            <a:avLst>
              <a:gd name="adj1" fmla="val 312859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631095" y="3361305"/>
            <a:ext cx="1223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P56 bears feature</a:t>
            </a:r>
            <a:endParaRPr lang="en-US" dirty="0"/>
          </a:p>
        </p:txBody>
      </p:sp>
      <p:sp>
        <p:nvSpPr>
          <p:cNvPr id="43" name="Text Box 9"/>
          <p:cNvSpPr txBox="1">
            <a:spLocks noChangeAspect="1" noChangeArrowheads="1"/>
          </p:cNvSpPr>
          <p:nvPr/>
        </p:nvSpPr>
        <p:spPr bwMode="auto">
          <a:xfrm>
            <a:off x="5392579" y="5606078"/>
            <a:ext cx="2275495" cy="346249"/>
          </a:xfrm>
          <a:prstGeom prst="rect">
            <a:avLst/>
          </a:prstGeom>
          <a:solidFill>
            <a:srgbClr val="7F6000"/>
          </a:solidFill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>
                <a:latin typeface="Calibri"/>
                <a:cs typeface="Calibri"/>
              </a:rPr>
              <a:t>E25 Man-Made Feature</a:t>
            </a:r>
            <a:endParaRPr lang="en-GB" sz="1800" b="1" dirty="0">
              <a:latin typeface="Calibri"/>
              <a:cs typeface="Calibri"/>
            </a:endParaRPr>
          </a:p>
        </p:txBody>
      </p:sp>
      <p:sp>
        <p:nvSpPr>
          <p:cNvPr id="46" name="Text Box 97"/>
          <p:cNvSpPr txBox="1">
            <a:spLocks noChangeAspect="1" noChangeArrowheads="1"/>
          </p:cNvSpPr>
          <p:nvPr/>
        </p:nvSpPr>
        <p:spPr bwMode="auto">
          <a:xfrm>
            <a:off x="889977" y="5606078"/>
            <a:ext cx="2025514" cy="346249"/>
          </a:xfrm>
          <a:prstGeom prst="rect">
            <a:avLst/>
          </a:prstGeom>
          <a:solidFill>
            <a:srgbClr val="7F6000"/>
          </a:solidFill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>
                <a:latin typeface="Calibri"/>
                <a:cs typeface="Calibri"/>
              </a:rPr>
              <a:t>E20 Biological Object</a:t>
            </a:r>
            <a:endParaRPr lang="en-GB" sz="1800" b="1" dirty="0">
              <a:latin typeface="Calibri"/>
              <a:cs typeface="Calibri"/>
            </a:endParaRPr>
          </a:p>
        </p:txBody>
      </p:sp>
      <p:sp>
        <p:nvSpPr>
          <p:cNvPr id="47" name="Text Box 98"/>
          <p:cNvSpPr txBox="1">
            <a:spLocks noChangeAspect="1" noChangeArrowheads="1"/>
          </p:cNvSpPr>
          <p:nvPr/>
        </p:nvSpPr>
        <p:spPr bwMode="auto">
          <a:xfrm>
            <a:off x="3021578" y="5606078"/>
            <a:ext cx="2257780" cy="346249"/>
          </a:xfrm>
          <a:prstGeom prst="rect">
            <a:avLst/>
          </a:prstGeom>
          <a:solidFill>
            <a:srgbClr val="7F6000"/>
          </a:solidFill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lIns="54000" rIns="54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>
                <a:latin typeface="Calibri"/>
                <a:cs typeface="Calibri"/>
              </a:rPr>
              <a:t>E22 Man-Made Object</a:t>
            </a:r>
            <a:endParaRPr lang="en-GB" sz="1800" b="1" dirty="0">
              <a:latin typeface="Calibri"/>
              <a:cs typeface="Calibri"/>
            </a:endParaRPr>
          </a:p>
        </p:txBody>
      </p:sp>
      <p:cxnSp>
        <p:nvCxnSpPr>
          <p:cNvPr id="48" name="Straight Arrow Connector 47"/>
          <p:cNvCxnSpPr>
            <a:stCxn id="46" idx="0"/>
            <a:endCxn id="15" idx="2"/>
          </p:cNvCxnSpPr>
          <p:nvPr/>
        </p:nvCxnSpPr>
        <p:spPr>
          <a:xfrm flipV="1">
            <a:off x="1902734" y="4666699"/>
            <a:ext cx="1484" cy="9393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0"/>
            <a:endCxn id="15" idx="2"/>
          </p:cNvCxnSpPr>
          <p:nvPr/>
        </p:nvCxnSpPr>
        <p:spPr>
          <a:xfrm flipH="1" flipV="1">
            <a:off x="1904218" y="4666699"/>
            <a:ext cx="2246250" cy="9393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  <a:endCxn id="68" idx="2"/>
          </p:cNvCxnSpPr>
          <p:nvPr/>
        </p:nvCxnSpPr>
        <p:spPr>
          <a:xfrm flipH="1" flipV="1">
            <a:off x="3947631" y="4666699"/>
            <a:ext cx="2582696" cy="9393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0"/>
          </p:cNvCxnSpPr>
          <p:nvPr/>
        </p:nvCxnSpPr>
        <p:spPr>
          <a:xfrm flipV="1">
            <a:off x="4150468" y="4666700"/>
            <a:ext cx="2244889" cy="9393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0"/>
          </p:cNvCxnSpPr>
          <p:nvPr/>
        </p:nvCxnSpPr>
        <p:spPr>
          <a:xfrm flipH="1" flipV="1">
            <a:off x="6395357" y="4666700"/>
            <a:ext cx="134970" cy="9393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3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Distinctions/Connections </a:t>
            </a:r>
            <a:r>
              <a:rPr lang="en-US" dirty="0" smtClean="0"/>
              <a:t>amongst Actors</a:t>
            </a:r>
            <a:endParaRPr lang="en-US" dirty="0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2758731" y="2206852"/>
            <a:ext cx="1174149" cy="42410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>
                <a:latin typeface="Calibri"/>
                <a:cs typeface="Calibri"/>
              </a:rPr>
              <a:t>E39 Actor</a:t>
            </a: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927440" y="4143304"/>
            <a:ext cx="1174149" cy="42410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>
                <a:latin typeface="Calibri"/>
                <a:cs typeface="Calibri"/>
              </a:rPr>
              <a:t>E74 Group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683223" y="5534901"/>
            <a:ext cx="1662583" cy="42410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>
                <a:latin typeface="Calibri"/>
                <a:cs typeface="Calibri"/>
              </a:rPr>
              <a:t>E40 Legal Body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3932880" y="4150602"/>
            <a:ext cx="1297716" cy="424100"/>
          </a:xfrm>
          <a:prstGeom prst="rect">
            <a:avLst/>
          </a:prstGeom>
          <a:solidFill>
            <a:srgbClr val="F5A6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>
                <a:latin typeface="Calibri"/>
                <a:cs typeface="Calibri"/>
              </a:rPr>
              <a:t>E21 Person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>
            <a:stCxn id="9" idx="0"/>
            <a:endCxn id="6" idx="2"/>
          </p:cNvCxnSpPr>
          <p:nvPr/>
        </p:nvCxnSpPr>
        <p:spPr>
          <a:xfrm flipH="1" flipV="1">
            <a:off x="3345806" y="2630952"/>
            <a:ext cx="1235932" cy="15196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6" idx="2"/>
          </p:cNvCxnSpPr>
          <p:nvPr/>
        </p:nvCxnSpPr>
        <p:spPr>
          <a:xfrm flipV="1">
            <a:off x="2514515" y="2630952"/>
            <a:ext cx="831291" cy="15123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2514515" y="4567404"/>
            <a:ext cx="0" cy="9674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86"/>
          <p:cNvSpPr txBox="1">
            <a:spLocks noChangeAspect="1" noChangeArrowheads="1"/>
          </p:cNvSpPr>
          <p:nvPr/>
        </p:nvSpPr>
        <p:spPr bwMode="auto">
          <a:xfrm>
            <a:off x="6833445" y="1138840"/>
            <a:ext cx="1343932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E30 Right</a:t>
            </a:r>
            <a:endParaRPr lang="en-GB" dirty="0"/>
          </a:p>
        </p:txBody>
      </p:sp>
      <p:sp>
        <p:nvSpPr>
          <p:cNvPr id="15" name="Text Box 86"/>
          <p:cNvSpPr txBox="1">
            <a:spLocks noChangeAspect="1" noChangeArrowheads="1"/>
          </p:cNvSpPr>
          <p:nvPr/>
        </p:nvSpPr>
        <p:spPr bwMode="auto">
          <a:xfrm>
            <a:off x="7149005" y="2197785"/>
            <a:ext cx="1994995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E51 Contact Point</a:t>
            </a:r>
            <a:endParaRPr lang="en-GB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971204" y="3313752"/>
            <a:ext cx="1688773" cy="412750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/>
              <a:t>E53 Place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3932880" y="1311965"/>
            <a:ext cx="2900565" cy="11069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15" idx="1"/>
          </p:cNvCxnSpPr>
          <p:nvPr/>
        </p:nvCxnSpPr>
        <p:spPr>
          <a:xfrm flipV="1">
            <a:off x="3932880" y="2370910"/>
            <a:ext cx="3216125" cy="47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7" idx="1"/>
          </p:cNvCxnSpPr>
          <p:nvPr/>
        </p:nvCxnSpPr>
        <p:spPr>
          <a:xfrm>
            <a:off x="3932880" y="2418902"/>
            <a:ext cx="3038324" cy="11012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0304421">
            <a:off x="3939429" y="1621035"/>
            <a:ext cx="175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P75 possesses</a:t>
            </a:r>
            <a:endParaRPr lang="en-US" dirty="0"/>
          </a:p>
        </p:txBody>
      </p:sp>
      <p:cxnSp>
        <p:nvCxnSpPr>
          <p:cNvPr id="41" name="Curved Connector 40"/>
          <p:cNvCxnSpPr>
            <a:stCxn id="7" idx="1"/>
            <a:endCxn id="6" idx="0"/>
          </p:cNvCxnSpPr>
          <p:nvPr/>
        </p:nvCxnSpPr>
        <p:spPr>
          <a:xfrm rot="10800000" flipH="1">
            <a:off x="1927440" y="2206852"/>
            <a:ext cx="1418366" cy="2148502"/>
          </a:xfrm>
          <a:prstGeom prst="curvedConnector4">
            <a:avLst>
              <a:gd name="adj1" fmla="val -16117"/>
              <a:gd name="adj2" fmla="val 11064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3155" y="2370910"/>
            <a:ext cx="11600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P107 has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current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or former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member</a:t>
            </a:r>
            <a:endParaRPr lang="en-US" dirty="0"/>
          </a:p>
        </p:txBody>
      </p:sp>
      <p:cxnSp>
        <p:nvCxnSpPr>
          <p:cNvPr id="44" name="Curved Connector 43"/>
          <p:cNvCxnSpPr>
            <a:stCxn id="9" idx="3"/>
            <a:endCxn id="9" idx="0"/>
          </p:cNvCxnSpPr>
          <p:nvPr/>
        </p:nvCxnSpPr>
        <p:spPr>
          <a:xfrm flipH="1" flipV="1">
            <a:off x="4581738" y="4150602"/>
            <a:ext cx="648858" cy="212050"/>
          </a:xfrm>
          <a:prstGeom prst="curvedConnector4">
            <a:avLst>
              <a:gd name="adj1" fmla="val -35231"/>
              <a:gd name="adj2" fmla="val 20780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69640" y="3244699"/>
            <a:ext cx="1160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P152 has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parent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29162" y="2053420"/>
            <a:ext cx="240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P76 has contact point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107193" y="2630952"/>
            <a:ext cx="2083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P74 has current or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former residence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0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556" y="765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Time Statements</a:t>
            </a:r>
            <a:endParaRPr lang="en-US" dirty="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39260" y="1184436"/>
            <a:ext cx="1992097" cy="41275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E2 Temporal Entity</a:t>
            </a:r>
            <a:endParaRPr lang="en-US" sz="1800" dirty="0"/>
          </a:p>
        </p:txBody>
      </p:sp>
      <p:cxnSp>
        <p:nvCxnSpPr>
          <p:cNvPr id="65" name="Straight Arrow Connector 64"/>
          <p:cNvCxnSpPr>
            <a:stCxn id="13" idx="3"/>
            <a:endCxn id="41" idx="1"/>
          </p:cNvCxnSpPr>
          <p:nvPr/>
        </p:nvCxnSpPr>
        <p:spPr>
          <a:xfrm>
            <a:off x="2431357" y="1390811"/>
            <a:ext cx="220236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588104" y="1030548"/>
            <a:ext cx="1571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P4 has time span</a:t>
            </a:r>
            <a:endParaRPr lang="en-US" sz="1400" dirty="0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633719" y="1184437"/>
            <a:ext cx="1618706" cy="412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E52 Time-Span</a:t>
            </a:r>
            <a:endParaRPr lang="en-US" sz="1800" dirty="0"/>
          </a:p>
        </p:txBody>
      </p:sp>
      <p:sp>
        <p:nvSpPr>
          <p:cNvPr id="46" name="WordArt 2"/>
          <p:cNvSpPr>
            <a:spLocks noChangeArrowheads="1" noChangeShapeType="1" noTextEdit="1"/>
          </p:cNvSpPr>
          <p:nvPr/>
        </p:nvSpPr>
        <p:spPr bwMode="auto">
          <a:xfrm>
            <a:off x="4150668" y="4957734"/>
            <a:ext cx="964223" cy="727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rgbClr val="FFFF00"/>
                </a:solidFill>
                <a:latin typeface="Arial Black"/>
                <a:ea typeface="Arial Black"/>
                <a:cs typeface="Arial Black"/>
              </a:rPr>
              <a:t>Event</a:t>
            </a:r>
          </a:p>
        </p:txBody>
      </p:sp>
      <p:sp>
        <p:nvSpPr>
          <p:cNvPr id="47" name="Line 3"/>
          <p:cNvSpPr>
            <a:spLocks noChangeShapeType="1"/>
          </p:cNvSpPr>
          <p:nvPr/>
        </p:nvSpPr>
        <p:spPr bwMode="auto">
          <a:xfrm flipV="1">
            <a:off x="1318079" y="5865783"/>
            <a:ext cx="6535615" cy="12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7100804" y="6005484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solidFill>
                  <a:srgbClr val="0000FF"/>
                </a:solidFill>
                <a:latin typeface="Times New Roman" charset="0"/>
              </a:rPr>
              <a:t>time</a:t>
            </a:r>
            <a:endParaRPr lang="en-GB" sz="2000" b="1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3031114" y="4371945"/>
            <a:ext cx="3244362" cy="1438275"/>
            <a:chOff x="979" y="2052"/>
            <a:chExt cx="4394" cy="906"/>
          </a:xfrm>
        </p:grpSpPr>
        <p:cxnSp>
          <p:nvCxnSpPr>
            <p:cNvPr id="50" name="AutoShape 6"/>
            <p:cNvCxnSpPr>
              <a:cxnSpLocks noChangeShapeType="1"/>
            </p:cNvCxnSpPr>
            <p:nvPr/>
          </p:nvCxnSpPr>
          <p:spPr bwMode="auto">
            <a:xfrm flipV="1">
              <a:off x="1490" y="2052"/>
              <a:ext cx="1358" cy="84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7"/>
            <p:cNvCxnSpPr>
              <a:cxnSpLocks noChangeShapeType="1"/>
            </p:cNvCxnSpPr>
            <p:nvPr/>
          </p:nvCxnSpPr>
          <p:spPr bwMode="auto">
            <a:xfrm rot="10800000">
              <a:off x="3439" y="2052"/>
              <a:ext cx="1230" cy="85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8"/>
            <p:cNvCxnSpPr>
              <a:cxnSpLocks noChangeShapeType="1"/>
            </p:cNvCxnSpPr>
            <p:nvPr/>
          </p:nvCxnSpPr>
          <p:spPr bwMode="auto">
            <a:xfrm>
              <a:off x="2848" y="2052"/>
              <a:ext cx="59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9"/>
            <p:cNvCxnSpPr>
              <a:cxnSpLocks noChangeShapeType="1"/>
            </p:cNvCxnSpPr>
            <p:nvPr/>
          </p:nvCxnSpPr>
          <p:spPr bwMode="auto">
            <a:xfrm flipH="1">
              <a:off x="979" y="2899"/>
              <a:ext cx="511" cy="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0"/>
            <p:cNvCxnSpPr>
              <a:cxnSpLocks noChangeShapeType="1"/>
            </p:cNvCxnSpPr>
            <p:nvPr/>
          </p:nvCxnSpPr>
          <p:spPr bwMode="auto">
            <a:xfrm>
              <a:off x="4657" y="2909"/>
              <a:ext cx="716" cy="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1452894" y="4075083"/>
            <a:ext cx="0" cy="17510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4815953" y="4048096"/>
            <a:ext cx="0" cy="175101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5229191" y="4052858"/>
            <a:ext cx="0" cy="175101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7118071" y="4062383"/>
            <a:ext cx="0" cy="17510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077146" y="363693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latin typeface="Times New Roman" charset="0"/>
              </a:rPr>
              <a:t>before</a:t>
            </a:r>
            <a:endParaRPr lang="en-GB" b="1">
              <a:latin typeface="Times New Roman" charset="0"/>
            </a:endParaRP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790792" y="6457920"/>
            <a:ext cx="2964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latin typeface="Times New Roman" charset="0"/>
              </a:rPr>
              <a:t>P82 at some </a:t>
            </a:r>
            <a:r>
              <a:rPr lang="en-US" b="1" dirty="0" smtClean="0">
                <a:latin typeface="Times New Roman" charset="0"/>
              </a:rPr>
              <a:t>time </a:t>
            </a:r>
            <a:r>
              <a:rPr lang="en-US" b="1" dirty="0">
                <a:latin typeface="Times New Roman" charset="0"/>
              </a:rPr>
              <a:t>within</a:t>
            </a:r>
            <a:endParaRPr lang="en-GB" b="1" dirty="0">
              <a:latin typeface="Times New Roman" charset="0"/>
            </a:endParaRP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3079203" y="3194536"/>
            <a:ext cx="3931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latin typeface="Times New Roman" charset="0"/>
              </a:rPr>
              <a:t>P81 ongoing </a:t>
            </a:r>
            <a:r>
              <a:rPr lang="en-US" b="1" dirty="0" smtClean="0">
                <a:latin typeface="Times New Roman" charset="0"/>
              </a:rPr>
              <a:t>throughout</a:t>
            </a:r>
            <a:endParaRPr lang="en-GB" b="1" dirty="0">
              <a:latin typeface="Times New Roman" charset="0"/>
            </a:endParaRPr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6773208" y="3636933"/>
            <a:ext cx="6545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latin typeface="Times New Roman" charset="0"/>
              </a:rPr>
              <a:t>after</a:t>
            </a:r>
            <a:endParaRPr lang="en-GB" b="1">
              <a:latin typeface="Times New Roman" charset="0"/>
            </a:endParaRPr>
          </a:p>
        </p:txBody>
      </p:sp>
      <p:sp>
        <p:nvSpPr>
          <p:cNvPr id="75" name="AutoShape 19"/>
          <p:cNvSpPr>
            <a:spLocks/>
          </p:cNvSpPr>
          <p:nvPr/>
        </p:nvSpPr>
        <p:spPr bwMode="auto">
          <a:xfrm rot="5400000">
            <a:off x="4100234" y="3388184"/>
            <a:ext cx="339725" cy="5669574"/>
          </a:xfrm>
          <a:prstGeom prst="rightBrace">
            <a:avLst>
              <a:gd name="adj1" fmla="val 150662"/>
              <a:gd name="adj2" fmla="val 50000"/>
            </a:avLst>
          </a:prstGeom>
          <a:noFill/>
          <a:ln w="28575">
            <a:solidFill>
              <a:srgbClr val="00FF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el-GR" sz="1400" b="1">
              <a:latin typeface="Arial Greek" charset="0"/>
            </a:endParaRPr>
          </a:p>
        </p:txBody>
      </p:sp>
      <p:sp>
        <p:nvSpPr>
          <p:cNvPr id="76" name="Line 20"/>
          <p:cNvSpPr>
            <a:spLocks noChangeShapeType="1"/>
          </p:cNvSpPr>
          <p:nvPr/>
        </p:nvSpPr>
        <p:spPr bwMode="auto">
          <a:xfrm flipV="1">
            <a:off x="1186194" y="4368771"/>
            <a:ext cx="0" cy="13192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 rot="16200000">
            <a:off x="281792" y="4896584"/>
            <a:ext cx="1304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400" b="1">
                <a:latin typeface="Times New Roman" charset="0"/>
              </a:rPr>
              <a:t>“</a:t>
            </a:r>
            <a:r>
              <a:rPr lang="en-US" sz="2000" b="1">
                <a:latin typeface="Times New Roman" charset="0"/>
              </a:rPr>
              <a:t>intensity</a:t>
            </a:r>
            <a:r>
              <a:rPr lang="ja-JP" altLang="en-US" sz="1400" b="1">
                <a:latin typeface="Times New Roman" charset="0"/>
              </a:rPr>
              <a:t>”</a:t>
            </a:r>
            <a:endParaRPr lang="en-GB" sz="1400" b="1">
              <a:latin typeface="Times New Roman" charset="0"/>
            </a:endParaRPr>
          </a:p>
        </p:txBody>
      </p:sp>
      <p:sp>
        <p:nvSpPr>
          <p:cNvPr id="78" name="AutoShape 23"/>
          <p:cNvSpPr>
            <a:spLocks/>
          </p:cNvSpPr>
          <p:nvPr/>
        </p:nvSpPr>
        <p:spPr bwMode="auto">
          <a:xfrm rot="16200000" flipV="1">
            <a:off x="4871759" y="3615441"/>
            <a:ext cx="339725" cy="436685"/>
          </a:xfrm>
          <a:prstGeom prst="rightBrace">
            <a:avLst>
              <a:gd name="adj1" fmla="val 11604"/>
              <a:gd name="adj2" fmla="val 50000"/>
            </a:avLst>
          </a:prstGeom>
          <a:noFill/>
          <a:ln w="28575">
            <a:solidFill>
              <a:srgbClr val="00FF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el-GR" sz="1400" b="1">
              <a:latin typeface="Arial Greek" charset="0"/>
            </a:endParaRPr>
          </a:p>
        </p:txBody>
      </p:sp>
      <p:sp>
        <p:nvSpPr>
          <p:cNvPr id="79" name="AutoShape 24"/>
          <p:cNvSpPr>
            <a:spLocks/>
          </p:cNvSpPr>
          <p:nvPr/>
        </p:nvSpPr>
        <p:spPr bwMode="auto">
          <a:xfrm rot="16200000" flipV="1">
            <a:off x="3336769" y="3372066"/>
            <a:ext cx="339725" cy="1396511"/>
          </a:xfrm>
          <a:prstGeom prst="rightBrace">
            <a:avLst>
              <a:gd name="adj1" fmla="val 37111"/>
              <a:gd name="adj2" fmla="val 50000"/>
            </a:avLst>
          </a:prstGeom>
          <a:noFill/>
          <a:ln w="28575">
            <a:solidFill>
              <a:srgbClr val="00FF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el-GR" sz="1400" b="1">
              <a:latin typeface="Arial Greek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452422" y="3625821"/>
            <a:ext cx="2095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latin typeface="Times New Roman" charset="0"/>
              </a:rPr>
              <a:t>Duration (P83,P84)</a:t>
            </a:r>
            <a:endParaRPr lang="en-GB" b="1">
              <a:latin typeface="Times New Roman" charset="0"/>
            </a:endParaRP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2790792" y="4238595"/>
            <a:ext cx="1116623" cy="857250"/>
          </a:xfrm>
          <a:prstGeom prst="line">
            <a:avLst/>
          </a:prstGeom>
          <a:noFill/>
          <a:ln w="3175">
            <a:solidFill>
              <a:srgbClr val="00FF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>
            <a:off x="4218076" y="4249708"/>
            <a:ext cx="1116623" cy="857250"/>
          </a:xfrm>
          <a:prstGeom prst="line">
            <a:avLst/>
          </a:prstGeom>
          <a:noFill/>
          <a:ln w="3175">
            <a:solidFill>
              <a:srgbClr val="00FF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4633719" y="2521514"/>
            <a:ext cx="1618706" cy="4431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E52 Dimension</a:t>
            </a:r>
            <a:endParaRPr lang="en-US" sz="1800" dirty="0"/>
          </a:p>
        </p:txBody>
      </p:sp>
      <p:cxnSp>
        <p:nvCxnSpPr>
          <p:cNvPr id="84" name="Curved Connector 83"/>
          <p:cNvCxnSpPr>
            <a:stCxn id="41" idx="3"/>
            <a:endCxn id="83" idx="3"/>
          </p:cNvCxnSpPr>
          <p:nvPr/>
        </p:nvCxnSpPr>
        <p:spPr>
          <a:xfrm>
            <a:off x="6252425" y="1390812"/>
            <a:ext cx="12700" cy="1352289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41" idx="1"/>
            <a:endCxn id="83" idx="1"/>
          </p:cNvCxnSpPr>
          <p:nvPr/>
        </p:nvCxnSpPr>
        <p:spPr>
          <a:xfrm rot="10800000" flipV="1">
            <a:off x="4633719" y="1390811"/>
            <a:ext cx="12700" cy="1352289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454773" y="1742220"/>
            <a:ext cx="10567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P83 had at </a:t>
            </a:r>
            <a:br>
              <a:rPr lang="en-US" sz="14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least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duration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6899417" y="1122798"/>
            <a:ext cx="2244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P81 ongoing throughout</a:t>
            </a:r>
            <a:endParaRPr lang="en-US" sz="1400" dirty="0"/>
          </a:p>
        </p:txBody>
      </p:sp>
      <p:sp>
        <p:nvSpPr>
          <p:cNvPr id="90" name="Text Box 16"/>
          <p:cNvSpPr txBox="1">
            <a:spLocks noChangeArrowheads="1"/>
          </p:cNvSpPr>
          <p:nvPr/>
        </p:nvSpPr>
        <p:spPr bwMode="auto">
          <a:xfrm>
            <a:off x="7200072" y="592537"/>
            <a:ext cx="1943927" cy="4431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E62 Time Primitive</a:t>
            </a:r>
            <a:endParaRPr lang="en-US" sz="1800" dirty="0"/>
          </a:p>
        </p:txBody>
      </p:sp>
      <p:cxnSp>
        <p:nvCxnSpPr>
          <p:cNvPr id="92" name="Straight Arrow Connector 91"/>
          <p:cNvCxnSpPr>
            <a:stCxn id="41" idx="3"/>
            <a:endCxn id="90" idx="1"/>
          </p:cNvCxnSpPr>
          <p:nvPr/>
        </p:nvCxnSpPr>
        <p:spPr>
          <a:xfrm flipV="1">
            <a:off x="6252425" y="814124"/>
            <a:ext cx="947647" cy="5766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1" idx="3"/>
            <a:endCxn id="95" idx="1"/>
          </p:cNvCxnSpPr>
          <p:nvPr/>
        </p:nvCxnSpPr>
        <p:spPr>
          <a:xfrm>
            <a:off x="6252425" y="1390812"/>
            <a:ext cx="865646" cy="8684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7118071" y="2037710"/>
            <a:ext cx="2025929" cy="4431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E62 Time Primitive</a:t>
            </a:r>
            <a:endParaRPr lang="en-US" sz="1800" dirty="0"/>
          </a:p>
        </p:txBody>
      </p:sp>
      <p:sp>
        <p:nvSpPr>
          <p:cNvPr id="98" name="Rectangle 97"/>
          <p:cNvSpPr/>
          <p:nvPr/>
        </p:nvSpPr>
        <p:spPr>
          <a:xfrm>
            <a:off x="5402105" y="1782850"/>
            <a:ext cx="10567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P84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had at </a:t>
            </a:r>
            <a:br>
              <a:rPr lang="en-US" sz="14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most </a:t>
            </a:r>
            <a:endParaRPr lang="en-US" sz="14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duration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7010594" y="1729933"/>
            <a:ext cx="2244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P82 at some time within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845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Things Coming to be in Time</a:t>
            </a:r>
            <a:endParaRPr lang="en-US" dirty="0">
              <a:latin typeface="Arial" charset="0"/>
            </a:endParaRPr>
          </a:p>
        </p:txBody>
      </p:sp>
      <p:sp>
        <p:nvSpPr>
          <p:cNvPr id="50179" name="Line 137"/>
          <p:cNvSpPr>
            <a:spLocks noChangeShapeType="1"/>
          </p:cNvSpPr>
          <p:nvPr/>
        </p:nvSpPr>
        <p:spPr bwMode="auto">
          <a:xfrm flipH="1" flipV="1">
            <a:off x="5353051" y="2908301"/>
            <a:ext cx="2931" cy="2155825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138"/>
          <p:cNvSpPr>
            <a:spLocks noChangeShapeType="1"/>
          </p:cNvSpPr>
          <p:nvPr/>
        </p:nvSpPr>
        <p:spPr bwMode="auto">
          <a:xfrm flipV="1">
            <a:off x="2299189" y="1784350"/>
            <a:ext cx="1465" cy="534988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181" name="AutoShape 139"/>
          <p:cNvCxnSpPr>
            <a:cxnSpLocks noChangeShapeType="1"/>
            <a:stCxn id="50197" idx="0"/>
            <a:endCxn id="50187" idx="3"/>
          </p:cNvCxnSpPr>
          <p:nvPr/>
        </p:nvCxnSpPr>
        <p:spPr bwMode="auto">
          <a:xfrm flipH="1" flipV="1">
            <a:off x="6029742" y="2936778"/>
            <a:ext cx="1178486" cy="28226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2" name="Line 140"/>
          <p:cNvSpPr>
            <a:spLocks noChangeShapeType="1"/>
          </p:cNvSpPr>
          <p:nvPr/>
        </p:nvSpPr>
        <p:spPr bwMode="auto">
          <a:xfrm flipH="1" flipV="1">
            <a:off x="2982058" y="2647950"/>
            <a:ext cx="633046" cy="725488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Text Box 141"/>
          <p:cNvSpPr txBox="1">
            <a:spLocks noChangeAspect="1" noChangeArrowheads="1"/>
          </p:cNvSpPr>
          <p:nvPr/>
        </p:nvSpPr>
        <p:spPr bwMode="auto">
          <a:xfrm>
            <a:off x="6611223" y="5765801"/>
            <a:ext cx="1192542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E57 Material</a:t>
            </a:r>
            <a:endParaRPr lang="en-GB" sz="1400"/>
          </a:p>
        </p:txBody>
      </p:sp>
      <p:sp>
        <p:nvSpPr>
          <p:cNvPr id="50184" name="Text Box 142"/>
          <p:cNvSpPr txBox="1">
            <a:spLocks noChangeAspect="1" noChangeArrowheads="1"/>
          </p:cNvSpPr>
          <p:nvPr/>
        </p:nvSpPr>
        <p:spPr bwMode="auto">
          <a:xfrm>
            <a:off x="1195963" y="5765801"/>
            <a:ext cx="2200592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E29 Design or Procedure</a:t>
            </a:r>
            <a:endParaRPr lang="en-GB" sz="1400"/>
          </a:p>
        </p:txBody>
      </p:sp>
      <p:sp>
        <p:nvSpPr>
          <p:cNvPr id="50185" name="Text Box 143"/>
          <p:cNvSpPr txBox="1">
            <a:spLocks noChangeAspect="1" noChangeArrowheads="1"/>
          </p:cNvSpPr>
          <p:nvPr/>
        </p:nvSpPr>
        <p:spPr bwMode="auto">
          <a:xfrm>
            <a:off x="3804711" y="5060951"/>
            <a:ext cx="2626290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E24 Physical Man-Made Thing</a:t>
            </a:r>
            <a:endParaRPr lang="en-GB" sz="1400"/>
          </a:p>
        </p:txBody>
      </p:sp>
      <p:sp>
        <p:nvSpPr>
          <p:cNvPr id="50186" name="Text Box 144"/>
          <p:cNvSpPr txBox="1">
            <a:spLocks noChangeAspect="1" noChangeArrowheads="1"/>
          </p:cNvSpPr>
          <p:nvPr/>
        </p:nvSpPr>
        <p:spPr bwMode="auto">
          <a:xfrm>
            <a:off x="6738237" y="2339976"/>
            <a:ext cx="939981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E55 Type</a:t>
            </a:r>
            <a:endParaRPr lang="en-GB" sz="1400"/>
          </a:p>
        </p:txBody>
      </p:sp>
      <p:sp>
        <p:nvSpPr>
          <p:cNvPr id="50187" name="Text Box 145"/>
          <p:cNvSpPr txBox="1">
            <a:spLocks noChangeAspect="1" noChangeArrowheads="1"/>
          </p:cNvSpPr>
          <p:nvPr/>
        </p:nvSpPr>
        <p:spPr bwMode="auto">
          <a:xfrm>
            <a:off x="4311478" y="2782889"/>
            <a:ext cx="1718264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E18 Physical Thing</a:t>
            </a:r>
            <a:endParaRPr lang="en-GB" sz="1400"/>
          </a:p>
        </p:txBody>
      </p:sp>
      <p:sp>
        <p:nvSpPr>
          <p:cNvPr id="50188" name="Text Box 146"/>
          <p:cNvSpPr txBox="1">
            <a:spLocks noChangeAspect="1" noChangeArrowheads="1"/>
          </p:cNvSpPr>
          <p:nvPr/>
        </p:nvSpPr>
        <p:spPr bwMode="auto">
          <a:xfrm>
            <a:off x="3455536" y="3325814"/>
            <a:ext cx="1412316" cy="307777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E12 Production</a:t>
            </a:r>
            <a:endParaRPr lang="en-GB" sz="1400"/>
          </a:p>
        </p:txBody>
      </p:sp>
      <p:sp>
        <p:nvSpPr>
          <p:cNvPr id="50189" name="Text Box 147"/>
          <p:cNvSpPr txBox="1">
            <a:spLocks noChangeAspect="1" noChangeArrowheads="1"/>
          </p:cNvSpPr>
          <p:nvPr/>
        </p:nvSpPr>
        <p:spPr bwMode="auto">
          <a:xfrm>
            <a:off x="1543995" y="2339976"/>
            <a:ext cx="1498665" cy="307777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E11 Modification</a:t>
            </a:r>
            <a:endParaRPr lang="en-GB" sz="1400"/>
          </a:p>
        </p:txBody>
      </p:sp>
      <p:sp>
        <p:nvSpPr>
          <p:cNvPr id="50190" name="Text Box 148"/>
          <p:cNvSpPr txBox="1">
            <a:spLocks noChangeAspect="1" noChangeArrowheads="1"/>
          </p:cNvSpPr>
          <p:nvPr/>
        </p:nvSpPr>
        <p:spPr bwMode="auto">
          <a:xfrm>
            <a:off x="1780000" y="1450976"/>
            <a:ext cx="1031051" cy="307777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E7 Activity</a:t>
            </a:r>
            <a:endParaRPr lang="en-GB" sz="1400"/>
          </a:p>
        </p:txBody>
      </p:sp>
      <p:cxnSp>
        <p:nvCxnSpPr>
          <p:cNvPr id="50191" name="AutoShape 150"/>
          <p:cNvCxnSpPr>
            <a:cxnSpLocks noChangeShapeType="1"/>
            <a:stCxn id="50184" idx="3"/>
            <a:endCxn id="50183" idx="1"/>
          </p:cNvCxnSpPr>
          <p:nvPr/>
        </p:nvCxnSpPr>
        <p:spPr bwMode="auto">
          <a:xfrm>
            <a:off x="3396555" y="5919690"/>
            <a:ext cx="321466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Text Box 151"/>
          <p:cNvSpPr txBox="1">
            <a:spLocks noChangeArrowheads="1"/>
          </p:cNvSpPr>
          <p:nvPr/>
        </p:nvSpPr>
        <p:spPr bwMode="auto">
          <a:xfrm>
            <a:off x="3872656" y="5695950"/>
            <a:ext cx="1823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/>
              <a:t>P68 usually employs</a:t>
            </a:r>
          </a:p>
          <a:p>
            <a:pPr algn="ctr" eaLnBrk="1" hangingPunct="1"/>
            <a:r>
              <a:rPr lang="en-US" sz="1200" b="1"/>
              <a:t>(is usually employed by)</a:t>
            </a:r>
            <a:endParaRPr lang="en-GB" sz="1200" b="1"/>
          </a:p>
        </p:txBody>
      </p:sp>
      <p:sp>
        <p:nvSpPr>
          <p:cNvPr id="50193" name="Text Box 152"/>
          <p:cNvSpPr txBox="1">
            <a:spLocks noChangeArrowheads="1"/>
          </p:cNvSpPr>
          <p:nvPr/>
        </p:nvSpPr>
        <p:spPr bwMode="auto">
          <a:xfrm>
            <a:off x="3446585" y="566578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194" name="Text Box 153"/>
          <p:cNvSpPr txBox="1">
            <a:spLocks noChangeArrowheads="1"/>
          </p:cNvSpPr>
          <p:nvPr/>
        </p:nvSpPr>
        <p:spPr bwMode="auto">
          <a:xfrm>
            <a:off x="5912827" y="566578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cxnSp>
        <p:nvCxnSpPr>
          <p:cNvPr id="50195" name="AutoShape 154"/>
          <p:cNvCxnSpPr>
            <a:cxnSpLocks noChangeShapeType="1"/>
            <a:stCxn id="50188" idx="2"/>
            <a:endCxn id="50185" idx="0"/>
          </p:cNvCxnSpPr>
          <p:nvPr/>
        </p:nvCxnSpPr>
        <p:spPr bwMode="auto">
          <a:xfrm>
            <a:off x="4161694" y="3633591"/>
            <a:ext cx="956162" cy="142736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155"/>
          <p:cNvCxnSpPr>
            <a:cxnSpLocks noChangeShapeType="1"/>
            <a:stCxn id="50189" idx="2"/>
            <a:endCxn id="50184" idx="0"/>
          </p:cNvCxnSpPr>
          <p:nvPr/>
        </p:nvCxnSpPr>
        <p:spPr bwMode="auto">
          <a:xfrm>
            <a:off x="2293328" y="2647753"/>
            <a:ext cx="2931" cy="31180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7" name="Line 156"/>
          <p:cNvSpPr>
            <a:spLocks noChangeShapeType="1"/>
          </p:cNvSpPr>
          <p:nvPr/>
        </p:nvSpPr>
        <p:spPr bwMode="auto">
          <a:xfrm flipV="1">
            <a:off x="7208228" y="2654300"/>
            <a:ext cx="1465" cy="3105150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198" name="AutoShape 157"/>
          <p:cNvCxnSpPr>
            <a:cxnSpLocks noChangeShapeType="1"/>
            <a:stCxn id="50190" idx="3"/>
            <a:endCxn id="50232" idx="1"/>
          </p:cNvCxnSpPr>
          <p:nvPr/>
        </p:nvCxnSpPr>
        <p:spPr bwMode="auto">
          <a:xfrm>
            <a:off x="2811051" y="1604865"/>
            <a:ext cx="3895051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158"/>
          <p:cNvCxnSpPr>
            <a:cxnSpLocks noChangeShapeType="1"/>
            <a:stCxn id="50189" idx="3"/>
            <a:endCxn id="50186" idx="1"/>
          </p:cNvCxnSpPr>
          <p:nvPr/>
        </p:nvCxnSpPr>
        <p:spPr bwMode="auto">
          <a:xfrm>
            <a:off x="3042660" y="2493865"/>
            <a:ext cx="369557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159"/>
          <p:cNvCxnSpPr>
            <a:cxnSpLocks noChangeShapeType="1"/>
            <a:stCxn id="50189" idx="2"/>
            <a:endCxn id="50185" idx="1"/>
          </p:cNvCxnSpPr>
          <p:nvPr/>
        </p:nvCxnSpPr>
        <p:spPr bwMode="auto">
          <a:xfrm>
            <a:off x="2293328" y="2647753"/>
            <a:ext cx="1511383" cy="2567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Line 162"/>
          <p:cNvSpPr>
            <a:spLocks noChangeShapeType="1"/>
          </p:cNvSpPr>
          <p:nvPr/>
        </p:nvSpPr>
        <p:spPr bwMode="auto">
          <a:xfrm flipH="1" flipV="1">
            <a:off x="657959" y="2503488"/>
            <a:ext cx="93491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163"/>
          <p:cNvSpPr>
            <a:spLocks noChangeShapeType="1"/>
          </p:cNvSpPr>
          <p:nvPr/>
        </p:nvSpPr>
        <p:spPr bwMode="auto">
          <a:xfrm>
            <a:off x="663820" y="2525713"/>
            <a:ext cx="0" cy="38592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164"/>
          <p:cNvSpPr>
            <a:spLocks noChangeShapeType="1"/>
          </p:cNvSpPr>
          <p:nvPr/>
        </p:nvSpPr>
        <p:spPr bwMode="auto">
          <a:xfrm flipV="1">
            <a:off x="655028" y="6376989"/>
            <a:ext cx="6556131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165"/>
          <p:cNvSpPr>
            <a:spLocks noChangeShapeType="1"/>
          </p:cNvSpPr>
          <p:nvPr/>
        </p:nvSpPr>
        <p:spPr bwMode="auto">
          <a:xfrm flipV="1">
            <a:off x="7205297" y="6076951"/>
            <a:ext cx="0" cy="295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Text Box 166"/>
          <p:cNvSpPr txBox="1">
            <a:spLocks noChangeArrowheads="1"/>
          </p:cNvSpPr>
          <p:nvPr/>
        </p:nvSpPr>
        <p:spPr bwMode="auto">
          <a:xfrm flipH="1">
            <a:off x="4292017" y="6143625"/>
            <a:ext cx="1370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/>
              <a:t> P126 employed</a:t>
            </a:r>
          </a:p>
          <a:p>
            <a:pPr algn="ctr" eaLnBrk="1" hangingPunct="1"/>
            <a:r>
              <a:rPr lang="en-US" sz="1200" b="1"/>
              <a:t>(was employed in)</a:t>
            </a:r>
            <a:endParaRPr lang="en-GB" sz="1200" b="1"/>
          </a:p>
        </p:txBody>
      </p:sp>
      <p:sp>
        <p:nvSpPr>
          <p:cNvPr id="50206" name="Text Box 167"/>
          <p:cNvSpPr txBox="1">
            <a:spLocks noChangeArrowheads="1"/>
          </p:cNvSpPr>
          <p:nvPr/>
        </p:nvSpPr>
        <p:spPr bwMode="auto">
          <a:xfrm>
            <a:off x="3144715" y="24336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07" name="Text Box 168"/>
          <p:cNvSpPr txBox="1">
            <a:spLocks noChangeArrowheads="1"/>
          </p:cNvSpPr>
          <p:nvPr/>
        </p:nvSpPr>
        <p:spPr bwMode="auto">
          <a:xfrm>
            <a:off x="6224954" y="24336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08" name="Text Box 169"/>
          <p:cNvSpPr txBox="1">
            <a:spLocks noChangeArrowheads="1"/>
          </p:cNvSpPr>
          <p:nvPr/>
        </p:nvSpPr>
        <p:spPr bwMode="auto">
          <a:xfrm>
            <a:off x="2378320" y="26876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50209" name="Text Box 170"/>
          <p:cNvSpPr txBox="1">
            <a:spLocks noChangeArrowheads="1"/>
          </p:cNvSpPr>
          <p:nvPr/>
        </p:nvSpPr>
        <p:spPr bwMode="auto">
          <a:xfrm>
            <a:off x="3634154" y="46688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10" name="Text Box 171"/>
          <p:cNvSpPr txBox="1">
            <a:spLocks noChangeArrowheads="1"/>
          </p:cNvSpPr>
          <p:nvPr/>
        </p:nvSpPr>
        <p:spPr bwMode="auto">
          <a:xfrm>
            <a:off x="2224454" y="29876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11" name="Text Box 172"/>
          <p:cNvSpPr txBox="1">
            <a:spLocks noChangeArrowheads="1"/>
          </p:cNvSpPr>
          <p:nvPr/>
        </p:nvSpPr>
        <p:spPr bwMode="auto">
          <a:xfrm>
            <a:off x="2225920" y="51895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12" name="Text Box 173"/>
          <p:cNvSpPr txBox="1">
            <a:spLocks noChangeArrowheads="1"/>
          </p:cNvSpPr>
          <p:nvPr/>
        </p:nvSpPr>
        <p:spPr bwMode="auto">
          <a:xfrm>
            <a:off x="934915" y="22352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13" name="Text Box 174"/>
          <p:cNvSpPr txBox="1">
            <a:spLocks noChangeArrowheads="1"/>
          </p:cNvSpPr>
          <p:nvPr/>
        </p:nvSpPr>
        <p:spPr bwMode="auto">
          <a:xfrm>
            <a:off x="6745166" y="612298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14" name="Text Box 175"/>
          <p:cNvSpPr txBox="1">
            <a:spLocks noChangeArrowheads="1"/>
          </p:cNvSpPr>
          <p:nvPr/>
        </p:nvSpPr>
        <p:spPr bwMode="auto">
          <a:xfrm>
            <a:off x="5764823" y="30734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50215" name="Text Box 176"/>
          <p:cNvSpPr txBox="1">
            <a:spLocks noChangeArrowheads="1"/>
          </p:cNvSpPr>
          <p:nvPr/>
        </p:nvSpPr>
        <p:spPr bwMode="auto">
          <a:xfrm>
            <a:off x="6767146" y="53911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16" name="Text Box 177"/>
          <p:cNvSpPr txBox="1">
            <a:spLocks noChangeArrowheads="1"/>
          </p:cNvSpPr>
          <p:nvPr/>
        </p:nvSpPr>
        <p:spPr bwMode="auto">
          <a:xfrm>
            <a:off x="3856892" y="3616326"/>
            <a:ext cx="457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b="1"/>
              <a:t>1,n</a:t>
            </a:r>
            <a:endParaRPr lang="en-GB" sz="1300" b="1"/>
          </a:p>
        </p:txBody>
      </p:sp>
      <p:sp>
        <p:nvSpPr>
          <p:cNvPr id="50217" name="Text Box 178"/>
          <p:cNvSpPr txBox="1">
            <a:spLocks noChangeArrowheads="1"/>
          </p:cNvSpPr>
          <p:nvPr/>
        </p:nvSpPr>
        <p:spPr bwMode="auto">
          <a:xfrm>
            <a:off x="4626220" y="475138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1,1</a:t>
            </a:r>
            <a:endParaRPr lang="en-GB" sz="1200" b="1"/>
          </a:p>
        </p:txBody>
      </p:sp>
      <p:sp>
        <p:nvSpPr>
          <p:cNvPr id="50218" name="Text Box 180"/>
          <p:cNvSpPr txBox="1">
            <a:spLocks noChangeArrowheads="1"/>
          </p:cNvSpPr>
          <p:nvPr/>
        </p:nvSpPr>
        <p:spPr bwMode="auto">
          <a:xfrm>
            <a:off x="3804139" y="4070350"/>
            <a:ext cx="1681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/>
              <a:t> P108 has  produced</a:t>
            </a:r>
          </a:p>
          <a:p>
            <a:pPr eaLnBrk="1" hangingPunct="1"/>
            <a:r>
              <a:rPr lang="en-US" sz="1200" b="1"/>
              <a:t>(was produ  ced by)</a:t>
            </a:r>
            <a:endParaRPr lang="en-GB" sz="1200"/>
          </a:p>
        </p:txBody>
      </p:sp>
      <p:sp>
        <p:nvSpPr>
          <p:cNvPr id="50219" name="Text Box 181"/>
          <p:cNvSpPr txBox="1">
            <a:spLocks noChangeArrowheads="1"/>
          </p:cNvSpPr>
          <p:nvPr/>
        </p:nvSpPr>
        <p:spPr bwMode="auto">
          <a:xfrm>
            <a:off x="2407628" y="3751263"/>
            <a:ext cx="1612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/>
              <a:t> P31 has  modified</a:t>
            </a:r>
          </a:p>
          <a:p>
            <a:pPr eaLnBrk="1" hangingPunct="1"/>
            <a:r>
              <a:rPr lang="en-US" sz="1200" b="1"/>
              <a:t>(was mod   ified by)</a:t>
            </a:r>
            <a:endParaRPr lang="en-GB" sz="1200"/>
          </a:p>
        </p:txBody>
      </p:sp>
      <p:sp>
        <p:nvSpPr>
          <p:cNvPr id="50220" name="Text Box 182"/>
          <p:cNvSpPr txBox="1">
            <a:spLocks noChangeArrowheads="1"/>
          </p:cNvSpPr>
          <p:nvPr/>
        </p:nvSpPr>
        <p:spPr bwMode="auto">
          <a:xfrm>
            <a:off x="918393" y="4237038"/>
            <a:ext cx="22457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/>
              <a:t>P33 used specific technique</a:t>
            </a:r>
          </a:p>
          <a:p>
            <a:pPr algn="ctr" eaLnBrk="1" hangingPunct="1"/>
            <a:r>
              <a:rPr lang="en-US" sz="1200" b="1"/>
              <a:t> (was used by)</a:t>
            </a:r>
            <a:endParaRPr lang="en-GB" sz="1200" b="1"/>
          </a:p>
        </p:txBody>
      </p:sp>
      <p:sp>
        <p:nvSpPr>
          <p:cNvPr id="50221" name="Text Box 183"/>
          <p:cNvSpPr txBox="1">
            <a:spLocks noChangeArrowheads="1"/>
          </p:cNvSpPr>
          <p:nvPr/>
        </p:nvSpPr>
        <p:spPr bwMode="auto">
          <a:xfrm>
            <a:off x="5663712" y="3438525"/>
            <a:ext cx="1663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/>
              <a:t>P45 co  nsists of</a:t>
            </a:r>
          </a:p>
          <a:p>
            <a:pPr eaLnBrk="1" hangingPunct="1"/>
            <a:r>
              <a:rPr lang="en-US" sz="1200" b="1"/>
              <a:t>(is incor  porated in)</a:t>
            </a:r>
            <a:endParaRPr lang="en-GB" sz="1200" b="1"/>
          </a:p>
        </p:txBody>
      </p:sp>
      <p:sp>
        <p:nvSpPr>
          <p:cNvPr id="50222" name="Text Box 184"/>
          <p:cNvSpPr txBox="1">
            <a:spLocks noChangeArrowheads="1"/>
          </p:cNvSpPr>
          <p:nvPr/>
        </p:nvSpPr>
        <p:spPr bwMode="auto">
          <a:xfrm>
            <a:off x="2801815" y="13620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23" name="Text Box 185"/>
          <p:cNvSpPr txBox="1">
            <a:spLocks noChangeArrowheads="1"/>
          </p:cNvSpPr>
          <p:nvPr/>
        </p:nvSpPr>
        <p:spPr bwMode="auto">
          <a:xfrm>
            <a:off x="6195646" y="135572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cxnSp>
        <p:nvCxnSpPr>
          <p:cNvPr id="50224" name="AutoShape 187"/>
          <p:cNvCxnSpPr>
            <a:cxnSpLocks noChangeShapeType="1"/>
            <a:stCxn id="50184" idx="0"/>
            <a:endCxn id="50184" idx="1"/>
          </p:cNvCxnSpPr>
          <p:nvPr/>
        </p:nvCxnSpPr>
        <p:spPr bwMode="auto">
          <a:xfrm rot="16200000" flipH="1" flipV="1">
            <a:off x="1669166" y="5292597"/>
            <a:ext cx="153889" cy="1100296"/>
          </a:xfrm>
          <a:prstGeom prst="curvedConnector4">
            <a:avLst>
              <a:gd name="adj1" fmla="val -148549"/>
              <a:gd name="adj2" fmla="val 120776"/>
            </a:avLst>
          </a:prstGeom>
          <a:noFill/>
          <a:ln w="158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25" name="Text Box 188"/>
          <p:cNvSpPr txBox="1">
            <a:spLocks noChangeArrowheads="1"/>
          </p:cNvSpPr>
          <p:nvPr/>
        </p:nvSpPr>
        <p:spPr bwMode="auto">
          <a:xfrm flipH="1">
            <a:off x="626599" y="5189539"/>
            <a:ext cx="1712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/>
              <a:t> P69 is associated with</a:t>
            </a:r>
          </a:p>
        </p:txBody>
      </p:sp>
      <p:sp>
        <p:nvSpPr>
          <p:cNvPr id="50226" name="Text Box 189"/>
          <p:cNvSpPr txBox="1">
            <a:spLocks noChangeArrowheads="1"/>
          </p:cNvSpPr>
          <p:nvPr/>
        </p:nvSpPr>
        <p:spPr bwMode="auto">
          <a:xfrm>
            <a:off x="1890346" y="541496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27" name="Text Box 190"/>
          <p:cNvSpPr txBox="1">
            <a:spLocks noChangeArrowheads="1"/>
          </p:cNvSpPr>
          <p:nvPr/>
        </p:nvSpPr>
        <p:spPr bwMode="auto">
          <a:xfrm>
            <a:off x="1021374" y="54927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50228" name="Text Box 195"/>
          <p:cNvSpPr txBox="1">
            <a:spLocks noChangeArrowheads="1"/>
          </p:cNvSpPr>
          <p:nvPr/>
        </p:nvSpPr>
        <p:spPr bwMode="auto">
          <a:xfrm>
            <a:off x="3797534" y="2251075"/>
            <a:ext cx="2220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/>
              <a:t>P32 used general technique</a:t>
            </a:r>
          </a:p>
          <a:p>
            <a:pPr algn="ctr"/>
            <a:r>
              <a:rPr lang="en-US" sz="1200" b="1"/>
              <a:t>(was technique of)</a:t>
            </a:r>
            <a:endParaRPr lang="el-GR" sz="1200" b="1"/>
          </a:p>
        </p:txBody>
      </p:sp>
      <p:sp>
        <p:nvSpPr>
          <p:cNvPr id="50229" name="Text Box 196"/>
          <p:cNvSpPr txBox="1">
            <a:spLocks noChangeArrowheads="1"/>
          </p:cNvSpPr>
          <p:nvPr/>
        </p:nvSpPr>
        <p:spPr bwMode="auto">
          <a:xfrm>
            <a:off x="727366" y="3270251"/>
            <a:ext cx="13001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i="1">
                <a:solidFill>
                  <a:srgbClr val="CC0066"/>
                </a:solidFill>
                <a:latin typeface="Arial Greek" charset="0"/>
              </a:rPr>
              <a:t>Things may be </a:t>
            </a:r>
          </a:p>
          <a:p>
            <a:pPr algn="ctr"/>
            <a:r>
              <a:rPr lang="en-US" sz="1200" b="1" i="1">
                <a:solidFill>
                  <a:srgbClr val="CC0066"/>
                </a:solidFill>
                <a:latin typeface="Arial Greek" charset="0"/>
              </a:rPr>
              <a:t>different from </a:t>
            </a:r>
          </a:p>
          <a:p>
            <a:pPr algn="ctr"/>
            <a:r>
              <a:rPr lang="en-US" sz="1200" b="1" i="1">
                <a:solidFill>
                  <a:srgbClr val="CC0066"/>
                </a:solidFill>
                <a:latin typeface="Arial Greek" charset="0"/>
              </a:rPr>
              <a:t>their plans</a:t>
            </a:r>
          </a:p>
        </p:txBody>
      </p:sp>
      <p:sp>
        <p:nvSpPr>
          <p:cNvPr id="50230" name="Text Box 197"/>
          <p:cNvSpPr txBox="1">
            <a:spLocks noChangeArrowheads="1"/>
          </p:cNvSpPr>
          <p:nvPr/>
        </p:nvSpPr>
        <p:spPr bwMode="auto">
          <a:xfrm>
            <a:off x="7799659" y="5586413"/>
            <a:ext cx="10694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i="1">
                <a:solidFill>
                  <a:srgbClr val="CC0066"/>
                </a:solidFill>
                <a:latin typeface="Arial Greek" charset="0"/>
              </a:rPr>
              <a:t>Materials</a:t>
            </a:r>
          </a:p>
          <a:p>
            <a:pPr algn="ctr"/>
            <a:r>
              <a:rPr lang="en-US" sz="1200" b="1" i="1">
                <a:solidFill>
                  <a:srgbClr val="CC0066"/>
                </a:solidFill>
                <a:latin typeface="Arial Greek" charset="0"/>
              </a:rPr>
              <a:t>may be lost </a:t>
            </a:r>
          </a:p>
          <a:p>
            <a:pPr algn="ctr"/>
            <a:r>
              <a:rPr lang="en-US" sz="1200" b="1" i="1">
                <a:solidFill>
                  <a:srgbClr val="CC0066"/>
                </a:solidFill>
                <a:latin typeface="Arial Greek" charset="0"/>
              </a:rPr>
              <a:t>or altered</a:t>
            </a:r>
          </a:p>
        </p:txBody>
      </p:sp>
      <p:sp>
        <p:nvSpPr>
          <p:cNvPr id="50231" name="Text Box 187"/>
          <p:cNvSpPr txBox="1">
            <a:spLocks noChangeArrowheads="1"/>
          </p:cNvSpPr>
          <p:nvPr/>
        </p:nvSpPr>
        <p:spPr bwMode="auto">
          <a:xfrm>
            <a:off x="4079163" y="1381125"/>
            <a:ext cx="18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/>
              <a:t>P16 used specific object </a:t>
            </a:r>
          </a:p>
          <a:p>
            <a:pPr algn="ctr" eaLnBrk="1" hangingPunct="1"/>
            <a:r>
              <a:rPr lang="en-US" sz="1200" b="1"/>
              <a:t>(was used for)</a:t>
            </a:r>
            <a:endParaRPr lang="en-GB" sz="1200" b="1"/>
          </a:p>
        </p:txBody>
      </p:sp>
      <p:sp>
        <p:nvSpPr>
          <p:cNvPr id="50232" name="Text Box 144"/>
          <p:cNvSpPr txBox="1">
            <a:spLocks noChangeAspect="1" noChangeArrowheads="1"/>
          </p:cNvSpPr>
          <p:nvPr/>
        </p:nvSpPr>
        <p:spPr bwMode="auto">
          <a:xfrm>
            <a:off x="6706102" y="1457326"/>
            <a:ext cx="999856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E70 Thing</a:t>
            </a:r>
            <a:endParaRPr lang="en-GB" sz="1400"/>
          </a:p>
        </p:txBody>
      </p:sp>
      <p:sp>
        <p:nvSpPr>
          <p:cNvPr id="50233" name="Text Box 63"/>
          <p:cNvSpPr txBox="1">
            <a:spLocks noChangeArrowheads="1"/>
          </p:cNvSpPr>
          <p:nvPr/>
        </p:nvSpPr>
        <p:spPr bwMode="auto">
          <a:xfrm>
            <a:off x="4278669" y="1824038"/>
            <a:ext cx="1717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/>
              <a:t>P125 used object of type </a:t>
            </a:r>
          </a:p>
          <a:p>
            <a:pPr algn="ctr" eaLnBrk="1" hangingPunct="1"/>
            <a:r>
              <a:rPr lang="en-US" sz="1000" b="1"/>
              <a:t>(was type of object used in)</a:t>
            </a:r>
          </a:p>
        </p:txBody>
      </p:sp>
      <p:cxnSp>
        <p:nvCxnSpPr>
          <p:cNvPr id="50234" name="AutoShape 157"/>
          <p:cNvCxnSpPr>
            <a:cxnSpLocks noChangeShapeType="1"/>
            <a:stCxn id="50190" idx="3"/>
            <a:endCxn id="50186" idx="1"/>
          </p:cNvCxnSpPr>
          <p:nvPr/>
        </p:nvCxnSpPr>
        <p:spPr bwMode="auto">
          <a:xfrm>
            <a:off x="2811051" y="1604865"/>
            <a:ext cx="3927186" cy="889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549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Conceptual, Physical Relations and Reasoning</a:t>
            </a:r>
            <a:endParaRPr lang="en-US" dirty="0">
              <a:latin typeface="Arial" charset="0"/>
            </a:endParaRPr>
          </a:p>
        </p:txBody>
      </p:sp>
      <p:sp>
        <p:nvSpPr>
          <p:cNvPr id="52227" name="Arc 43"/>
          <p:cNvSpPr>
            <a:spLocks/>
          </p:cNvSpPr>
          <p:nvPr/>
        </p:nvSpPr>
        <p:spPr bwMode="auto">
          <a:xfrm rot="16200000" flipV="1">
            <a:off x="6236678" y="2213708"/>
            <a:ext cx="2343150" cy="1789234"/>
          </a:xfrm>
          <a:custGeom>
            <a:avLst/>
            <a:gdLst>
              <a:gd name="T0" fmla="*/ 2147483647 w 35972"/>
              <a:gd name="T1" fmla="*/ 2147483647 h 32816"/>
              <a:gd name="T2" fmla="*/ 2147483647 w 35972"/>
              <a:gd name="T3" fmla="*/ 2147483647 h 32816"/>
              <a:gd name="T4" fmla="*/ 2147483647 w 35972"/>
              <a:gd name="T5" fmla="*/ 2147483647 h 32816"/>
              <a:gd name="T6" fmla="*/ 0 60000 65536"/>
              <a:gd name="T7" fmla="*/ 0 60000 65536"/>
              <a:gd name="T8" fmla="*/ 0 60000 65536"/>
              <a:gd name="T9" fmla="*/ 0 w 35972"/>
              <a:gd name="T10" fmla="*/ 0 h 32816"/>
              <a:gd name="T11" fmla="*/ 35972 w 35972"/>
              <a:gd name="T12" fmla="*/ 32816 h 32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72" h="32816" fill="none" extrusionOk="0">
                <a:moveTo>
                  <a:pt x="3140" y="32816"/>
                </a:moveTo>
                <a:cubicBezTo>
                  <a:pt x="1086" y="29435"/>
                  <a:pt x="0" y="2555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900" y="-1"/>
                  <a:pt x="32015" y="1948"/>
                  <a:pt x="35971" y="5475"/>
                </a:cubicBezTo>
              </a:path>
              <a:path w="35972" h="32816" stroke="0" extrusionOk="0">
                <a:moveTo>
                  <a:pt x="3140" y="32816"/>
                </a:moveTo>
                <a:cubicBezTo>
                  <a:pt x="1086" y="29435"/>
                  <a:pt x="0" y="2555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900" y="-1"/>
                  <a:pt x="32015" y="1948"/>
                  <a:pt x="35971" y="5475"/>
                </a:cubicBezTo>
                <a:lnTo>
                  <a:pt x="21600" y="21600"/>
                </a:lnTo>
                <a:lnTo>
                  <a:pt x="3140" y="3281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Text Box 44"/>
          <p:cNvSpPr txBox="1">
            <a:spLocks noChangeAspect="1" noChangeArrowheads="1"/>
          </p:cNvSpPr>
          <p:nvPr/>
        </p:nvSpPr>
        <p:spPr bwMode="auto">
          <a:xfrm>
            <a:off x="172024" y="2824164"/>
            <a:ext cx="2626290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E24 Ph</a:t>
            </a:r>
            <a:r>
              <a:rPr lang="en-US" sz="1400"/>
              <a:t>ysical</a:t>
            </a:r>
            <a:r>
              <a:rPr lang="en-GB" sz="1400"/>
              <a:t> M</a:t>
            </a:r>
            <a:r>
              <a:rPr lang="en-US" sz="1400"/>
              <a:t>an</a:t>
            </a:r>
            <a:r>
              <a:rPr lang="en-GB" sz="1400"/>
              <a:t>-Made Thing</a:t>
            </a:r>
          </a:p>
        </p:txBody>
      </p:sp>
      <p:sp>
        <p:nvSpPr>
          <p:cNvPr id="52229" name="Text Box 45"/>
          <p:cNvSpPr txBox="1">
            <a:spLocks noChangeAspect="1" noChangeArrowheads="1"/>
          </p:cNvSpPr>
          <p:nvPr/>
        </p:nvSpPr>
        <p:spPr bwMode="auto">
          <a:xfrm>
            <a:off x="7303875" y="1617664"/>
            <a:ext cx="939981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</a:t>
            </a:r>
            <a:r>
              <a:rPr lang="en-US" sz="1400"/>
              <a:t>55</a:t>
            </a:r>
            <a:r>
              <a:rPr lang="en-GB" sz="1400"/>
              <a:t> </a:t>
            </a:r>
            <a:r>
              <a:rPr lang="en-US" sz="1400"/>
              <a:t>Type</a:t>
            </a:r>
            <a:endParaRPr lang="en-GB" sz="1400"/>
          </a:p>
        </p:txBody>
      </p:sp>
      <p:sp>
        <p:nvSpPr>
          <p:cNvPr id="52230" name="Text Box 46"/>
          <p:cNvSpPr txBox="1">
            <a:spLocks noChangeAspect="1" noChangeArrowheads="1"/>
          </p:cNvSpPr>
          <p:nvPr/>
        </p:nvSpPr>
        <p:spPr bwMode="auto">
          <a:xfrm>
            <a:off x="7545347" y="2392364"/>
            <a:ext cx="13773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</a:t>
            </a:r>
            <a:r>
              <a:rPr lang="en-US" sz="1400"/>
              <a:t>1</a:t>
            </a:r>
            <a:r>
              <a:rPr lang="en-GB" sz="1400"/>
              <a:t> </a:t>
            </a:r>
            <a:r>
              <a:rPr lang="en-US" sz="1400"/>
              <a:t>CRM Entity</a:t>
            </a:r>
            <a:endParaRPr lang="en-GB" sz="1400"/>
          </a:p>
        </p:txBody>
      </p:sp>
      <p:sp>
        <p:nvSpPr>
          <p:cNvPr id="52231" name="Text Box 47"/>
          <p:cNvSpPr txBox="1">
            <a:spLocks noChangeArrowheads="1"/>
          </p:cNvSpPr>
          <p:nvPr/>
        </p:nvSpPr>
        <p:spPr bwMode="auto">
          <a:xfrm rot="-344575">
            <a:off x="3646425" y="2102793"/>
            <a:ext cx="1313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 P62 depicts</a:t>
            </a:r>
            <a:r>
              <a:rPr lang="en-US" sz="1200" b="1">
                <a:cs typeface="Arial" charset="0"/>
              </a:rPr>
              <a:t> </a:t>
            </a:r>
          </a:p>
          <a:p>
            <a:pPr algn="ctr"/>
            <a:r>
              <a:rPr lang="en-GB" sz="1200" b="1">
                <a:cs typeface="Arial" charset="0"/>
              </a:rPr>
              <a:t>(</a:t>
            </a:r>
            <a:r>
              <a:rPr lang="en-US" sz="1200" b="1">
                <a:cs typeface="Arial" charset="0"/>
              </a:rPr>
              <a:t>is depicted</a:t>
            </a:r>
            <a:r>
              <a:rPr lang="en-GB" sz="1200" b="1">
                <a:cs typeface="Arial" charset="0"/>
              </a:rPr>
              <a:t> by)</a:t>
            </a:r>
            <a:endParaRPr lang="en-US" sz="1200" b="1">
              <a:cs typeface="Arial" charset="0"/>
            </a:endParaRPr>
          </a:p>
        </p:txBody>
      </p:sp>
      <p:sp>
        <p:nvSpPr>
          <p:cNvPr id="52232" name="Arc 48"/>
          <p:cNvSpPr>
            <a:spLocks/>
          </p:cNvSpPr>
          <p:nvPr/>
        </p:nvSpPr>
        <p:spPr bwMode="auto">
          <a:xfrm>
            <a:off x="4541227" y="1687513"/>
            <a:ext cx="2760785" cy="525462"/>
          </a:xfrm>
          <a:custGeom>
            <a:avLst/>
            <a:gdLst>
              <a:gd name="T0" fmla="*/ 0 w 28196"/>
              <a:gd name="T1" fmla="*/ 2147483647 h 21600"/>
              <a:gd name="T2" fmla="*/ 2147483647 w 28196"/>
              <a:gd name="T3" fmla="*/ 2147483647 h 21600"/>
              <a:gd name="T4" fmla="*/ 2147483647 w 28196"/>
              <a:gd name="T5" fmla="*/ 2147483647 h 21600"/>
              <a:gd name="T6" fmla="*/ 0 60000 65536"/>
              <a:gd name="T7" fmla="*/ 0 60000 65536"/>
              <a:gd name="T8" fmla="*/ 0 60000 65536"/>
              <a:gd name="T9" fmla="*/ 0 w 28196"/>
              <a:gd name="T10" fmla="*/ 0 h 21600"/>
              <a:gd name="T11" fmla="*/ 28196 w 2819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96" h="21600" fill="none" extrusionOk="0">
                <a:moveTo>
                  <a:pt x="0" y="20711"/>
                </a:moveTo>
                <a:cubicBezTo>
                  <a:pt x="477" y="9137"/>
                  <a:pt x="9998" y="-1"/>
                  <a:pt x="21582" y="0"/>
                </a:cubicBezTo>
                <a:cubicBezTo>
                  <a:pt x="23827" y="0"/>
                  <a:pt x="26058" y="350"/>
                  <a:pt x="28196" y="1037"/>
                </a:cubicBezTo>
              </a:path>
              <a:path w="28196" h="21600" stroke="0" extrusionOk="0">
                <a:moveTo>
                  <a:pt x="0" y="20711"/>
                </a:moveTo>
                <a:cubicBezTo>
                  <a:pt x="477" y="9137"/>
                  <a:pt x="9998" y="-1"/>
                  <a:pt x="21582" y="0"/>
                </a:cubicBezTo>
                <a:cubicBezTo>
                  <a:pt x="23827" y="0"/>
                  <a:pt x="26058" y="350"/>
                  <a:pt x="28196" y="1037"/>
                </a:cubicBezTo>
                <a:lnTo>
                  <a:pt x="21582" y="21600"/>
                </a:lnTo>
                <a:lnTo>
                  <a:pt x="0" y="2071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49"/>
          <p:cNvSpPr txBox="1">
            <a:spLocks noChangeArrowheads="1"/>
          </p:cNvSpPr>
          <p:nvPr/>
        </p:nvSpPr>
        <p:spPr bwMode="auto">
          <a:xfrm>
            <a:off x="5866210" y="1457325"/>
            <a:ext cx="1236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cs typeface="Times New Roman" charset="0"/>
              </a:rPr>
              <a:t> P62.1 mode of</a:t>
            </a:r>
          </a:p>
          <a:p>
            <a:pPr algn="ctr"/>
            <a:r>
              <a:rPr lang="en-US" sz="1200">
                <a:cs typeface="Times New Roman" charset="0"/>
              </a:rPr>
              <a:t> depiction</a:t>
            </a:r>
            <a:endParaRPr lang="en-US" sz="1200">
              <a:cs typeface="Arial" charset="0"/>
            </a:endParaRPr>
          </a:p>
        </p:txBody>
      </p:sp>
      <p:sp>
        <p:nvSpPr>
          <p:cNvPr id="52234" name="Text Box 50"/>
          <p:cNvSpPr txBox="1">
            <a:spLocks noChangeArrowheads="1"/>
          </p:cNvSpPr>
          <p:nvPr/>
        </p:nvSpPr>
        <p:spPr bwMode="auto">
          <a:xfrm>
            <a:off x="2143117" y="4225925"/>
            <a:ext cx="1861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 </a:t>
            </a:r>
            <a:r>
              <a:rPr lang="en-US" sz="1200" b="1">
                <a:cs typeface="Arial" charset="0"/>
              </a:rPr>
              <a:t>P65 shows visual item </a:t>
            </a:r>
          </a:p>
          <a:p>
            <a:pPr algn="ctr"/>
            <a:r>
              <a:rPr lang="en-US" sz="1200" b="1">
                <a:cs typeface="Arial" charset="0"/>
              </a:rPr>
              <a:t>(is shown by)</a:t>
            </a:r>
          </a:p>
        </p:txBody>
      </p:sp>
      <p:cxnSp>
        <p:nvCxnSpPr>
          <p:cNvPr id="52235" name="AutoShape 51"/>
          <p:cNvCxnSpPr>
            <a:cxnSpLocks noChangeShapeType="1"/>
            <a:stCxn id="52228" idx="3"/>
            <a:endCxn id="52236" idx="1"/>
          </p:cNvCxnSpPr>
          <p:nvPr/>
        </p:nvCxnSpPr>
        <p:spPr bwMode="auto">
          <a:xfrm>
            <a:off x="2798314" y="2978053"/>
            <a:ext cx="1455075" cy="2273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6" name="Text Box 52"/>
          <p:cNvSpPr txBox="1">
            <a:spLocks noChangeAspect="1" noChangeArrowheads="1"/>
          </p:cNvSpPr>
          <p:nvPr/>
        </p:nvSpPr>
        <p:spPr bwMode="auto">
          <a:xfrm>
            <a:off x="4253389" y="5097464"/>
            <a:ext cx="1438790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E36 Visual Item</a:t>
            </a:r>
          </a:p>
        </p:txBody>
      </p:sp>
      <p:sp>
        <p:nvSpPr>
          <p:cNvPr id="52237" name="Text Box 53"/>
          <p:cNvSpPr txBox="1">
            <a:spLocks noChangeArrowheads="1"/>
          </p:cNvSpPr>
          <p:nvPr/>
        </p:nvSpPr>
        <p:spPr bwMode="auto">
          <a:xfrm>
            <a:off x="5465817" y="4391025"/>
            <a:ext cx="1792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 </a:t>
            </a:r>
            <a:r>
              <a:rPr lang="en-US" sz="1200" b="1">
                <a:cs typeface="Arial" charset="0"/>
              </a:rPr>
              <a:t>P138    represents</a:t>
            </a:r>
          </a:p>
          <a:p>
            <a:pPr algn="ctr"/>
            <a:r>
              <a:rPr lang="en-US" sz="1200" b="1">
                <a:cs typeface="Arial" charset="0"/>
              </a:rPr>
              <a:t>(has    representation)</a:t>
            </a:r>
          </a:p>
        </p:txBody>
      </p:sp>
      <p:cxnSp>
        <p:nvCxnSpPr>
          <p:cNvPr id="52238" name="AutoShape 54"/>
          <p:cNvCxnSpPr>
            <a:cxnSpLocks noChangeShapeType="1"/>
            <a:stCxn id="52236" idx="3"/>
            <a:endCxn id="52230" idx="1"/>
          </p:cNvCxnSpPr>
          <p:nvPr/>
        </p:nvCxnSpPr>
        <p:spPr bwMode="auto">
          <a:xfrm flipV="1">
            <a:off x="5692179" y="2546253"/>
            <a:ext cx="1853168" cy="270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9" name="Text Box 55"/>
          <p:cNvSpPr txBox="1">
            <a:spLocks noChangeAspect="1" noChangeArrowheads="1"/>
          </p:cNvSpPr>
          <p:nvPr/>
        </p:nvSpPr>
        <p:spPr bwMode="auto">
          <a:xfrm>
            <a:off x="3963075" y="3382964"/>
            <a:ext cx="2020881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E73 Information Object</a:t>
            </a:r>
          </a:p>
        </p:txBody>
      </p:sp>
      <p:sp>
        <p:nvSpPr>
          <p:cNvPr id="52240" name="Text Box 62"/>
          <p:cNvSpPr txBox="1">
            <a:spLocks noChangeAspect="1" noChangeArrowheads="1"/>
          </p:cNvSpPr>
          <p:nvPr/>
        </p:nvSpPr>
        <p:spPr bwMode="auto">
          <a:xfrm>
            <a:off x="3525299" y="5951539"/>
            <a:ext cx="1052980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E3</a:t>
            </a:r>
            <a:r>
              <a:rPr lang="en-US" sz="1400"/>
              <a:t>8</a:t>
            </a:r>
            <a:r>
              <a:rPr lang="en-GB" sz="1400"/>
              <a:t> </a:t>
            </a:r>
            <a:r>
              <a:rPr lang="en-US" sz="1400"/>
              <a:t>Image</a:t>
            </a:r>
            <a:endParaRPr lang="en-GB" sz="1400"/>
          </a:p>
        </p:txBody>
      </p:sp>
      <p:cxnSp>
        <p:nvCxnSpPr>
          <p:cNvPr id="52241" name="AutoShape 63"/>
          <p:cNvCxnSpPr>
            <a:cxnSpLocks noChangeShapeType="1"/>
            <a:stCxn id="52239" idx="3"/>
            <a:endCxn id="52230" idx="1"/>
          </p:cNvCxnSpPr>
          <p:nvPr/>
        </p:nvCxnSpPr>
        <p:spPr bwMode="auto">
          <a:xfrm flipV="1">
            <a:off x="5983956" y="2546253"/>
            <a:ext cx="1561391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2" name="Text Box 64"/>
          <p:cNvSpPr txBox="1">
            <a:spLocks noChangeArrowheads="1"/>
          </p:cNvSpPr>
          <p:nvPr/>
        </p:nvSpPr>
        <p:spPr bwMode="auto">
          <a:xfrm>
            <a:off x="5664679" y="2676525"/>
            <a:ext cx="1450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 </a:t>
            </a:r>
            <a:r>
              <a:rPr lang="en-US" sz="1200" b="1">
                <a:cs typeface="Arial" charset="0"/>
              </a:rPr>
              <a:t>P67 refers to </a:t>
            </a:r>
          </a:p>
          <a:p>
            <a:pPr algn="ctr"/>
            <a:r>
              <a:rPr lang="en-US" sz="1200" b="1">
                <a:cs typeface="Arial" charset="0"/>
              </a:rPr>
              <a:t>(is referred to by)</a:t>
            </a:r>
          </a:p>
        </p:txBody>
      </p:sp>
      <p:sp>
        <p:nvSpPr>
          <p:cNvPr id="52243" name="Text Box 65"/>
          <p:cNvSpPr txBox="1">
            <a:spLocks noChangeAspect="1" noChangeArrowheads="1"/>
          </p:cNvSpPr>
          <p:nvPr/>
        </p:nvSpPr>
        <p:spPr bwMode="auto">
          <a:xfrm>
            <a:off x="458879" y="5024439"/>
            <a:ext cx="2056973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</a:t>
            </a:r>
            <a:r>
              <a:rPr lang="en-US" sz="1400"/>
              <a:t>84</a:t>
            </a:r>
            <a:r>
              <a:rPr lang="en-GB" sz="1400"/>
              <a:t> Information Carrier</a:t>
            </a:r>
          </a:p>
        </p:txBody>
      </p:sp>
      <p:cxnSp>
        <p:nvCxnSpPr>
          <p:cNvPr id="52244" name="AutoShape 69"/>
          <p:cNvCxnSpPr>
            <a:cxnSpLocks noChangeShapeType="1"/>
            <a:stCxn id="52228" idx="3"/>
            <a:endCxn id="52239" idx="1"/>
          </p:cNvCxnSpPr>
          <p:nvPr/>
        </p:nvCxnSpPr>
        <p:spPr bwMode="auto">
          <a:xfrm>
            <a:off x="2798314" y="2978053"/>
            <a:ext cx="1164761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5" name="Text Box 70"/>
          <p:cNvSpPr txBox="1">
            <a:spLocks noChangeArrowheads="1"/>
          </p:cNvSpPr>
          <p:nvPr/>
        </p:nvSpPr>
        <p:spPr bwMode="auto">
          <a:xfrm>
            <a:off x="2879297" y="2886075"/>
            <a:ext cx="1322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 </a:t>
            </a:r>
            <a:r>
              <a:rPr lang="en-US" sz="1200" b="1">
                <a:cs typeface="Arial" charset="0"/>
              </a:rPr>
              <a:t>P128 carries </a:t>
            </a:r>
          </a:p>
          <a:p>
            <a:pPr algn="ctr"/>
            <a:r>
              <a:rPr lang="en-US" sz="1200" b="1">
                <a:cs typeface="Arial" charset="0"/>
              </a:rPr>
              <a:t>(is    carried by)</a:t>
            </a:r>
          </a:p>
        </p:txBody>
      </p:sp>
      <p:sp>
        <p:nvSpPr>
          <p:cNvPr id="52246" name="Arc 71"/>
          <p:cNvSpPr>
            <a:spLocks/>
          </p:cNvSpPr>
          <p:nvPr/>
        </p:nvSpPr>
        <p:spPr bwMode="auto">
          <a:xfrm>
            <a:off x="2769577" y="2265363"/>
            <a:ext cx="4708281" cy="868362"/>
          </a:xfrm>
          <a:custGeom>
            <a:avLst/>
            <a:gdLst>
              <a:gd name="T0" fmla="*/ 0 w 37659"/>
              <a:gd name="T1" fmla="*/ 2147483647 h 21600"/>
              <a:gd name="T2" fmla="*/ 2147483647 w 37659"/>
              <a:gd name="T3" fmla="*/ 2147483647 h 21600"/>
              <a:gd name="T4" fmla="*/ 2147483647 w 37659"/>
              <a:gd name="T5" fmla="*/ 2147483647 h 21600"/>
              <a:gd name="T6" fmla="*/ 0 60000 65536"/>
              <a:gd name="T7" fmla="*/ 0 60000 65536"/>
              <a:gd name="T8" fmla="*/ 0 60000 65536"/>
              <a:gd name="T9" fmla="*/ 0 w 37659"/>
              <a:gd name="T10" fmla="*/ 0 h 21600"/>
              <a:gd name="T11" fmla="*/ 37659 w 376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59" h="21600" fill="none" extrusionOk="0">
                <a:moveTo>
                  <a:pt x="-1" y="16325"/>
                </a:moveTo>
                <a:cubicBezTo>
                  <a:pt x="2416" y="6727"/>
                  <a:pt x="11048" y="-1"/>
                  <a:pt x="20946" y="0"/>
                </a:cubicBezTo>
                <a:cubicBezTo>
                  <a:pt x="27421" y="0"/>
                  <a:pt x="33556" y="2905"/>
                  <a:pt x="37658" y="7916"/>
                </a:cubicBezTo>
              </a:path>
              <a:path w="37659" h="21600" stroke="0" extrusionOk="0">
                <a:moveTo>
                  <a:pt x="-1" y="16325"/>
                </a:moveTo>
                <a:cubicBezTo>
                  <a:pt x="2416" y="6727"/>
                  <a:pt x="11048" y="-1"/>
                  <a:pt x="20946" y="0"/>
                </a:cubicBezTo>
                <a:cubicBezTo>
                  <a:pt x="27421" y="0"/>
                  <a:pt x="33556" y="2905"/>
                  <a:pt x="37658" y="7916"/>
                </a:cubicBezTo>
                <a:lnTo>
                  <a:pt x="20946" y="21600"/>
                </a:lnTo>
                <a:lnTo>
                  <a:pt x="-1" y="163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Text Box 73"/>
          <p:cNvSpPr txBox="1">
            <a:spLocks noChangeArrowheads="1"/>
          </p:cNvSpPr>
          <p:nvPr/>
        </p:nvSpPr>
        <p:spPr bwMode="auto">
          <a:xfrm>
            <a:off x="7235778" y="3794125"/>
            <a:ext cx="1454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cs typeface="Times New Roman" charset="0"/>
              </a:rPr>
              <a:t> P138.1    mode of</a:t>
            </a:r>
          </a:p>
          <a:p>
            <a:pPr algn="ctr"/>
            <a:r>
              <a:rPr lang="en-US" sz="1200">
                <a:cs typeface="Times New Roman" charset="0"/>
              </a:rPr>
              <a:t> depiction</a:t>
            </a:r>
            <a:r>
              <a:rPr lang="en-US" sz="1200">
                <a:solidFill>
                  <a:schemeClr val="accent1"/>
                </a:solidFill>
                <a:cs typeface="Times New Roman" charset="0"/>
              </a:rPr>
              <a:t> </a:t>
            </a:r>
            <a:endParaRPr lang="en-US" sz="120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52248" name="Line 75"/>
          <p:cNvSpPr>
            <a:spLocks noChangeShapeType="1"/>
          </p:cNvSpPr>
          <p:nvPr/>
        </p:nvSpPr>
        <p:spPr bwMode="auto">
          <a:xfrm>
            <a:off x="1484436" y="3176588"/>
            <a:ext cx="1465" cy="1822450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76"/>
          <p:cNvSpPr>
            <a:spLocks noChangeShapeType="1"/>
          </p:cNvSpPr>
          <p:nvPr/>
        </p:nvSpPr>
        <p:spPr bwMode="auto">
          <a:xfrm flipH="1">
            <a:off x="3484685" y="3481388"/>
            <a:ext cx="235927" cy="469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77"/>
          <p:cNvSpPr>
            <a:spLocks noChangeShapeType="1"/>
          </p:cNvSpPr>
          <p:nvPr/>
        </p:nvSpPr>
        <p:spPr bwMode="auto">
          <a:xfrm rot="17308978" flipH="1">
            <a:off x="6315503" y="3393892"/>
            <a:ext cx="255588" cy="433754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78"/>
          <p:cNvSpPr>
            <a:spLocks noChangeShapeType="1"/>
          </p:cNvSpPr>
          <p:nvPr/>
        </p:nvSpPr>
        <p:spPr bwMode="auto">
          <a:xfrm>
            <a:off x="4957397" y="3735389"/>
            <a:ext cx="30773" cy="1392237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79"/>
          <p:cNvSpPr>
            <a:spLocks noChangeShapeType="1"/>
          </p:cNvSpPr>
          <p:nvPr/>
        </p:nvSpPr>
        <p:spPr bwMode="auto">
          <a:xfrm flipH="1">
            <a:off x="4107473" y="5424489"/>
            <a:ext cx="866042" cy="498475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79"/>
          <p:cNvSpPr>
            <a:spLocks noChangeShapeType="1"/>
          </p:cNvSpPr>
          <p:nvPr/>
        </p:nvSpPr>
        <p:spPr bwMode="auto">
          <a:xfrm>
            <a:off x="5139104" y="5414963"/>
            <a:ext cx="819150" cy="457200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Text Box 62"/>
          <p:cNvSpPr txBox="1">
            <a:spLocks noChangeAspect="1" noChangeArrowheads="1"/>
          </p:cNvSpPr>
          <p:nvPr/>
        </p:nvSpPr>
        <p:spPr bwMode="auto">
          <a:xfrm>
            <a:off x="5413242" y="5757864"/>
            <a:ext cx="966931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E3</a:t>
            </a:r>
            <a:r>
              <a:rPr lang="en-US" sz="1400"/>
              <a:t>7</a:t>
            </a:r>
            <a:r>
              <a:rPr lang="en-GB" sz="1400"/>
              <a:t> Mark</a:t>
            </a:r>
          </a:p>
        </p:txBody>
      </p:sp>
      <p:sp>
        <p:nvSpPr>
          <p:cNvPr id="52255" name="Text Box 62"/>
          <p:cNvSpPr txBox="1">
            <a:spLocks noChangeAspect="1" noChangeArrowheads="1"/>
          </p:cNvSpPr>
          <p:nvPr/>
        </p:nvSpPr>
        <p:spPr bwMode="auto">
          <a:xfrm>
            <a:off x="5205453" y="6342064"/>
            <a:ext cx="1372253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E34 Inscription</a:t>
            </a:r>
          </a:p>
        </p:txBody>
      </p:sp>
      <p:sp>
        <p:nvSpPr>
          <p:cNvPr id="52256" name="Line 79"/>
          <p:cNvSpPr>
            <a:spLocks noChangeShapeType="1"/>
          </p:cNvSpPr>
          <p:nvPr/>
        </p:nvSpPr>
        <p:spPr bwMode="auto">
          <a:xfrm>
            <a:off x="5899638" y="6075363"/>
            <a:ext cx="5862" cy="246062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Place Class and Reasoning over Location</a:t>
            </a:r>
            <a:endParaRPr lang="en-US" dirty="0">
              <a:latin typeface="Arial" charset="0"/>
            </a:endParaRPr>
          </a:p>
        </p:txBody>
      </p:sp>
      <p:sp>
        <p:nvSpPr>
          <p:cNvPr id="47107" name="Text Box 130"/>
          <p:cNvSpPr txBox="1">
            <a:spLocks noChangeArrowheads="1"/>
          </p:cNvSpPr>
          <p:nvPr/>
        </p:nvSpPr>
        <p:spPr bwMode="auto">
          <a:xfrm rot="2171938">
            <a:off x="3455522" y="3545831"/>
            <a:ext cx="1805063" cy="46166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i="1"/>
              <a:t>P59 </a:t>
            </a:r>
            <a:r>
              <a:rPr lang="el-GR" sz="1200" i="1"/>
              <a:t>has section</a:t>
            </a:r>
            <a:r>
              <a:rPr lang="en-US" sz="1200" i="1"/>
              <a:t> </a:t>
            </a:r>
          </a:p>
          <a:p>
            <a:pPr algn="ctr"/>
            <a:r>
              <a:rPr lang="en-US" sz="1200" i="1"/>
              <a:t>(</a:t>
            </a:r>
            <a:r>
              <a:rPr lang="el-GR" sz="1200" i="1"/>
              <a:t>is located on or within</a:t>
            </a:r>
            <a:r>
              <a:rPr lang="en-US" sz="1200" i="1"/>
              <a:t>)</a:t>
            </a:r>
            <a:endParaRPr lang="el-GR" sz="1200" i="1"/>
          </a:p>
        </p:txBody>
      </p:sp>
      <p:sp>
        <p:nvSpPr>
          <p:cNvPr id="47108" name="Text Box 131"/>
          <p:cNvSpPr txBox="1">
            <a:spLocks noChangeArrowheads="1"/>
          </p:cNvSpPr>
          <p:nvPr/>
        </p:nvSpPr>
        <p:spPr bwMode="auto">
          <a:xfrm rot="2199544">
            <a:off x="3421929" y="3171181"/>
            <a:ext cx="2549258" cy="46166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i="1"/>
              <a:t>P53 </a:t>
            </a:r>
            <a:r>
              <a:rPr lang="el-GR" sz="1200" i="1"/>
              <a:t>has </a:t>
            </a:r>
            <a:r>
              <a:rPr lang="en-US" sz="1200" i="1"/>
              <a:t>former or </a:t>
            </a:r>
            <a:r>
              <a:rPr lang="el-GR" sz="1200" i="1"/>
              <a:t>current location</a:t>
            </a:r>
          </a:p>
          <a:p>
            <a:pPr algn="ctr"/>
            <a:r>
              <a:rPr lang="el-GR" sz="1200" i="1"/>
              <a:t>(</a:t>
            </a:r>
            <a:r>
              <a:rPr lang="en-US" sz="1200" i="1">
                <a:cs typeface="Times New Roman" charset="0"/>
              </a:rPr>
              <a:t>is former or current location of</a:t>
            </a:r>
            <a:r>
              <a:rPr lang="en-GB" sz="1200" i="1"/>
              <a:t> </a:t>
            </a:r>
            <a:r>
              <a:rPr lang="el-GR" sz="1200" i="1"/>
              <a:t>) </a:t>
            </a:r>
          </a:p>
        </p:txBody>
      </p:sp>
      <p:sp>
        <p:nvSpPr>
          <p:cNvPr id="47109" name="Text Box 132"/>
          <p:cNvSpPr txBox="1">
            <a:spLocks noChangeArrowheads="1"/>
          </p:cNvSpPr>
          <p:nvPr/>
        </p:nvSpPr>
        <p:spPr bwMode="auto">
          <a:xfrm>
            <a:off x="6755747" y="6143625"/>
            <a:ext cx="1984950" cy="46166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i="1">
                <a:cs typeface="Times New Roman" charset="0"/>
              </a:rPr>
              <a:t>P8 took place on or within </a:t>
            </a:r>
          </a:p>
          <a:p>
            <a:pPr algn="ctr"/>
            <a:r>
              <a:rPr lang="en-US" sz="1200" i="1">
                <a:cs typeface="Times New Roman" charset="0"/>
              </a:rPr>
              <a:t>(witnessed)</a:t>
            </a:r>
            <a:endParaRPr lang="el-GR" sz="1200" i="1"/>
          </a:p>
        </p:txBody>
      </p:sp>
      <p:sp>
        <p:nvSpPr>
          <p:cNvPr id="47110" name="Line 133"/>
          <p:cNvSpPr>
            <a:spLocks noChangeShapeType="1"/>
          </p:cNvSpPr>
          <p:nvPr/>
        </p:nvSpPr>
        <p:spPr bwMode="auto">
          <a:xfrm flipV="1">
            <a:off x="7792916" y="1806576"/>
            <a:ext cx="10258" cy="906463"/>
          </a:xfrm>
          <a:prstGeom prst="line">
            <a:avLst/>
          </a:prstGeom>
          <a:noFill/>
          <a:ln w="57150" cmpd="dbl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134"/>
          <p:cNvSpPr>
            <a:spLocks noChangeShapeType="1"/>
          </p:cNvSpPr>
          <p:nvPr/>
        </p:nvSpPr>
        <p:spPr bwMode="auto">
          <a:xfrm flipH="1" flipV="1">
            <a:off x="6604489" y="5213351"/>
            <a:ext cx="339969" cy="371475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135"/>
          <p:cNvSpPr>
            <a:spLocks noChangeShapeType="1"/>
          </p:cNvSpPr>
          <p:nvPr/>
        </p:nvSpPr>
        <p:spPr bwMode="auto">
          <a:xfrm flipH="1" flipV="1">
            <a:off x="1207477" y="3711575"/>
            <a:ext cx="159727" cy="1519238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36"/>
          <p:cNvSpPr>
            <a:spLocks noChangeShapeType="1"/>
          </p:cNvSpPr>
          <p:nvPr/>
        </p:nvSpPr>
        <p:spPr bwMode="auto">
          <a:xfrm flipH="1" flipV="1">
            <a:off x="1418492" y="3716338"/>
            <a:ext cx="539262" cy="1206500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37"/>
          <p:cNvSpPr>
            <a:spLocks noChangeShapeType="1"/>
          </p:cNvSpPr>
          <p:nvPr/>
        </p:nvSpPr>
        <p:spPr bwMode="auto">
          <a:xfrm flipV="1">
            <a:off x="814754" y="3711576"/>
            <a:ext cx="211015" cy="1731963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38"/>
          <p:cNvSpPr>
            <a:spLocks noChangeShapeType="1"/>
          </p:cNvSpPr>
          <p:nvPr/>
        </p:nvSpPr>
        <p:spPr bwMode="auto">
          <a:xfrm flipV="1">
            <a:off x="337039" y="3719513"/>
            <a:ext cx="452804" cy="1960562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16" name="AutoShape 139"/>
          <p:cNvCxnSpPr>
            <a:cxnSpLocks noChangeShapeType="1"/>
            <a:stCxn id="47151" idx="0"/>
            <a:endCxn id="47135" idx="2"/>
          </p:cNvCxnSpPr>
          <p:nvPr/>
        </p:nvCxnSpPr>
        <p:spPr bwMode="auto">
          <a:xfrm flipV="1">
            <a:off x="6451356" y="2236591"/>
            <a:ext cx="1" cy="361017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7" name="Text Box 140"/>
          <p:cNvSpPr txBox="1">
            <a:spLocks noChangeAspect="1" noChangeArrowheads="1"/>
          </p:cNvSpPr>
          <p:nvPr/>
        </p:nvSpPr>
        <p:spPr bwMode="auto">
          <a:xfrm>
            <a:off x="169438" y="5653089"/>
            <a:ext cx="1202711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E45 Address</a:t>
            </a:r>
            <a:endParaRPr lang="en-GB" sz="1400"/>
          </a:p>
        </p:txBody>
      </p:sp>
      <p:sp>
        <p:nvSpPr>
          <p:cNvPr id="47118" name="Text Box 141"/>
          <p:cNvSpPr txBox="1">
            <a:spLocks noChangeAspect="1" noChangeArrowheads="1"/>
          </p:cNvSpPr>
          <p:nvPr/>
        </p:nvSpPr>
        <p:spPr bwMode="auto">
          <a:xfrm>
            <a:off x="377788" y="5427664"/>
            <a:ext cx="1531890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E48 Place Name</a:t>
            </a:r>
          </a:p>
        </p:txBody>
      </p:sp>
      <p:sp>
        <p:nvSpPr>
          <p:cNvPr id="47119" name="Text Box 142"/>
          <p:cNvSpPr txBox="1">
            <a:spLocks noChangeAspect="1" noChangeArrowheads="1"/>
          </p:cNvSpPr>
          <p:nvPr/>
        </p:nvSpPr>
        <p:spPr bwMode="auto">
          <a:xfrm>
            <a:off x="906827" y="5199064"/>
            <a:ext cx="2120906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E47 Spatial Coordinates</a:t>
            </a:r>
          </a:p>
        </p:txBody>
      </p:sp>
      <p:sp>
        <p:nvSpPr>
          <p:cNvPr id="47120" name="Text Box 143"/>
          <p:cNvSpPr txBox="1">
            <a:spLocks noChangeAspect="1" noChangeArrowheads="1"/>
          </p:cNvSpPr>
          <p:nvPr/>
        </p:nvSpPr>
        <p:spPr bwMode="auto">
          <a:xfrm>
            <a:off x="1437895" y="4894264"/>
            <a:ext cx="1951188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E46 Section Definition</a:t>
            </a:r>
          </a:p>
        </p:txBody>
      </p:sp>
      <p:sp>
        <p:nvSpPr>
          <p:cNvPr id="47121" name="Text Box 144"/>
          <p:cNvSpPr txBox="1">
            <a:spLocks noChangeAspect="1" noChangeArrowheads="1"/>
          </p:cNvSpPr>
          <p:nvPr/>
        </p:nvSpPr>
        <p:spPr bwMode="auto">
          <a:xfrm>
            <a:off x="5338713" y="4894264"/>
            <a:ext cx="1718264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E18 Physical Thing</a:t>
            </a:r>
            <a:endParaRPr lang="en-GB" sz="1400"/>
          </a:p>
        </p:txBody>
      </p:sp>
      <p:sp>
        <p:nvSpPr>
          <p:cNvPr id="47122" name="Text Box 145"/>
          <p:cNvSpPr txBox="1">
            <a:spLocks noChangeAspect="1" noChangeArrowheads="1"/>
          </p:cNvSpPr>
          <p:nvPr/>
        </p:nvSpPr>
        <p:spPr bwMode="auto">
          <a:xfrm>
            <a:off x="213904" y="3392489"/>
            <a:ext cx="1931463" cy="307777"/>
          </a:xfrm>
          <a:prstGeom prst="rect">
            <a:avLst/>
          </a:prstGeom>
          <a:solidFill>
            <a:srgbClr val="FEFF0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E44 Place Appellation</a:t>
            </a:r>
          </a:p>
        </p:txBody>
      </p:sp>
      <p:sp>
        <p:nvSpPr>
          <p:cNvPr id="47123" name="Text Box 146"/>
          <p:cNvSpPr txBox="1">
            <a:spLocks noChangeAspect="1" noChangeArrowheads="1"/>
          </p:cNvSpPr>
          <p:nvPr/>
        </p:nvSpPr>
        <p:spPr bwMode="auto">
          <a:xfrm>
            <a:off x="2351555" y="1919289"/>
            <a:ext cx="1003099" cy="307777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E53 Place</a:t>
            </a:r>
          </a:p>
        </p:txBody>
      </p:sp>
      <p:sp>
        <p:nvSpPr>
          <p:cNvPr id="47124" name="Rectangle 147"/>
          <p:cNvSpPr>
            <a:spLocks noChangeArrowheads="1"/>
          </p:cNvSpPr>
          <p:nvPr/>
        </p:nvSpPr>
        <p:spPr bwMode="auto">
          <a:xfrm>
            <a:off x="1353565" y="1555750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P88 </a:t>
            </a:r>
            <a:r>
              <a:rPr lang="el-GR" sz="1200" b="1"/>
              <a:t>consists of </a:t>
            </a:r>
          </a:p>
          <a:p>
            <a:pPr algn="ctr"/>
            <a:r>
              <a:rPr lang="el-GR" sz="1200" b="1"/>
              <a:t>(forms part of)</a:t>
            </a:r>
          </a:p>
        </p:txBody>
      </p:sp>
      <p:cxnSp>
        <p:nvCxnSpPr>
          <p:cNvPr id="47125" name="AutoShape 148"/>
          <p:cNvCxnSpPr>
            <a:cxnSpLocks noChangeShapeType="1"/>
            <a:stCxn id="47120" idx="3"/>
            <a:endCxn id="47121" idx="1"/>
          </p:cNvCxnSpPr>
          <p:nvPr/>
        </p:nvCxnSpPr>
        <p:spPr bwMode="auto">
          <a:xfrm>
            <a:off x="3389083" y="5048153"/>
            <a:ext cx="194963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Text Box 149"/>
          <p:cNvSpPr txBox="1">
            <a:spLocks noChangeArrowheads="1"/>
          </p:cNvSpPr>
          <p:nvPr/>
        </p:nvSpPr>
        <p:spPr bwMode="auto">
          <a:xfrm>
            <a:off x="3411061" y="4786313"/>
            <a:ext cx="2083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/>
              <a:t>P58 </a:t>
            </a:r>
            <a:r>
              <a:rPr lang="el-GR" sz="1200" b="1"/>
              <a:t>has section definition</a:t>
            </a:r>
            <a:r>
              <a:rPr lang="en-US" sz="1200" b="1"/>
              <a:t> </a:t>
            </a:r>
          </a:p>
          <a:p>
            <a:pPr algn="ctr"/>
            <a:r>
              <a:rPr lang="en-US" sz="1200" b="1"/>
              <a:t>(</a:t>
            </a:r>
            <a:r>
              <a:rPr lang="el-GR" sz="1200" b="1"/>
              <a:t>defines section</a:t>
            </a:r>
            <a:r>
              <a:rPr lang="en-US" sz="1200" b="1"/>
              <a:t>)</a:t>
            </a:r>
            <a:endParaRPr lang="el-GR" sz="1200" b="1"/>
          </a:p>
        </p:txBody>
      </p:sp>
      <p:cxnSp>
        <p:nvCxnSpPr>
          <p:cNvPr id="47127" name="AutoShape 150"/>
          <p:cNvCxnSpPr>
            <a:cxnSpLocks noChangeShapeType="1"/>
            <a:stCxn id="47123" idx="1"/>
            <a:endCxn id="47123" idx="0"/>
          </p:cNvCxnSpPr>
          <p:nvPr/>
        </p:nvCxnSpPr>
        <p:spPr bwMode="auto">
          <a:xfrm rot="10800000" flipH="1">
            <a:off x="2351555" y="1919290"/>
            <a:ext cx="501550" cy="153889"/>
          </a:xfrm>
          <a:prstGeom prst="curvedConnector4">
            <a:avLst>
              <a:gd name="adj1" fmla="val -45579"/>
              <a:gd name="adj2" fmla="val 248549"/>
            </a:avLst>
          </a:prstGeom>
          <a:noFill/>
          <a:ln w="15875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151"/>
          <p:cNvCxnSpPr>
            <a:cxnSpLocks noChangeShapeType="1"/>
            <a:stCxn id="47123" idx="2"/>
            <a:endCxn id="47122" idx="0"/>
          </p:cNvCxnSpPr>
          <p:nvPr/>
        </p:nvCxnSpPr>
        <p:spPr bwMode="auto">
          <a:xfrm flipH="1">
            <a:off x="1179636" y="2227066"/>
            <a:ext cx="1673469" cy="116542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Line 152"/>
          <p:cNvSpPr>
            <a:spLocks noChangeShapeType="1"/>
          </p:cNvSpPr>
          <p:nvPr/>
        </p:nvSpPr>
        <p:spPr bwMode="auto">
          <a:xfrm rot="2047939">
            <a:off x="2798885" y="3695700"/>
            <a:ext cx="2917581" cy="650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30" name="AutoShape 153"/>
          <p:cNvCxnSpPr>
            <a:cxnSpLocks noChangeShapeType="1"/>
            <a:stCxn id="47123" idx="2"/>
            <a:endCxn id="47129" idx="0"/>
          </p:cNvCxnSpPr>
          <p:nvPr/>
        </p:nvCxnSpPr>
        <p:spPr bwMode="auto">
          <a:xfrm>
            <a:off x="2853105" y="2227066"/>
            <a:ext cx="215326" cy="655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AutoShape 154"/>
          <p:cNvCxnSpPr>
            <a:cxnSpLocks noChangeShapeType="1"/>
            <a:stCxn id="47129" idx="1"/>
            <a:endCxn id="47121" idx="0"/>
          </p:cNvCxnSpPr>
          <p:nvPr/>
        </p:nvCxnSpPr>
        <p:spPr bwMode="auto">
          <a:xfrm>
            <a:off x="5446920" y="4573718"/>
            <a:ext cx="750925" cy="32054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2" name="Line 155"/>
          <p:cNvSpPr>
            <a:spLocks noChangeShapeType="1"/>
          </p:cNvSpPr>
          <p:nvPr/>
        </p:nvSpPr>
        <p:spPr bwMode="auto">
          <a:xfrm rot="2047939">
            <a:off x="3219451" y="3386139"/>
            <a:ext cx="2905857" cy="77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33" name="AutoShape 156"/>
          <p:cNvCxnSpPr>
            <a:cxnSpLocks noChangeShapeType="1"/>
            <a:endCxn id="47132" idx="0"/>
          </p:cNvCxnSpPr>
          <p:nvPr/>
        </p:nvCxnSpPr>
        <p:spPr bwMode="auto">
          <a:xfrm>
            <a:off x="2851639" y="2232026"/>
            <a:ext cx="641838" cy="269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4" name="AutoShape 157"/>
          <p:cNvCxnSpPr>
            <a:cxnSpLocks noChangeShapeType="1"/>
            <a:stCxn id="47121" idx="0"/>
          </p:cNvCxnSpPr>
          <p:nvPr/>
        </p:nvCxnSpPr>
        <p:spPr bwMode="auto">
          <a:xfrm flipH="1" flipV="1">
            <a:off x="5851282" y="4338640"/>
            <a:ext cx="346563" cy="55562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5" name="Text Box 158"/>
          <p:cNvSpPr txBox="1">
            <a:spLocks noChangeAspect="1" noChangeArrowheads="1"/>
          </p:cNvSpPr>
          <p:nvPr/>
        </p:nvSpPr>
        <p:spPr bwMode="auto">
          <a:xfrm>
            <a:off x="6004773" y="1928814"/>
            <a:ext cx="893168" cy="307777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E9 Move</a:t>
            </a:r>
            <a:endParaRPr lang="en-GB" sz="1400"/>
          </a:p>
        </p:txBody>
      </p:sp>
      <p:cxnSp>
        <p:nvCxnSpPr>
          <p:cNvPr id="47136" name="AutoShape 159"/>
          <p:cNvCxnSpPr>
            <a:cxnSpLocks noChangeShapeType="1"/>
            <a:stCxn id="47123" idx="3"/>
          </p:cNvCxnSpPr>
          <p:nvPr/>
        </p:nvCxnSpPr>
        <p:spPr bwMode="auto">
          <a:xfrm>
            <a:off x="3354654" y="2073178"/>
            <a:ext cx="395266" cy="24616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7" name="AutoShape 160"/>
          <p:cNvCxnSpPr>
            <a:cxnSpLocks noChangeShapeType="1"/>
            <a:stCxn id="47123" idx="3"/>
          </p:cNvCxnSpPr>
          <p:nvPr/>
        </p:nvCxnSpPr>
        <p:spPr bwMode="auto">
          <a:xfrm flipV="1">
            <a:off x="3354654" y="1824038"/>
            <a:ext cx="395266" cy="2491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8" name="AutoShape 161"/>
          <p:cNvCxnSpPr>
            <a:cxnSpLocks noChangeShapeType="1"/>
            <a:endCxn id="47135" idx="1"/>
          </p:cNvCxnSpPr>
          <p:nvPr/>
        </p:nvCxnSpPr>
        <p:spPr bwMode="auto">
          <a:xfrm>
            <a:off x="5577254" y="1822451"/>
            <a:ext cx="427519" cy="2602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9" name="AutoShape 162"/>
          <p:cNvCxnSpPr>
            <a:cxnSpLocks noChangeShapeType="1"/>
          </p:cNvCxnSpPr>
          <p:nvPr/>
        </p:nvCxnSpPr>
        <p:spPr bwMode="auto">
          <a:xfrm flipH="1">
            <a:off x="3748454" y="1825625"/>
            <a:ext cx="1831731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0" name="Text Box 163"/>
          <p:cNvSpPr txBox="1">
            <a:spLocks noChangeArrowheads="1"/>
          </p:cNvSpPr>
          <p:nvPr/>
        </p:nvSpPr>
        <p:spPr bwMode="auto">
          <a:xfrm>
            <a:off x="3800456" y="1589088"/>
            <a:ext cx="1629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P26 moved to </a:t>
            </a:r>
          </a:p>
          <a:p>
            <a:pPr algn="ctr"/>
            <a:r>
              <a:rPr lang="en-US" sz="1200" b="1">
                <a:cs typeface="Times New Roman" charset="0"/>
              </a:rPr>
              <a:t>(was destination of)</a:t>
            </a:r>
            <a:endParaRPr lang="el-GR" sz="1200" b="1"/>
          </a:p>
        </p:txBody>
      </p:sp>
      <p:sp>
        <p:nvSpPr>
          <p:cNvPr id="47141" name="Text Box 164"/>
          <p:cNvSpPr txBox="1">
            <a:spLocks noChangeArrowheads="1"/>
          </p:cNvSpPr>
          <p:nvPr/>
        </p:nvSpPr>
        <p:spPr bwMode="auto">
          <a:xfrm>
            <a:off x="3997520" y="2058988"/>
            <a:ext cx="1381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P27 moved from </a:t>
            </a:r>
          </a:p>
          <a:p>
            <a:pPr algn="ctr"/>
            <a:r>
              <a:rPr lang="en-US" sz="1200" b="1">
                <a:cs typeface="Times New Roman" charset="0"/>
              </a:rPr>
              <a:t>(was origin of)</a:t>
            </a:r>
            <a:r>
              <a:rPr lang="en-GB" sz="1200" b="1">
                <a:cs typeface="Times New Roman" charset="0"/>
              </a:rPr>
              <a:t> </a:t>
            </a:r>
            <a:endParaRPr lang="en-US" sz="1200" b="1">
              <a:cs typeface="Times New Roman" charset="0"/>
            </a:endParaRPr>
          </a:p>
        </p:txBody>
      </p:sp>
      <p:sp>
        <p:nvSpPr>
          <p:cNvPr id="47142" name="Text Box 165"/>
          <p:cNvSpPr txBox="1">
            <a:spLocks noChangeArrowheads="1"/>
          </p:cNvSpPr>
          <p:nvPr/>
        </p:nvSpPr>
        <p:spPr bwMode="auto">
          <a:xfrm>
            <a:off x="5804604" y="3295650"/>
            <a:ext cx="10399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P25  moved </a:t>
            </a:r>
          </a:p>
          <a:p>
            <a:pPr algn="ctr"/>
            <a:r>
              <a:rPr lang="en-US" sz="1200" b="1">
                <a:cs typeface="Times New Roman" charset="0"/>
              </a:rPr>
              <a:t>(moved by)</a:t>
            </a:r>
            <a:r>
              <a:rPr lang="en-GB" sz="1200" b="1">
                <a:cs typeface="Times New Roman" charset="0"/>
              </a:rPr>
              <a:t> </a:t>
            </a:r>
            <a:endParaRPr lang="en-US" sz="1200" b="1">
              <a:cs typeface="Times New Roman" charset="0"/>
            </a:endParaRPr>
          </a:p>
        </p:txBody>
      </p:sp>
      <p:cxnSp>
        <p:nvCxnSpPr>
          <p:cNvPr id="47143" name="AutoShape 166"/>
          <p:cNvCxnSpPr>
            <a:cxnSpLocks noChangeShapeType="1"/>
            <a:stCxn id="47123" idx="3"/>
          </p:cNvCxnSpPr>
          <p:nvPr/>
        </p:nvCxnSpPr>
        <p:spPr bwMode="auto">
          <a:xfrm flipV="1">
            <a:off x="3354654" y="1614488"/>
            <a:ext cx="414316" cy="45869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4" name="AutoShape 167"/>
          <p:cNvCxnSpPr>
            <a:cxnSpLocks noChangeShapeType="1"/>
            <a:stCxn id="47153" idx="1"/>
          </p:cNvCxnSpPr>
          <p:nvPr/>
        </p:nvCxnSpPr>
        <p:spPr bwMode="auto">
          <a:xfrm flipH="1">
            <a:off x="3745524" y="1614390"/>
            <a:ext cx="3557170" cy="16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5" name="Text Box 168"/>
          <p:cNvSpPr txBox="1">
            <a:spLocks noChangeAspect="1" noChangeArrowheads="1"/>
          </p:cNvSpPr>
          <p:nvPr/>
        </p:nvSpPr>
        <p:spPr bwMode="auto">
          <a:xfrm>
            <a:off x="7076501" y="2741614"/>
            <a:ext cx="1412316" cy="307777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E12 Production</a:t>
            </a:r>
            <a:endParaRPr lang="en-GB" sz="1400"/>
          </a:p>
        </p:txBody>
      </p:sp>
      <p:cxnSp>
        <p:nvCxnSpPr>
          <p:cNvPr id="47146" name="AutoShape 169"/>
          <p:cNvCxnSpPr>
            <a:cxnSpLocks noChangeShapeType="1"/>
            <a:stCxn id="47150" idx="0"/>
            <a:endCxn id="47145" idx="2"/>
          </p:cNvCxnSpPr>
          <p:nvPr/>
        </p:nvCxnSpPr>
        <p:spPr bwMode="auto">
          <a:xfrm flipH="1" flipV="1">
            <a:off x="7782659" y="3049391"/>
            <a:ext cx="1465" cy="25179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7" name="Text Box 170"/>
          <p:cNvSpPr txBox="1">
            <a:spLocks noChangeArrowheads="1"/>
          </p:cNvSpPr>
          <p:nvPr/>
        </p:nvSpPr>
        <p:spPr bwMode="auto">
          <a:xfrm>
            <a:off x="6834857" y="3725863"/>
            <a:ext cx="1813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    P108 has  produced </a:t>
            </a:r>
          </a:p>
          <a:p>
            <a:pPr algn="ctr"/>
            <a:r>
              <a:rPr lang="en-US" sz="1200" b="1">
                <a:cs typeface="Times New Roman" charset="0"/>
              </a:rPr>
              <a:t>     (was pro duced by)</a:t>
            </a:r>
            <a:r>
              <a:rPr lang="en-GB" sz="1200" b="1">
                <a:cs typeface="Times New Roman" charset="0"/>
              </a:rPr>
              <a:t> </a:t>
            </a:r>
            <a:endParaRPr lang="en-US" sz="1200" b="1">
              <a:cs typeface="Times New Roman" charset="0"/>
            </a:endParaRPr>
          </a:p>
        </p:txBody>
      </p:sp>
      <p:sp>
        <p:nvSpPr>
          <p:cNvPr id="47148" name="Text Box 171"/>
          <p:cNvSpPr txBox="1">
            <a:spLocks noChangeArrowheads="1"/>
          </p:cNvSpPr>
          <p:nvPr/>
        </p:nvSpPr>
        <p:spPr bwMode="auto">
          <a:xfrm>
            <a:off x="5620056" y="1362075"/>
            <a:ext cx="135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cs typeface="Times New Roman" charset="0"/>
              </a:rPr>
              <a:t>P7 took place at </a:t>
            </a:r>
          </a:p>
          <a:p>
            <a:pPr algn="ctr"/>
            <a:r>
              <a:rPr lang="en-US" sz="1200" b="1">
                <a:cs typeface="Times New Roman" charset="0"/>
              </a:rPr>
              <a:t>(witnessed)</a:t>
            </a:r>
            <a:endParaRPr lang="el-GR" sz="1200" b="1"/>
          </a:p>
        </p:txBody>
      </p:sp>
      <p:cxnSp>
        <p:nvCxnSpPr>
          <p:cNvPr id="47149" name="AutoShape 172"/>
          <p:cNvCxnSpPr>
            <a:cxnSpLocks noChangeShapeType="1"/>
          </p:cNvCxnSpPr>
          <p:nvPr/>
        </p:nvCxnSpPr>
        <p:spPr bwMode="auto">
          <a:xfrm flipH="1">
            <a:off x="3735266" y="2316164"/>
            <a:ext cx="185517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50" name="Text Box 173"/>
          <p:cNvSpPr txBox="1">
            <a:spLocks noChangeAspect="1" noChangeArrowheads="1"/>
          </p:cNvSpPr>
          <p:nvPr/>
        </p:nvSpPr>
        <p:spPr bwMode="auto">
          <a:xfrm>
            <a:off x="6718849" y="5567363"/>
            <a:ext cx="2130549" cy="523220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E24 </a:t>
            </a:r>
            <a:r>
              <a:rPr lang="en-US" sz="1400"/>
              <a:t>Physical </a:t>
            </a:r>
            <a:r>
              <a:rPr lang="en-GB" sz="1400"/>
              <a:t>M</a:t>
            </a:r>
            <a:r>
              <a:rPr lang="en-US" sz="1400"/>
              <a:t>an-</a:t>
            </a:r>
            <a:r>
              <a:rPr lang="en-GB" sz="1400"/>
              <a:t>Made </a:t>
            </a:r>
          </a:p>
          <a:p>
            <a:pPr algn="ctr"/>
            <a:r>
              <a:rPr lang="en-GB" sz="1400"/>
              <a:t>Thing</a:t>
            </a:r>
          </a:p>
        </p:txBody>
      </p:sp>
      <p:sp>
        <p:nvSpPr>
          <p:cNvPr id="47151" name="Text Box 174"/>
          <p:cNvSpPr txBox="1">
            <a:spLocks noChangeAspect="1" noChangeArrowheads="1"/>
          </p:cNvSpPr>
          <p:nvPr/>
        </p:nvSpPr>
        <p:spPr bwMode="auto">
          <a:xfrm>
            <a:off x="5555712" y="5846764"/>
            <a:ext cx="1791288" cy="307777"/>
          </a:xfrm>
          <a:prstGeom prst="rect">
            <a:avLst/>
          </a:prstGeom>
          <a:solidFill>
            <a:srgbClr val="7F6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1400"/>
              <a:t>E19 Physical Object</a:t>
            </a:r>
          </a:p>
        </p:txBody>
      </p:sp>
      <p:sp>
        <p:nvSpPr>
          <p:cNvPr id="47152" name="Line 175"/>
          <p:cNvSpPr>
            <a:spLocks noChangeShapeType="1"/>
          </p:cNvSpPr>
          <p:nvPr/>
        </p:nvSpPr>
        <p:spPr bwMode="auto">
          <a:xfrm flipV="1">
            <a:off x="6198577" y="5208589"/>
            <a:ext cx="2931" cy="612775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Text Box 176"/>
          <p:cNvSpPr txBox="1">
            <a:spLocks noChangeAspect="1" noChangeArrowheads="1"/>
          </p:cNvSpPr>
          <p:nvPr/>
        </p:nvSpPr>
        <p:spPr bwMode="auto">
          <a:xfrm>
            <a:off x="7302694" y="1460501"/>
            <a:ext cx="973118" cy="307777"/>
          </a:xfrm>
          <a:prstGeom prst="rect">
            <a:avLst/>
          </a:prstGeom>
          <a:solidFill>
            <a:srgbClr val="6FA8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E4 Period</a:t>
            </a:r>
            <a:endParaRPr lang="en-GB" sz="1400"/>
          </a:p>
        </p:txBody>
      </p:sp>
      <p:sp>
        <p:nvSpPr>
          <p:cNvPr id="47154" name="Text Box 177"/>
          <p:cNvSpPr txBox="1">
            <a:spLocks noChangeArrowheads="1"/>
          </p:cNvSpPr>
          <p:nvPr/>
        </p:nvSpPr>
        <p:spPr bwMode="auto">
          <a:xfrm>
            <a:off x="6988420" y="137001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47155" name="Text Box 178"/>
          <p:cNvSpPr txBox="1">
            <a:spLocks noChangeArrowheads="1"/>
          </p:cNvSpPr>
          <p:nvPr/>
        </p:nvSpPr>
        <p:spPr bwMode="auto">
          <a:xfrm>
            <a:off x="3157904" y="15621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56" name="Text Box 179"/>
          <p:cNvSpPr txBox="1">
            <a:spLocks noChangeArrowheads="1"/>
          </p:cNvSpPr>
          <p:nvPr/>
        </p:nvSpPr>
        <p:spPr bwMode="auto">
          <a:xfrm>
            <a:off x="7750420" y="30670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47157" name="Text Box 180"/>
          <p:cNvSpPr txBox="1">
            <a:spLocks noChangeArrowheads="1"/>
          </p:cNvSpPr>
          <p:nvPr/>
        </p:nvSpPr>
        <p:spPr bwMode="auto">
          <a:xfrm>
            <a:off x="7779727" y="51435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1,1</a:t>
            </a:r>
            <a:endParaRPr lang="en-GB" sz="1200" b="1"/>
          </a:p>
        </p:txBody>
      </p:sp>
      <p:sp>
        <p:nvSpPr>
          <p:cNvPr id="47158" name="Line 181"/>
          <p:cNvSpPr>
            <a:spLocks noChangeShapeType="1"/>
          </p:cNvSpPr>
          <p:nvPr/>
        </p:nvSpPr>
        <p:spPr bwMode="auto">
          <a:xfrm flipH="1">
            <a:off x="5462954" y="1657351"/>
            <a:ext cx="1466" cy="6127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7159" name="AutoShape 182"/>
          <p:cNvCxnSpPr>
            <a:cxnSpLocks noChangeShapeType="1"/>
            <a:endCxn id="47135" idx="1"/>
          </p:cNvCxnSpPr>
          <p:nvPr/>
        </p:nvCxnSpPr>
        <p:spPr bwMode="auto">
          <a:xfrm flipV="1">
            <a:off x="5580185" y="2082703"/>
            <a:ext cx="424588" cy="2366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60" name="Line 183"/>
          <p:cNvSpPr>
            <a:spLocks noChangeShapeType="1"/>
          </p:cNvSpPr>
          <p:nvPr/>
        </p:nvSpPr>
        <p:spPr bwMode="auto">
          <a:xfrm flipH="1">
            <a:off x="5281246" y="1639888"/>
            <a:ext cx="0" cy="1571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1" name="Text Box 184"/>
          <p:cNvSpPr txBox="1">
            <a:spLocks noChangeArrowheads="1"/>
          </p:cNvSpPr>
          <p:nvPr/>
        </p:nvSpPr>
        <p:spPr bwMode="auto">
          <a:xfrm>
            <a:off x="6408127" y="22764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47162" name="Text Box 185"/>
          <p:cNvSpPr txBox="1">
            <a:spLocks noChangeArrowheads="1"/>
          </p:cNvSpPr>
          <p:nvPr/>
        </p:nvSpPr>
        <p:spPr bwMode="auto">
          <a:xfrm>
            <a:off x="6400800" y="528478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63" name="Text Box 186"/>
          <p:cNvSpPr txBox="1">
            <a:spLocks noChangeArrowheads="1"/>
          </p:cNvSpPr>
          <p:nvPr/>
        </p:nvSpPr>
        <p:spPr bwMode="auto">
          <a:xfrm>
            <a:off x="5433646" y="201136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47164" name="Text Box 187"/>
          <p:cNvSpPr txBox="1">
            <a:spLocks noChangeArrowheads="1"/>
          </p:cNvSpPr>
          <p:nvPr/>
        </p:nvSpPr>
        <p:spPr bwMode="auto">
          <a:xfrm>
            <a:off x="5442438" y="17938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47165" name="Text Box 188"/>
          <p:cNvSpPr txBox="1">
            <a:spLocks noChangeArrowheads="1"/>
          </p:cNvSpPr>
          <p:nvPr/>
        </p:nvSpPr>
        <p:spPr bwMode="auto">
          <a:xfrm>
            <a:off x="3513992" y="204311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66" name="Text Box 189"/>
          <p:cNvSpPr txBox="1">
            <a:spLocks noChangeArrowheads="1"/>
          </p:cNvSpPr>
          <p:nvPr/>
        </p:nvSpPr>
        <p:spPr bwMode="auto">
          <a:xfrm>
            <a:off x="3459774" y="18669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67" name="Text Box 190"/>
          <p:cNvSpPr txBox="1">
            <a:spLocks noChangeArrowheads="1"/>
          </p:cNvSpPr>
          <p:nvPr/>
        </p:nvSpPr>
        <p:spPr bwMode="auto">
          <a:xfrm>
            <a:off x="5959720" y="436562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1,n</a:t>
            </a:r>
            <a:endParaRPr lang="en-GB" sz="1200" b="1"/>
          </a:p>
        </p:txBody>
      </p:sp>
      <p:sp>
        <p:nvSpPr>
          <p:cNvPr id="47168" name="Text Box 191"/>
          <p:cNvSpPr txBox="1">
            <a:spLocks noChangeArrowheads="1"/>
          </p:cNvSpPr>
          <p:nvPr/>
        </p:nvSpPr>
        <p:spPr bwMode="auto">
          <a:xfrm>
            <a:off x="3225312" y="220821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69" name="Text Box 192"/>
          <p:cNvSpPr txBox="1">
            <a:spLocks noChangeArrowheads="1"/>
          </p:cNvSpPr>
          <p:nvPr/>
        </p:nvSpPr>
        <p:spPr bwMode="auto">
          <a:xfrm>
            <a:off x="5484935" y="445928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70" name="Text Box 193"/>
          <p:cNvSpPr txBox="1">
            <a:spLocks noChangeArrowheads="1"/>
          </p:cNvSpPr>
          <p:nvPr/>
        </p:nvSpPr>
        <p:spPr bwMode="auto">
          <a:xfrm>
            <a:off x="2999643" y="2552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0,1</a:t>
            </a:r>
            <a:endParaRPr lang="en-GB" sz="1200" b="1"/>
          </a:p>
        </p:txBody>
      </p:sp>
      <p:sp>
        <p:nvSpPr>
          <p:cNvPr id="47171" name="Text Box 194"/>
          <p:cNvSpPr txBox="1">
            <a:spLocks noChangeArrowheads="1"/>
          </p:cNvSpPr>
          <p:nvPr/>
        </p:nvSpPr>
        <p:spPr bwMode="auto">
          <a:xfrm>
            <a:off x="1173774" y="29543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72" name="Text Box 195"/>
          <p:cNvSpPr txBox="1">
            <a:spLocks noChangeArrowheads="1"/>
          </p:cNvSpPr>
          <p:nvPr/>
        </p:nvSpPr>
        <p:spPr bwMode="auto">
          <a:xfrm>
            <a:off x="2284535" y="220345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73" name="Text Box 196"/>
          <p:cNvSpPr txBox="1">
            <a:spLocks noChangeArrowheads="1"/>
          </p:cNvSpPr>
          <p:nvPr/>
        </p:nvSpPr>
        <p:spPr bwMode="auto">
          <a:xfrm>
            <a:off x="1642697" y="19764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74" name="Text Box 197"/>
          <p:cNvSpPr txBox="1">
            <a:spLocks noChangeArrowheads="1"/>
          </p:cNvSpPr>
          <p:nvPr/>
        </p:nvSpPr>
        <p:spPr bwMode="auto">
          <a:xfrm>
            <a:off x="2615712" y="14684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75" name="Text Box 198"/>
          <p:cNvSpPr txBox="1">
            <a:spLocks noChangeArrowheads="1"/>
          </p:cNvSpPr>
          <p:nvPr/>
        </p:nvSpPr>
        <p:spPr bwMode="auto">
          <a:xfrm>
            <a:off x="3235569" y="462121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1,1</a:t>
            </a:r>
            <a:endParaRPr lang="en-GB" sz="1200" b="1"/>
          </a:p>
        </p:txBody>
      </p:sp>
      <p:sp>
        <p:nvSpPr>
          <p:cNvPr id="47176" name="Text Box 199"/>
          <p:cNvSpPr txBox="1">
            <a:spLocks noChangeArrowheads="1"/>
          </p:cNvSpPr>
          <p:nvPr/>
        </p:nvSpPr>
        <p:spPr bwMode="auto">
          <a:xfrm>
            <a:off x="5149362" y="461962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77" name="Text Box 200"/>
          <p:cNvSpPr txBox="1">
            <a:spLocks noChangeArrowheads="1"/>
          </p:cNvSpPr>
          <p:nvPr/>
        </p:nvSpPr>
        <p:spPr bwMode="auto">
          <a:xfrm>
            <a:off x="779585" y="2470150"/>
            <a:ext cx="1664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  P87 </a:t>
            </a:r>
            <a:r>
              <a:rPr lang="el-GR" sz="1200" b="1"/>
              <a:t>is</a:t>
            </a:r>
            <a:r>
              <a:rPr lang="en-US" sz="1200" b="1"/>
              <a:t> </a:t>
            </a:r>
            <a:r>
              <a:rPr lang="el-GR" sz="1200" b="1"/>
              <a:t>identified by</a:t>
            </a:r>
          </a:p>
          <a:p>
            <a:r>
              <a:rPr lang="en-US" sz="1200" b="1"/>
              <a:t>        </a:t>
            </a:r>
            <a:r>
              <a:rPr lang="el-GR" sz="1200" b="1"/>
              <a:t>(identifies)</a:t>
            </a:r>
            <a:endParaRPr lang="en-GB" sz="1200" b="1"/>
          </a:p>
        </p:txBody>
      </p:sp>
      <p:cxnSp>
        <p:nvCxnSpPr>
          <p:cNvPr id="47178" name="AutoShape 201"/>
          <p:cNvCxnSpPr>
            <a:cxnSpLocks noChangeShapeType="1"/>
            <a:stCxn id="47153" idx="3"/>
            <a:endCxn id="47151" idx="2"/>
          </p:cNvCxnSpPr>
          <p:nvPr/>
        </p:nvCxnSpPr>
        <p:spPr bwMode="auto">
          <a:xfrm flipH="1">
            <a:off x="6451356" y="1614390"/>
            <a:ext cx="1824456" cy="4540151"/>
          </a:xfrm>
          <a:prstGeom prst="bentConnector4">
            <a:avLst>
              <a:gd name="adj1" fmla="val -12530"/>
              <a:gd name="adj2" fmla="val 105035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79" name="Text Box 202"/>
          <p:cNvSpPr txBox="1">
            <a:spLocks noChangeArrowheads="1"/>
          </p:cNvSpPr>
          <p:nvPr/>
        </p:nvSpPr>
        <p:spPr bwMode="auto">
          <a:xfrm>
            <a:off x="6440366" y="6357939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80" name="Text Box 203"/>
          <p:cNvSpPr txBox="1">
            <a:spLocks noChangeArrowheads="1"/>
          </p:cNvSpPr>
          <p:nvPr/>
        </p:nvSpPr>
        <p:spPr bwMode="auto">
          <a:xfrm>
            <a:off x="8241323" y="133032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cxnSp>
        <p:nvCxnSpPr>
          <p:cNvPr id="47181" name="AutoShape 204"/>
          <p:cNvCxnSpPr>
            <a:cxnSpLocks noChangeShapeType="1"/>
            <a:stCxn id="47123" idx="1"/>
            <a:endCxn id="47123" idx="0"/>
          </p:cNvCxnSpPr>
          <p:nvPr/>
        </p:nvCxnSpPr>
        <p:spPr bwMode="auto">
          <a:xfrm rot="10800000" flipH="1">
            <a:off x="2351555" y="1919290"/>
            <a:ext cx="501550" cy="153889"/>
          </a:xfrm>
          <a:prstGeom prst="curvedConnector4">
            <a:avLst>
              <a:gd name="adj1" fmla="val -45579"/>
              <a:gd name="adj2" fmla="val 248549"/>
            </a:avLst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82" name="Rectangle 205"/>
          <p:cNvSpPr>
            <a:spLocks noChangeArrowheads="1"/>
          </p:cNvSpPr>
          <p:nvPr/>
        </p:nvSpPr>
        <p:spPr bwMode="auto">
          <a:xfrm>
            <a:off x="212965" y="1908175"/>
            <a:ext cx="1162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P89 falls within</a:t>
            </a:r>
            <a:r>
              <a:rPr lang="el-GR" sz="1200" b="1"/>
              <a:t> </a:t>
            </a:r>
          </a:p>
          <a:p>
            <a:pPr algn="ctr"/>
            <a:r>
              <a:rPr lang="el-GR" sz="1200" b="1"/>
              <a:t>(</a:t>
            </a:r>
            <a:r>
              <a:rPr lang="en-US" sz="1200" b="1"/>
              <a:t>contains</a:t>
            </a:r>
            <a:r>
              <a:rPr lang="el-GR" sz="1200" b="1"/>
              <a:t>)</a:t>
            </a:r>
          </a:p>
        </p:txBody>
      </p:sp>
      <p:sp>
        <p:nvSpPr>
          <p:cNvPr id="47183" name="Text Box 206"/>
          <p:cNvSpPr txBox="1">
            <a:spLocks noChangeArrowheads="1"/>
          </p:cNvSpPr>
          <p:nvPr/>
        </p:nvSpPr>
        <p:spPr bwMode="auto">
          <a:xfrm>
            <a:off x="2016369" y="19812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  <p:sp>
        <p:nvSpPr>
          <p:cNvPr id="47184" name="Text Box 207"/>
          <p:cNvSpPr txBox="1">
            <a:spLocks noChangeArrowheads="1"/>
          </p:cNvSpPr>
          <p:nvPr/>
        </p:nvSpPr>
        <p:spPr bwMode="auto">
          <a:xfrm>
            <a:off x="2258158" y="12954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0,n</a:t>
            </a:r>
            <a:endParaRPr lang="en-GB" sz="1200" b="1"/>
          </a:p>
        </p:txBody>
      </p:sp>
    </p:spTree>
    <p:extLst>
      <p:ext uri="{BB962C8B-B14F-4D97-AF65-F5344CB8AC3E}">
        <p14:creationId xmlns:p14="http://schemas.microsoft.com/office/powerpoint/2010/main" val="192547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George Bruseker</a:t>
            </a:r>
          </a:p>
          <a:p>
            <a:r>
              <a:rPr lang="en-US" dirty="0" smtClean="0"/>
              <a:t>ICS-FORTH</a:t>
            </a:r>
          </a:p>
          <a:p>
            <a:r>
              <a:rPr lang="en-US" dirty="0" err="1" smtClean="0"/>
              <a:t>bruseker@ics.forth.gr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9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CIDOC CRM: Description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497999" y="6251677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 lang="en-GB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85" name="Shape 385"/>
          <p:cNvGraphicFramePr/>
          <p:nvPr>
            <p:extLst>
              <p:ext uri="{D42A27DB-BD31-4B8C-83A1-F6EECF244321}">
                <p14:modId xmlns:p14="http://schemas.microsoft.com/office/powerpoint/2010/main" val="3391961406"/>
              </p:ext>
            </p:extLst>
          </p:nvPr>
        </p:nvGraphicFramePr>
        <p:xfrm>
          <a:off x="267725" y="1571129"/>
          <a:ext cx="4280250" cy="438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6489"/>
                <a:gridCol w="3123761"/>
              </a:tblGrid>
              <a:tr h="48258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Type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Top Level Ontology</a:t>
                      </a:r>
                    </a:p>
                  </a:txBody>
                  <a:tcPr marL="91425" marR="91425" marT="121900" marB="121900"/>
                </a:tc>
              </a:tr>
              <a:tr h="35779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Scope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Cultural Heritage and E-Sciences</a:t>
                      </a:r>
                    </a:p>
                  </a:txBody>
                  <a:tcPr marL="91425" marR="91425" marT="121900" marB="121900"/>
                </a:tc>
              </a:tr>
              <a:tr h="432586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Classes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90+-</a:t>
                      </a:r>
                    </a:p>
                  </a:txBody>
                  <a:tcPr marL="91425" marR="91425" marT="121900" marB="121900"/>
                </a:tc>
              </a:tr>
              <a:tr h="380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Relations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150+-</a:t>
                      </a:r>
                    </a:p>
                  </a:txBody>
                  <a:tcPr marL="91425" marR="91425" marT="121900" marB="121900"/>
                </a:tc>
              </a:tr>
              <a:tr h="40073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Version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6</a:t>
                      </a:r>
                    </a:p>
                  </a:txBody>
                  <a:tcPr marL="91425" marR="91425" marT="121900" marB="121900"/>
                </a:tc>
              </a:tr>
              <a:tr h="54809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Maintained by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CIDOC CRM SIG</a:t>
                      </a:r>
                    </a:p>
                  </a:txBody>
                  <a:tcPr marL="91425" marR="91425" marT="121900" marB="121900"/>
                </a:tc>
              </a:tr>
              <a:tr h="7139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Official Extensions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8</a:t>
                      </a:r>
                    </a:p>
                  </a:txBody>
                  <a:tcPr marL="91425" marR="91425" marT="121900" marB="121900"/>
                </a:tc>
              </a:tr>
              <a:tr h="48213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/>
                        <a:t>Access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600" u="sng" dirty="0">
                          <a:solidFill>
                            <a:schemeClr val="hlink"/>
                          </a:solidFill>
                          <a:hlinkClick r:id="rId3"/>
                        </a:rPr>
                        <a:t>http://www.cidoc-crm.org/</a:t>
                      </a:r>
                      <a:r>
                        <a:rPr lang="en-GB" sz="1600" dirty="0"/>
                        <a:t> 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pic>
        <p:nvPicPr>
          <p:cNvPr id="386" name="Shape 386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300" y="1424567"/>
            <a:ext cx="41910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73" descr="CIDOC-CRM-FamilyOfModels.jpg"/>
          <p:cNvPicPr preferRelativeResize="0"/>
          <p:nvPr/>
        </p:nvPicPr>
        <p:blipFill rotWithShape="1">
          <a:blip r:embed="rId5">
            <a:alphaModFix/>
          </a:blip>
          <a:srcRect b="7927"/>
          <a:stretch/>
        </p:blipFill>
        <p:spPr>
          <a:xfrm>
            <a:off x="4641300" y="3220448"/>
            <a:ext cx="4287195" cy="3310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83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CIDOC CRM as Interlingua for CH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assume that we all speak about the same world</a:t>
            </a:r>
          </a:p>
          <a:p>
            <a:r>
              <a:rPr lang="en-US" dirty="0" smtClean="0"/>
              <a:t>We assume that data structures are means by which to make statements about this same world</a:t>
            </a:r>
          </a:p>
          <a:p>
            <a:r>
              <a:rPr lang="en-US" dirty="0" smtClean="0"/>
              <a:t>We propose an intermediary language that allows a re-expression of propositions in source data structures to an interlingua</a:t>
            </a:r>
          </a:p>
          <a:p>
            <a:r>
              <a:rPr lang="en-US" dirty="0" smtClean="0"/>
              <a:t>The interlingua is successful just when it allows a semantically consistent re-interpretation of data in such a way that it is usable and comparable in a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CRM like learning a language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CRM is a simplified language that proposes classes (nouns) and relations (verbs) that are logically defined</a:t>
            </a:r>
          </a:p>
          <a:p>
            <a:r>
              <a:rPr lang="en-US" dirty="0" smtClean="0"/>
              <a:t>CRM is an artificial language; does not aspire to poetry, only allowing the representation of a pertinent set of facts</a:t>
            </a:r>
          </a:p>
          <a:p>
            <a:r>
              <a:rPr lang="en-US" dirty="0" smtClean="0"/>
              <a:t>Learning CRM is much easier than learning a natural language as its basic units are highly limited and follow a common logic</a:t>
            </a:r>
          </a:p>
          <a:p>
            <a:r>
              <a:rPr lang="en-US" dirty="0" smtClean="0"/>
              <a:t>Like learning a regular language we start with easier examples and move to </a:t>
            </a:r>
            <a:r>
              <a:rPr lang="en-US" smtClean="0"/>
              <a:t>harder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dirty="0"/>
              <a:t>CIDOC CRM: General Modelling Pattern</a:t>
            </a:r>
          </a:p>
        </p:txBody>
      </p:sp>
      <p:sp>
        <p:nvSpPr>
          <p:cNvPr id="393" name="Shape 393"/>
          <p:cNvSpPr/>
          <p:nvPr/>
        </p:nvSpPr>
        <p:spPr>
          <a:xfrm>
            <a:off x="6050905" y="3725480"/>
            <a:ext cx="427446" cy="496823"/>
          </a:xfrm>
          <a:prstGeom prst="rect">
            <a:avLst/>
          </a:prstGeom>
          <a:solidFill>
            <a:srgbClr val="7F6000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6050905" y="2551970"/>
            <a:ext cx="427446" cy="496823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6050905" y="3138726"/>
            <a:ext cx="427446" cy="496823"/>
          </a:xfrm>
          <a:prstGeom prst="rect">
            <a:avLst/>
          </a:prstGeom>
          <a:solidFill>
            <a:srgbClr val="F5A6E5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050905" y="4312237"/>
            <a:ext cx="427446" cy="49682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050905" y="4898991"/>
            <a:ext cx="427446" cy="496823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050905" y="5485747"/>
            <a:ext cx="427446" cy="496823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050905" y="6072502"/>
            <a:ext cx="427446" cy="496823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6557350" y="2303383"/>
            <a:ext cx="1734000" cy="40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ADADAD"/>
                </a:solidFill>
              </a:rPr>
              <a:t>Temporal Entities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ADADAD"/>
                </a:solidFill>
              </a:rPr>
              <a:t>Actors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ADADAD"/>
                </a:solidFill>
              </a:rPr>
              <a:t>Physical things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ADADAD"/>
                </a:solidFill>
              </a:rPr>
              <a:t>Conceptual things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ADADAD"/>
                </a:solidFill>
              </a:rPr>
              <a:t>Appellation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ADADAD"/>
                </a:solidFill>
              </a:rPr>
              <a:t>Types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ADADAD"/>
                </a:solidFill>
              </a:rPr>
              <a:t>Places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ADADAD"/>
              </a:solidFill>
            </a:endParaRPr>
          </a:p>
        </p:txBody>
      </p:sp>
      <p:pic>
        <p:nvPicPr>
          <p:cNvPr id="401" name="Shape 401" descr="Illustrations drafts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6" y="1536567"/>
            <a:ext cx="4738149" cy="4738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Shape 402"/>
          <p:cNvCxnSpPr/>
          <p:nvPr/>
        </p:nvCxnSpPr>
        <p:spPr>
          <a:xfrm rot="10800000">
            <a:off x="6770650" y="1759867"/>
            <a:ext cx="0" cy="568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7502000" y="1759867"/>
            <a:ext cx="0" cy="568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4" name="Shape 404"/>
          <p:cNvSpPr txBox="1"/>
          <p:nvPr/>
        </p:nvSpPr>
        <p:spPr>
          <a:xfrm>
            <a:off x="6221325" y="1924000"/>
            <a:ext cx="482400" cy="3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IsA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584225" y="1924000"/>
            <a:ext cx="676500" cy="3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5988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00573" y="2784119"/>
            <a:ext cx="1688773" cy="346249"/>
          </a:xfrm>
          <a:prstGeom prst="rect">
            <a:avLst/>
          </a:prstGeom>
          <a:solidFill>
            <a:srgbClr val="FEFF0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E41 Appellation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419450" y="2750869"/>
            <a:ext cx="1992097" cy="412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E1 CRM Entity</a:t>
            </a:r>
            <a:endParaRPr lang="en-US" sz="1800" dirty="0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7016527" y="2750869"/>
            <a:ext cx="1688773" cy="41275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>
              <a:defRPr lang="en-US"/>
            </a:defPPr>
            <a:lvl1pPr lvl="0">
              <a:spcBef>
                <a:spcPts val="0"/>
              </a:spcBef>
              <a:buNone/>
            </a:lvl1pPr>
          </a:lstStyle>
          <a:p>
            <a:r>
              <a:rPr lang="en-US" dirty="0"/>
              <a:t>E55 Type</a:t>
            </a: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1989346" y="2957244"/>
            <a:ext cx="143010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0" idx="1"/>
          </p:cNvCxnSpPr>
          <p:nvPr/>
        </p:nvCxnSpPr>
        <p:spPr>
          <a:xfrm>
            <a:off x="5411547" y="2957244"/>
            <a:ext cx="160498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74265" y="2207695"/>
            <a:ext cx="1993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P1 is identified by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530002" y="2207695"/>
            <a:ext cx="140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P2 has type</a:t>
            </a:r>
            <a:endParaRPr lang="en-US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71112" y="929516"/>
            <a:ext cx="1688773" cy="346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>
                <a:latin typeface="Calibri"/>
                <a:ea typeface="ＭＳ Ｐゴシック" charset="0"/>
                <a:cs typeface="Calibri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E62 String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0"/>
            <a:endCxn id="12" idx="2"/>
          </p:cNvCxnSpPr>
          <p:nvPr/>
        </p:nvCxnSpPr>
        <p:spPr>
          <a:xfrm flipV="1">
            <a:off x="4415499" y="1275765"/>
            <a:ext cx="0" cy="14751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39307" y="1596368"/>
            <a:ext cx="141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P3 has note</a:t>
            </a:r>
            <a:endParaRPr lang="en-US" dirty="0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24507" y="5354309"/>
            <a:ext cx="8229600" cy="1143000"/>
          </a:xfrm>
        </p:spPr>
        <p:txBody>
          <a:bodyPr/>
          <a:lstStyle/>
          <a:p>
            <a:r>
              <a:rPr lang="en-US" dirty="0" smtClean="0"/>
              <a:t>The basic CRM sentences</a:t>
            </a:r>
            <a:endParaRPr lang="en-US" dirty="0"/>
          </a:p>
        </p:txBody>
      </p:sp>
      <p:pic>
        <p:nvPicPr>
          <p:cNvPr id="6" name="Picture 5" descr="coffee-mugs-blue-printed-coffee-mu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26" y="3783112"/>
            <a:ext cx="1679359" cy="144194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0573" y="4331575"/>
            <a:ext cx="185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“George’s  Mug”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89173" y="4331575"/>
            <a:ext cx="6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Mug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49448" y="736386"/>
            <a:ext cx="295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“George prefers others not to use his mug”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432315" y="-1967540"/>
            <a:ext cx="5966367" cy="38006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415499" y="3733091"/>
            <a:ext cx="5966367" cy="380060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-1752430" y="3735545"/>
            <a:ext cx="5966367" cy="38006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00573" y="1933657"/>
            <a:ext cx="1688773" cy="412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E52 Time Span</a:t>
            </a:r>
            <a:endParaRPr lang="en-US" sz="1800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84440" y="4859774"/>
            <a:ext cx="1992097" cy="41275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E2 Temporal Entity</a:t>
            </a:r>
            <a:endParaRPr lang="en-US" sz="180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419450" y="3337461"/>
            <a:ext cx="1992097" cy="412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E1 CRM Entity</a:t>
            </a:r>
            <a:endParaRPr lang="en-US" sz="180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571112" y="312542"/>
            <a:ext cx="1688773" cy="412750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 smtClean="0"/>
              <a:t>E53 Place</a:t>
            </a:r>
            <a:endParaRPr lang="en-US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074667" y="4937851"/>
            <a:ext cx="2032727" cy="346249"/>
          </a:xfrm>
          <a:prstGeom prst="rect">
            <a:avLst/>
          </a:prstGeom>
          <a:gradFill flip="none" rotWithShape="1">
            <a:gsLst>
              <a:gs pos="0">
                <a:srgbClr val="FEFF02"/>
              </a:gs>
              <a:gs pos="100000">
                <a:srgbClr val="FFFFFF"/>
              </a:gs>
              <a:gs pos="50000">
                <a:srgbClr val="7F6000"/>
              </a:gs>
            </a:gsLst>
            <a:lin ang="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900" b="1"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/>
              <a:t>E77 Persistent Item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7016527" y="1933657"/>
            <a:ext cx="1688773" cy="412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E54 Dimension</a:t>
            </a:r>
            <a:endParaRPr lang="en-US" sz="1800" dirty="0"/>
          </a:p>
        </p:txBody>
      </p:sp>
      <p:cxnSp>
        <p:nvCxnSpPr>
          <p:cNvPr id="12" name="Straight Arrow Connector 11"/>
          <p:cNvCxnSpPr>
            <a:stCxn id="6" idx="0"/>
            <a:endCxn id="7" idx="2"/>
          </p:cNvCxnSpPr>
          <p:nvPr/>
        </p:nvCxnSpPr>
        <p:spPr>
          <a:xfrm flipV="1">
            <a:off x="1880489" y="3750211"/>
            <a:ext cx="2535010" cy="11095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7" idx="2"/>
          </p:cNvCxnSpPr>
          <p:nvPr/>
        </p:nvCxnSpPr>
        <p:spPr>
          <a:xfrm flipH="1" flipV="1">
            <a:off x="4415499" y="3750211"/>
            <a:ext cx="2675532" cy="1187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989346" y="2140032"/>
            <a:ext cx="1430104" cy="14038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7" idx="0"/>
          </p:cNvCxnSpPr>
          <p:nvPr/>
        </p:nvCxnSpPr>
        <p:spPr>
          <a:xfrm>
            <a:off x="4415499" y="725292"/>
            <a:ext cx="0" cy="26121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  <a:endCxn id="7" idx="3"/>
          </p:cNvCxnSpPr>
          <p:nvPr/>
        </p:nvCxnSpPr>
        <p:spPr>
          <a:xfrm flipH="1">
            <a:off x="5411547" y="2140032"/>
            <a:ext cx="1604980" cy="14038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74667" y="5547213"/>
            <a:ext cx="233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CRM class for </a:t>
            </a:r>
            <a:r>
              <a:rPr lang="en-US" b="1" dirty="0" err="1" smtClean="0"/>
              <a:t>endurants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84440" y="5635847"/>
            <a:ext cx="23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CRM class for </a:t>
            </a:r>
            <a:r>
              <a:rPr lang="en-US" b="1" dirty="0" err="1" smtClean="0"/>
              <a:t>perdurants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91716" y="3959306"/>
            <a:ext cx="2032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Can ask: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Is it still on-going?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96938" y="3969223"/>
            <a:ext cx="2751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Can ask: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Have you seen it before?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01313" y="78961"/>
            <a:ext cx="1647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Can ask: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Where was it?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43548" y="725292"/>
            <a:ext cx="23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CRM class for </a:t>
            </a:r>
            <a:r>
              <a:rPr lang="en-US" b="1" dirty="0" smtClean="0"/>
              <a:t>locations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16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Entities Illustrated</a:t>
            </a:r>
            <a:endParaRPr lang="en-US" dirty="0"/>
          </a:p>
        </p:txBody>
      </p:sp>
      <p:pic>
        <p:nvPicPr>
          <p:cNvPr id="6" name="Content Placeholder 5" descr="battle_gi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65" r="-24565"/>
          <a:stretch>
            <a:fillRect/>
          </a:stretch>
        </p:blipFill>
        <p:spPr>
          <a:xfrm>
            <a:off x="1960824" y="1600200"/>
            <a:ext cx="5133943" cy="2823471"/>
          </a:xfrm>
        </p:spPr>
      </p:pic>
      <p:sp>
        <p:nvSpPr>
          <p:cNvPr id="10" name="Rectangle 9"/>
          <p:cNvSpPr/>
          <p:nvPr/>
        </p:nvSpPr>
        <p:spPr>
          <a:xfrm>
            <a:off x="891640" y="5549202"/>
            <a:ext cx="1788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The battle of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the stick people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79562" y="5549202"/>
            <a:ext cx="13773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Two Peopl</a:t>
            </a:r>
            <a:r>
              <a:rPr lang="en-US" dirty="0" smtClean="0"/>
              <a:t>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Swords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Triangle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Sun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7605" y="5549202"/>
            <a:ext cx="15578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The extent of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the battlefield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of the stick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Times New Roman" charset="0"/>
              </a:rPr>
              <a:t>people</a:t>
            </a:r>
            <a:endParaRPr lang="en-US" dirty="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91640" y="4856630"/>
            <a:ext cx="1992097" cy="412750"/>
          </a:xfrm>
          <a:prstGeom prst="rect">
            <a:avLst/>
          </a:prstGeom>
          <a:solidFill>
            <a:srgbClr val="6FA8D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E2 Temporal Entity</a:t>
            </a:r>
            <a:endParaRPr lang="en-US" sz="1800" dirty="0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967605" y="4856630"/>
            <a:ext cx="1688773" cy="412750"/>
          </a:xfrm>
          <a:prstGeom prst="rect">
            <a:avLst/>
          </a:prstGeom>
          <a:solidFill>
            <a:srgbClr val="6AA9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</a:lstStyle>
          <a:p>
            <a:r>
              <a:rPr lang="en-US" dirty="0" smtClean="0"/>
              <a:t>E53 Place</a:t>
            </a:r>
            <a:endParaRPr lang="en-US" dirty="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679562" y="4856630"/>
            <a:ext cx="2032727" cy="346249"/>
          </a:xfrm>
          <a:prstGeom prst="rect">
            <a:avLst/>
          </a:prstGeom>
          <a:gradFill flip="none" rotWithShape="1">
            <a:gsLst>
              <a:gs pos="0">
                <a:srgbClr val="FEFF02"/>
              </a:gs>
              <a:gs pos="100000">
                <a:srgbClr val="FFFFFF"/>
              </a:gs>
              <a:gs pos="50000">
                <a:srgbClr val="7F6000"/>
              </a:gs>
            </a:gsLst>
            <a:lin ang="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" rIns="9144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900" b="1"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/>
              <a:t>E77 Persistent Item</a:t>
            </a:r>
          </a:p>
        </p:txBody>
      </p:sp>
    </p:spTree>
    <p:extLst>
      <p:ext uri="{BB962C8B-B14F-4D97-AF65-F5344CB8AC3E}">
        <p14:creationId xmlns:p14="http://schemas.microsoft.com/office/powerpoint/2010/main" val="292472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1790</Words>
  <Application>Microsoft Macintosh PowerPoint</Application>
  <PresentationFormat>On-screen Show (4:3)</PresentationFormat>
  <Paragraphs>537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CIDOC CRM  A High Level Overview of the Model</vt:lpstr>
      <vt:lpstr>The CIDOC Conceptual Reference Model</vt:lpstr>
      <vt:lpstr>CIDOC CRM: Description</vt:lpstr>
      <vt:lpstr>CIDOC CRM as Interlingua for CH Data Integration</vt:lpstr>
      <vt:lpstr>Learning CRM like learning a language but…</vt:lpstr>
      <vt:lpstr>CIDOC CRM: General Modelling Pattern</vt:lpstr>
      <vt:lpstr>The basic CRM sentences</vt:lpstr>
      <vt:lpstr>PowerPoint Presentation</vt:lpstr>
      <vt:lpstr>Top Level Entities Illustrated</vt:lpstr>
      <vt:lpstr>Examples of Top Level Entities</vt:lpstr>
      <vt:lpstr>Exercise 1</vt:lpstr>
      <vt:lpstr>PowerPoint Presentation</vt:lpstr>
      <vt:lpstr>Coming to exist</vt:lpstr>
      <vt:lpstr>Ceasing to exist</vt:lpstr>
      <vt:lpstr>Forms of Activity</vt:lpstr>
      <vt:lpstr>Exercise 2</vt:lpstr>
      <vt:lpstr>PowerPoint Presentation</vt:lpstr>
      <vt:lpstr>Top Level Endurants Illustrated</vt:lpstr>
      <vt:lpstr>Examples of Top Level Endurants</vt:lpstr>
      <vt:lpstr>Exercise 3</vt:lpstr>
      <vt:lpstr>High Level Relations between Conceptual Objects</vt:lpstr>
      <vt:lpstr>Multi IsA Enables Elaboration of Following Classes</vt:lpstr>
      <vt:lpstr>High Level Distinctions/Connections amongst Actors</vt:lpstr>
      <vt:lpstr>Exercise 4</vt:lpstr>
      <vt:lpstr>Basic Time Statements</vt:lpstr>
      <vt:lpstr>Things Coming to be in Time</vt:lpstr>
      <vt:lpstr>Conceptual, Physical Relations and Reasoning</vt:lpstr>
      <vt:lpstr>Place Class and Reasoning over Location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Bruseker</dc:creator>
  <cp:lastModifiedBy>George Bruseker</cp:lastModifiedBy>
  <cp:revision>22</cp:revision>
  <dcterms:created xsi:type="dcterms:W3CDTF">2017-04-27T14:01:10Z</dcterms:created>
  <dcterms:modified xsi:type="dcterms:W3CDTF">2017-05-20T12:42:12Z</dcterms:modified>
</cp:coreProperties>
</file>