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78" r:id="rId3"/>
    <p:sldId id="279" r:id="rId4"/>
    <p:sldId id="257" r:id="rId5"/>
    <p:sldId id="262" r:id="rId6"/>
    <p:sldId id="263" r:id="rId7"/>
    <p:sldId id="280" r:id="rId8"/>
    <p:sldId id="264" r:id="rId9"/>
    <p:sldId id="265" r:id="rId10"/>
    <p:sldId id="266" r:id="rId11"/>
    <p:sldId id="267" r:id="rId12"/>
    <p:sldId id="258" r:id="rId13"/>
    <p:sldId id="268" r:id="rId14"/>
    <p:sldId id="269" r:id="rId15"/>
    <p:sldId id="270" r:id="rId16"/>
    <p:sldId id="261" r:id="rId17"/>
    <p:sldId id="281" r:id="rId18"/>
    <p:sldId id="274" r:id="rId19"/>
    <p:sldId id="272" r:id="rId20"/>
    <p:sldId id="282" r:id="rId21"/>
    <p:sldId id="275" r:id="rId22"/>
    <p:sldId id="283" r:id="rId23"/>
    <p:sldId id="271" r:id="rId24"/>
    <p:sldId id="273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A8DC"/>
    <a:srgbClr val="7F6000"/>
    <a:srgbClr val="FEFF02"/>
    <a:srgbClr val="F5A6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1" d="100"/>
          <a:sy n="141" d="100"/>
        </p:scale>
        <p:origin x="-7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45D43-211B-9F44-9919-04BC76BE2AEF}" type="datetimeFigureOut">
              <a:rPr lang="en-US" smtClean="0"/>
              <a:t>17-05-20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F7439-E10F-B645-9931-FFAF4EEEF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27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B328-3628-0A43-B4E8-9A2037A7D7E5}" type="datetimeFigureOut">
              <a:rPr lang="en-US" smtClean="0"/>
              <a:t>17-05-20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ED70-9470-D048-8A61-4C52B047E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6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B328-3628-0A43-B4E8-9A2037A7D7E5}" type="datetimeFigureOut">
              <a:rPr lang="en-US" smtClean="0"/>
              <a:t>17-05-20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ED70-9470-D048-8A61-4C52B047E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1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B328-3628-0A43-B4E8-9A2037A7D7E5}" type="datetimeFigureOut">
              <a:rPr lang="en-US" smtClean="0"/>
              <a:t>17-05-20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ED70-9470-D048-8A61-4C52B047E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34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6727600"/>
            <a:ext cx="9144000" cy="13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109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B328-3628-0A43-B4E8-9A2037A7D7E5}" type="datetimeFigureOut">
              <a:rPr lang="en-US" smtClean="0"/>
              <a:t>17-05-20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ED70-9470-D048-8A61-4C52B047E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3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B328-3628-0A43-B4E8-9A2037A7D7E5}" type="datetimeFigureOut">
              <a:rPr lang="en-US" smtClean="0"/>
              <a:t>17-05-20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ED70-9470-D048-8A61-4C52B047E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5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B328-3628-0A43-B4E8-9A2037A7D7E5}" type="datetimeFigureOut">
              <a:rPr lang="en-US" smtClean="0"/>
              <a:t>17-05-20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ED70-9470-D048-8A61-4C52B047E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B328-3628-0A43-B4E8-9A2037A7D7E5}" type="datetimeFigureOut">
              <a:rPr lang="en-US" smtClean="0"/>
              <a:t>17-05-20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ED70-9470-D048-8A61-4C52B047E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6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B328-3628-0A43-B4E8-9A2037A7D7E5}" type="datetimeFigureOut">
              <a:rPr lang="en-US" smtClean="0"/>
              <a:t>17-05-20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ED70-9470-D048-8A61-4C52B047E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2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B328-3628-0A43-B4E8-9A2037A7D7E5}" type="datetimeFigureOut">
              <a:rPr lang="en-US" smtClean="0"/>
              <a:t>17-05-20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ED70-9470-D048-8A61-4C52B047E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7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B328-3628-0A43-B4E8-9A2037A7D7E5}" type="datetimeFigureOut">
              <a:rPr lang="en-US" smtClean="0"/>
              <a:t>17-05-20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ED70-9470-D048-8A61-4C52B047E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9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B328-3628-0A43-B4E8-9A2037A7D7E5}" type="datetimeFigureOut">
              <a:rPr lang="en-US" smtClean="0"/>
              <a:t>17-05-20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ED70-9470-D048-8A61-4C52B047E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9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EB328-3628-0A43-B4E8-9A2037A7D7E5}" type="datetimeFigureOut">
              <a:rPr lang="en-US" smtClean="0"/>
              <a:t>17-05-20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4ED70-9470-D048-8A61-4C52B047E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9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s.forth.gr/" TargetMode="External"/><Relationship Id="rId4" Type="http://schemas.openxmlformats.org/officeDocument/2006/relationships/hyperlink" Target="http://www.cidoc-crm.org/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mailto:bruseker@ics.forth.g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cidoc-crm.org/" TargetMode="Externa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2" Type="http://schemas.openxmlformats.org/officeDocument/2006/relationships/hyperlink" Target="http://139.91.183.3/3M/Logi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Mapping to the CIDOC CRM </a:t>
            </a:r>
            <a:br>
              <a:rPr lang="en-US" dirty="0" smtClean="0"/>
            </a:br>
            <a:r>
              <a:rPr lang="en-US" dirty="0" smtClean="0"/>
              <a:t>Basic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George </a:t>
            </a:r>
            <a:r>
              <a:rPr lang="en-US" dirty="0" smtClean="0"/>
              <a:t>Bruseker ICS-FORTH</a:t>
            </a:r>
          </a:p>
          <a:p>
            <a:r>
              <a:rPr lang="en-US" smtClean="0"/>
              <a:t>24/4/</a:t>
            </a:r>
            <a:r>
              <a:rPr lang="en-US" dirty="0"/>
              <a:t>2017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877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Mapping Method:</a:t>
            </a:r>
            <a:br>
              <a:rPr lang="en-US" dirty="0" smtClean="0"/>
            </a:br>
            <a:r>
              <a:rPr lang="en-US" dirty="0" smtClean="0"/>
              <a:t>Understanding the Target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b="1" dirty="0" smtClean="0"/>
              <a:t>Read / Question / Understand the Top Level Classes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For each ask:</a:t>
            </a:r>
            <a:endParaRPr lang="en-US" dirty="0" smtClean="0"/>
          </a:p>
          <a:p>
            <a:r>
              <a:rPr lang="en-US" dirty="0"/>
              <a:t>What kind of things does it allow me to talk about? </a:t>
            </a:r>
            <a:endParaRPr lang="en-CA" dirty="0"/>
          </a:p>
          <a:p>
            <a:r>
              <a:rPr lang="en-US" dirty="0"/>
              <a:t>What does it allow me to </a:t>
            </a:r>
            <a:r>
              <a:rPr lang="en-US" dirty="0" smtClean="0"/>
              <a:t>say about that kind of thing?</a:t>
            </a:r>
            <a:endParaRPr lang="en-CA" dirty="0"/>
          </a:p>
          <a:p>
            <a:r>
              <a:rPr lang="en-US" dirty="0"/>
              <a:t>Think about </a:t>
            </a:r>
            <a:r>
              <a:rPr lang="en-US" dirty="0" smtClean="0"/>
              <a:t>the nature </a:t>
            </a:r>
            <a:r>
              <a:rPr lang="en-US" dirty="0"/>
              <a:t>of </a:t>
            </a:r>
            <a:r>
              <a:rPr lang="en-US" dirty="0" smtClean="0"/>
              <a:t>the object that the source is talking </a:t>
            </a:r>
            <a:r>
              <a:rPr lang="en-US" dirty="0"/>
              <a:t>about </a:t>
            </a:r>
            <a:r>
              <a:rPr lang="en-US" dirty="0" smtClean="0"/>
              <a:t>and what it says </a:t>
            </a:r>
            <a:r>
              <a:rPr lang="en-US" dirty="0"/>
              <a:t>about </a:t>
            </a:r>
            <a:r>
              <a:rPr lang="en-US" dirty="0" smtClean="0"/>
              <a:t>it</a:t>
            </a:r>
            <a:endParaRPr lang="en-CA" dirty="0"/>
          </a:p>
          <a:p>
            <a:r>
              <a:rPr lang="en-US" dirty="0" smtClean="0"/>
              <a:t>Are the target class and its relations adequate to express this? </a:t>
            </a:r>
            <a:endParaRPr lang="en-CA" dirty="0"/>
          </a:p>
          <a:p>
            <a:r>
              <a:rPr lang="en-US" dirty="0"/>
              <a:t>Do I </a:t>
            </a:r>
            <a:r>
              <a:rPr lang="en-US" dirty="0" smtClean="0"/>
              <a:t>want/need </a:t>
            </a:r>
            <a:r>
              <a:rPr lang="en-US" dirty="0"/>
              <a:t>to say more?</a:t>
            </a:r>
            <a:endParaRPr lang="en-CA" dirty="0"/>
          </a:p>
        </p:txBody>
      </p:sp>
      <p:pic>
        <p:nvPicPr>
          <p:cNvPr id="4" name="Shape 209" descr="Butcher-Ding-Han-dynasty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33222" y="4704673"/>
            <a:ext cx="1210778" cy="21533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4244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Mapping Method:</a:t>
            </a:r>
            <a:br>
              <a:rPr lang="en-US" dirty="0" smtClean="0"/>
            </a:br>
            <a:r>
              <a:rPr lang="en-US" dirty="0" smtClean="0"/>
              <a:t>CIDOC CRM Top Level Classes</a:t>
            </a:r>
            <a:endParaRPr lang="en-US" dirty="0"/>
          </a:p>
        </p:txBody>
      </p:sp>
      <p:sp>
        <p:nvSpPr>
          <p:cNvPr id="5" name="Text Box 144"/>
          <p:cNvSpPr txBox="1">
            <a:spLocks noChangeAspect="1" noChangeArrowheads="1"/>
          </p:cNvSpPr>
          <p:nvPr/>
        </p:nvSpPr>
        <p:spPr bwMode="auto">
          <a:xfrm>
            <a:off x="2724992" y="2490721"/>
            <a:ext cx="1751313" cy="307777"/>
          </a:xfrm>
          <a:prstGeom prst="rect">
            <a:avLst/>
          </a:prstGeom>
          <a:gradFill flip="none" rotWithShape="1">
            <a:gsLst>
              <a:gs pos="0">
                <a:srgbClr val="FEFF02"/>
              </a:gs>
              <a:gs pos="100000">
                <a:srgbClr val="FFFFFF"/>
              </a:gs>
              <a:gs pos="50000">
                <a:srgbClr val="7F6000"/>
              </a:gs>
              <a:gs pos="75000">
                <a:srgbClr val="F5A6E5"/>
              </a:gs>
            </a:gsLst>
            <a:lin ang="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 dirty="0" smtClean="0"/>
              <a:t>E77 Persistent Item</a:t>
            </a:r>
            <a:endParaRPr lang="en-GB" sz="1400" dirty="0"/>
          </a:p>
        </p:txBody>
      </p:sp>
      <p:sp>
        <p:nvSpPr>
          <p:cNvPr id="6" name="Text Box 145"/>
          <p:cNvSpPr txBox="1">
            <a:spLocks noChangeAspect="1" noChangeArrowheads="1"/>
          </p:cNvSpPr>
          <p:nvPr/>
        </p:nvSpPr>
        <p:spPr bwMode="auto">
          <a:xfrm>
            <a:off x="1534657" y="3926676"/>
            <a:ext cx="2152048" cy="307777"/>
          </a:xfrm>
          <a:prstGeom prst="rect">
            <a:avLst/>
          </a:prstGeom>
          <a:solidFill>
            <a:srgbClr val="FEFF0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GB" sz="1400" dirty="0" smtClean="0"/>
              <a:t>E28 Conceptual Object</a:t>
            </a:r>
            <a:endParaRPr lang="en-GB" sz="1400" dirty="0"/>
          </a:p>
        </p:txBody>
      </p:sp>
      <p:sp>
        <p:nvSpPr>
          <p:cNvPr id="7" name="Text Box 146"/>
          <p:cNvSpPr txBox="1">
            <a:spLocks noChangeAspect="1" noChangeArrowheads="1"/>
          </p:cNvSpPr>
          <p:nvPr/>
        </p:nvSpPr>
        <p:spPr bwMode="auto">
          <a:xfrm>
            <a:off x="7140744" y="2580726"/>
            <a:ext cx="1003099" cy="307777"/>
          </a:xfrm>
          <a:prstGeom prst="rect">
            <a:avLst/>
          </a:prstGeom>
          <a:solidFill>
            <a:srgbClr val="6AA94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GB" sz="1400"/>
              <a:t>E53 Place</a:t>
            </a:r>
          </a:p>
        </p:txBody>
      </p:sp>
      <p:sp>
        <p:nvSpPr>
          <p:cNvPr id="8" name="Text Box 158"/>
          <p:cNvSpPr txBox="1">
            <a:spLocks noChangeAspect="1" noChangeArrowheads="1"/>
          </p:cNvSpPr>
          <p:nvPr/>
        </p:nvSpPr>
        <p:spPr bwMode="auto">
          <a:xfrm>
            <a:off x="447466" y="2488571"/>
            <a:ext cx="1697901" cy="307777"/>
          </a:xfrm>
          <a:prstGeom prst="rect">
            <a:avLst/>
          </a:prstGeom>
          <a:solidFill>
            <a:srgbClr val="6FA8D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 dirty="0" smtClean="0"/>
              <a:t>E2 Temporal Entity</a:t>
            </a:r>
            <a:endParaRPr lang="en-GB" sz="1400" dirty="0"/>
          </a:p>
        </p:txBody>
      </p:sp>
      <p:sp>
        <p:nvSpPr>
          <p:cNvPr id="9" name="Text Box 144"/>
          <p:cNvSpPr txBox="1">
            <a:spLocks noChangeAspect="1" noChangeArrowheads="1"/>
          </p:cNvSpPr>
          <p:nvPr/>
        </p:nvSpPr>
        <p:spPr bwMode="auto">
          <a:xfrm>
            <a:off x="3890565" y="3926676"/>
            <a:ext cx="1718264" cy="307777"/>
          </a:xfrm>
          <a:prstGeom prst="rect">
            <a:avLst/>
          </a:prstGeom>
          <a:solidFill>
            <a:srgbClr val="7F6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 dirty="0" smtClean="0"/>
              <a:t>E18 Physical Thing</a:t>
            </a:r>
            <a:endParaRPr lang="en-GB" sz="1400" dirty="0"/>
          </a:p>
        </p:txBody>
      </p:sp>
      <p:sp>
        <p:nvSpPr>
          <p:cNvPr id="11" name="Text Box 144"/>
          <p:cNvSpPr txBox="1">
            <a:spLocks noChangeAspect="1" noChangeArrowheads="1"/>
          </p:cNvSpPr>
          <p:nvPr/>
        </p:nvSpPr>
        <p:spPr bwMode="auto">
          <a:xfrm>
            <a:off x="5891552" y="3926676"/>
            <a:ext cx="966931" cy="307777"/>
          </a:xfrm>
          <a:prstGeom prst="rect">
            <a:avLst/>
          </a:prstGeom>
          <a:solidFill>
            <a:srgbClr val="F5A6E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 dirty="0" smtClean="0"/>
              <a:t>E39 Actor</a:t>
            </a:r>
            <a:endParaRPr lang="en-GB" sz="1400" dirty="0"/>
          </a:p>
        </p:txBody>
      </p:sp>
      <p:sp>
        <p:nvSpPr>
          <p:cNvPr id="12" name="Text Box 144"/>
          <p:cNvSpPr txBox="1">
            <a:spLocks noChangeAspect="1" noChangeArrowheads="1"/>
          </p:cNvSpPr>
          <p:nvPr/>
        </p:nvSpPr>
        <p:spPr bwMode="auto">
          <a:xfrm>
            <a:off x="4018489" y="1406192"/>
            <a:ext cx="91563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 dirty="0" smtClean="0"/>
              <a:t>E1 Entity</a:t>
            </a:r>
            <a:endParaRPr lang="en-GB" sz="1400" dirty="0"/>
          </a:p>
        </p:txBody>
      </p:sp>
      <p:cxnSp>
        <p:nvCxnSpPr>
          <p:cNvPr id="14" name="Straight Arrow Connector 13"/>
          <p:cNvCxnSpPr>
            <a:stCxn id="8" idx="0"/>
            <a:endCxn id="12" idx="2"/>
          </p:cNvCxnSpPr>
          <p:nvPr/>
        </p:nvCxnSpPr>
        <p:spPr>
          <a:xfrm flipV="1">
            <a:off x="1296417" y="1713969"/>
            <a:ext cx="3179890" cy="7746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0"/>
            <a:endCxn id="12" idx="2"/>
          </p:cNvCxnSpPr>
          <p:nvPr/>
        </p:nvCxnSpPr>
        <p:spPr>
          <a:xfrm flipV="1">
            <a:off x="3600649" y="1713969"/>
            <a:ext cx="875658" cy="776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0"/>
            <a:endCxn id="12" idx="2"/>
          </p:cNvCxnSpPr>
          <p:nvPr/>
        </p:nvCxnSpPr>
        <p:spPr>
          <a:xfrm flipH="1" flipV="1">
            <a:off x="4476307" y="1713969"/>
            <a:ext cx="3165987" cy="8667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0"/>
            <a:endCxn id="5" idx="2"/>
          </p:cNvCxnSpPr>
          <p:nvPr/>
        </p:nvCxnSpPr>
        <p:spPr>
          <a:xfrm flipV="1">
            <a:off x="2610681" y="2798498"/>
            <a:ext cx="989968" cy="11281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0"/>
            <a:endCxn id="5" idx="2"/>
          </p:cNvCxnSpPr>
          <p:nvPr/>
        </p:nvCxnSpPr>
        <p:spPr>
          <a:xfrm flipH="1" flipV="1">
            <a:off x="3600649" y="2798498"/>
            <a:ext cx="1149048" cy="11281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0"/>
            <a:endCxn id="5" idx="2"/>
          </p:cNvCxnSpPr>
          <p:nvPr/>
        </p:nvCxnSpPr>
        <p:spPr>
          <a:xfrm flipH="1" flipV="1">
            <a:off x="3600649" y="2798498"/>
            <a:ext cx="2774369" cy="11281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47466" y="4391942"/>
            <a:ext cx="8239334" cy="209014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To anything I can give a name or a type</a:t>
            </a:r>
          </a:p>
          <a:p>
            <a:r>
              <a:rPr lang="en-US" dirty="0" smtClean="0"/>
              <a:t>Some things are consistent in identity through time (objects) while some change (temporal entities) but have an identity overall</a:t>
            </a:r>
          </a:p>
          <a:p>
            <a:r>
              <a:rPr lang="en-US" dirty="0" smtClean="0"/>
              <a:t>Of objects we can distinguish: conceptual things (that are not limited to one instances), physical things which are unique, and actors which have the unique property of agency in the world</a:t>
            </a:r>
          </a:p>
          <a:p>
            <a:r>
              <a:rPr lang="en-US" dirty="0" smtClean="0"/>
              <a:t>Places define a geometric location bound to some object in time</a:t>
            </a:r>
          </a:p>
        </p:txBody>
      </p:sp>
    </p:spTree>
    <p:extLst>
      <p:ext uri="{BB962C8B-B14F-4D97-AF65-F5344CB8AC3E}">
        <p14:creationId xmlns:p14="http://schemas.microsoft.com/office/powerpoint/2010/main" val="2775724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311700" y="97067"/>
            <a:ext cx="8520600" cy="83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 smtClean="0"/>
              <a:t>Mapping Method: </a:t>
            </a:r>
            <a:br>
              <a:rPr lang="en-GB" dirty="0" smtClean="0"/>
            </a:br>
            <a:r>
              <a:rPr lang="en-GB" dirty="0" smtClean="0"/>
              <a:t>Using the Target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311700" y="1536624"/>
            <a:ext cx="4464332" cy="5075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GB" sz="1800" dirty="0"/>
              <a:t>Formal Ontologies are arranged hierarchically.</a:t>
            </a:r>
          </a:p>
          <a:p>
            <a:endParaRPr lang="en-GB" sz="1800" dirty="0" smtClean="0"/>
          </a:p>
          <a:p>
            <a:r>
              <a:rPr lang="en-GB" sz="1800" dirty="0" smtClean="0"/>
              <a:t>The </a:t>
            </a:r>
            <a:r>
              <a:rPr lang="en-GB" sz="1800" dirty="0"/>
              <a:t>highest classes are the most abstract and </a:t>
            </a:r>
            <a:r>
              <a:rPr lang="en-GB" sz="1800" dirty="0" smtClean="0"/>
              <a:t>define - </a:t>
            </a:r>
            <a:r>
              <a:rPr lang="en-GB" sz="1800" b="1" dirty="0" smtClean="0"/>
              <a:t>through </a:t>
            </a:r>
            <a:r>
              <a:rPr lang="en-GB" sz="1800" b="1" dirty="0"/>
              <a:t>their </a:t>
            </a:r>
            <a:r>
              <a:rPr lang="en-GB" sz="1800" b="1" dirty="0" smtClean="0"/>
              <a:t>relations</a:t>
            </a:r>
            <a:r>
              <a:rPr lang="en-GB" sz="1800" dirty="0" smtClean="0"/>
              <a:t> - </a:t>
            </a:r>
            <a:r>
              <a:rPr lang="en-GB" sz="1800" dirty="0"/>
              <a:t>the highest levels of discourse within a domain</a:t>
            </a:r>
            <a:r>
              <a:rPr lang="en-GB" sz="1800" dirty="0" smtClean="0"/>
              <a:t>. These are your </a:t>
            </a:r>
            <a:r>
              <a:rPr lang="en-GB" sz="1800" dirty="0"/>
              <a:t>starting point for </a:t>
            </a:r>
            <a:r>
              <a:rPr lang="en-GB" sz="1800" dirty="0" smtClean="0"/>
              <a:t>understanding/mapping.</a:t>
            </a:r>
          </a:p>
          <a:p>
            <a:endParaRPr lang="en-GB" sz="1800" dirty="0"/>
          </a:p>
          <a:p>
            <a:r>
              <a:rPr lang="en-GB" sz="1800" dirty="0"/>
              <a:t>Everything that can be said about a superclass can also be said of a subclass</a:t>
            </a:r>
            <a:r>
              <a:rPr lang="en-GB" sz="1800" dirty="0" smtClean="0"/>
              <a:t>. Everything that can be said about a super relation can be said of its </a:t>
            </a:r>
            <a:r>
              <a:rPr lang="en-GB" sz="1800" dirty="0" err="1" smtClean="0"/>
              <a:t>subrelation</a:t>
            </a:r>
            <a:endParaRPr lang="en-GB" sz="1800" dirty="0"/>
          </a:p>
          <a:p>
            <a:endParaRPr lang="en-GB" sz="1800" dirty="0" smtClean="0"/>
          </a:p>
          <a:p>
            <a:r>
              <a:rPr lang="en-GB" sz="1800" dirty="0" smtClean="0"/>
              <a:t>Once </a:t>
            </a:r>
            <a:r>
              <a:rPr lang="en-GB" sz="1800" dirty="0"/>
              <a:t>you find the branch of the hierarchy where you concept fits… find how low you can go</a:t>
            </a:r>
            <a:r>
              <a:rPr lang="en-GB" sz="1800" dirty="0" smtClean="0"/>
              <a:t>!</a:t>
            </a:r>
            <a:endParaRPr lang="en-GB" sz="1800" dirty="0"/>
          </a:p>
        </p:txBody>
      </p:sp>
      <p:sp>
        <p:nvSpPr>
          <p:cNvPr id="6" name="Shape 216"/>
          <p:cNvSpPr/>
          <p:nvPr/>
        </p:nvSpPr>
        <p:spPr>
          <a:xfrm>
            <a:off x="4357375" y="1559148"/>
            <a:ext cx="1557300" cy="389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E1 Entity</a:t>
            </a:r>
          </a:p>
        </p:txBody>
      </p:sp>
      <p:sp>
        <p:nvSpPr>
          <p:cNvPr id="7" name="Shape 217"/>
          <p:cNvSpPr/>
          <p:nvPr/>
        </p:nvSpPr>
        <p:spPr>
          <a:xfrm>
            <a:off x="5033874" y="2288048"/>
            <a:ext cx="2145499" cy="3892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E2 Temporal Entity</a:t>
            </a:r>
          </a:p>
        </p:txBody>
      </p:sp>
      <p:sp>
        <p:nvSpPr>
          <p:cNvPr id="8" name="Shape 218"/>
          <p:cNvSpPr/>
          <p:nvPr/>
        </p:nvSpPr>
        <p:spPr>
          <a:xfrm>
            <a:off x="5815174" y="3016948"/>
            <a:ext cx="2145499" cy="3892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E4 Period</a:t>
            </a:r>
          </a:p>
        </p:txBody>
      </p:sp>
      <p:sp>
        <p:nvSpPr>
          <p:cNvPr id="9" name="Shape 219"/>
          <p:cNvSpPr/>
          <p:nvPr/>
        </p:nvSpPr>
        <p:spPr>
          <a:xfrm>
            <a:off x="6491649" y="3745848"/>
            <a:ext cx="2145499" cy="3892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E5 Event</a:t>
            </a:r>
          </a:p>
        </p:txBody>
      </p:sp>
      <p:cxnSp>
        <p:nvCxnSpPr>
          <p:cNvPr id="10" name="Shape 220"/>
          <p:cNvCxnSpPr>
            <a:endCxn id="7" idx="1"/>
          </p:cNvCxnSpPr>
          <p:nvPr/>
        </p:nvCxnSpPr>
        <p:spPr>
          <a:xfrm rot="5400000">
            <a:off x="4817826" y="2164297"/>
            <a:ext cx="534399" cy="102302"/>
          </a:xfrm>
          <a:prstGeom prst="bentConnector4">
            <a:avLst>
              <a:gd name="adj1" fmla="val 31793"/>
              <a:gd name="adj2" fmla="val 32345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" name="Shape 221"/>
          <p:cNvCxnSpPr>
            <a:stCxn id="7" idx="2"/>
            <a:endCxn id="8" idx="1"/>
          </p:cNvCxnSpPr>
          <p:nvPr/>
        </p:nvCxnSpPr>
        <p:spPr>
          <a:xfrm rot="5400000">
            <a:off x="5693749" y="2798673"/>
            <a:ext cx="534300" cy="291450"/>
          </a:xfrm>
          <a:prstGeom prst="bentConnector4">
            <a:avLst>
              <a:gd name="adj1" fmla="val 31789"/>
              <a:gd name="adj2" fmla="val 17843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" name="Shape 222"/>
          <p:cNvCxnSpPr>
            <a:stCxn id="8" idx="2"/>
            <a:endCxn id="9" idx="1"/>
          </p:cNvCxnSpPr>
          <p:nvPr/>
        </p:nvCxnSpPr>
        <p:spPr>
          <a:xfrm rot="5400000">
            <a:off x="6422637" y="3475161"/>
            <a:ext cx="534300" cy="396275"/>
          </a:xfrm>
          <a:prstGeom prst="bentConnector4">
            <a:avLst>
              <a:gd name="adj1" fmla="val 31789"/>
              <a:gd name="adj2" fmla="val 15768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3" name="Shape 215" descr="limbo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8940" y="4153824"/>
            <a:ext cx="1863859" cy="26227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5379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E1 What you can say about anything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048556"/>
              </p:ext>
            </p:extLst>
          </p:nvPr>
        </p:nvGraphicFramePr>
        <p:xfrm>
          <a:off x="457200" y="1324635"/>
          <a:ext cx="8229600" cy="2199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246"/>
                <a:gridCol w="6358354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E1 CRM Entity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class comprises all things in the universe of discourse of the CIDOC Conceptual Reference</a:t>
                      </a:r>
                    </a:p>
                    <a:p>
                      <a:r>
                        <a:rPr lang="en-US" dirty="0" smtClean="0"/>
                        <a:t>Model.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 is identified by (identifies): E41 Appellation</a:t>
                      </a:r>
                    </a:p>
                    <a:p>
                      <a:r>
                        <a:rPr lang="en-US" dirty="0" smtClean="0"/>
                        <a:t>P2 has type (is type of): E55 Type</a:t>
                      </a:r>
                    </a:p>
                    <a:p>
                      <a:r>
                        <a:rPr lang="en-US" dirty="0" smtClean="0"/>
                        <a:t>P3 has note: E62 String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3624675"/>
            <a:ext cx="8229600" cy="305667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For the </a:t>
            </a:r>
            <a:r>
              <a:rPr lang="en-US" u="sng" dirty="0" smtClean="0"/>
              <a:t>Crimean </a:t>
            </a:r>
            <a:r>
              <a:rPr lang="en-US" u="sng" dirty="0"/>
              <a:t>document</a:t>
            </a:r>
            <a:r>
              <a:rPr lang="en-US" dirty="0"/>
              <a:t> example, let’s assume: </a:t>
            </a:r>
            <a:r>
              <a:rPr lang="en-US" b="1" dirty="0" smtClean="0"/>
              <a:t>Whole </a:t>
            </a:r>
            <a:r>
              <a:rPr lang="en-US" b="1" dirty="0"/>
              <a:t>thing = E1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allows us to say:</a:t>
            </a:r>
          </a:p>
          <a:p>
            <a:pPr lvl="1"/>
            <a:r>
              <a:rPr lang="en-US" dirty="0"/>
              <a:t>title = </a:t>
            </a:r>
            <a:r>
              <a:rPr lang="en-US" b="1" dirty="0"/>
              <a:t>E1 </a:t>
            </a:r>
            <a:r>
              <a:rPr lang="en-US" b="1" dirty="0" smtClean="0"/>
              <a:t>CRM Entity</a:t>
            </a:r>
            <a:r>
              <a:rPr lang="en-US" dirty="0" smtClean="0"/>
              <a:t> </a:t>
            </a:r>
            <a:r>
              <a:rPr lang="en-US" i="1" dirty="0" smtClean="0"/>
              <a:t>p1 </a:t>
            </a:r>
            <a:r>
              <a:rPr lang="en-US" i="1" dirty="0"/>
              <a:t>is identified by</a:t>
            </a:r>
            <a:r>
              <a:rPr lang="en-US" dirty="0"/>
              <a:t> </a:t>
            </a:r>
            <a:r>
              <a:rPr lang="en-US" b="1" dirty="0"/>
              <a:t>E41 </a:t>
            </a:r>
            <a:r>
              <a:rPr lang="en-US" b="1" dirty="0" smtClean="0"/>
              <a:t>Appellation</a:t>
            </a:r>
            <a:endParaRPr lang="en-US" b="1" dirty="0"/>
          </a:p>
          <a:p>
            <a:pPr lvl="1"/>
            <a:r>
              <a:rPr lang="en-US" dirty="0"/>
              <a:t>type = </a:t>
            </a:r>
            <a:r>
              <a:rPr lang="en-US" b="1" dirty="0"/>
              <a:t>E1 </a:t>
            </a:r>
            <a:r>
              <a:rPr lang="en-US" b="1" dirty="0" smtClean="0"/>
              <a:t>CRM Entity</a:t>
            </a:r>
            <a:r>
              <a:rPr lang="en-US" dirty="0" smtClean="0"/>
              <a:t> </a:t>
            </a:r>
            <a:r>
              <a:rPr lang="en-US" i="1" dirty="0" smtClean="0"/>
              <a:t>p2 </a:t>
            </a:r>
            <a:r>
              <a:rPr lang="en-US" i="1" dirty="0"/>
              <a:t>has type</a:t>
            </a:r>
            <a:r>
              <a:rPr lang="en-US" dirty="0"/>
              <a:t> </a:t>
            </a:r>
            <a:r>
              <a:rPr lang="en-US" b="1" dirty="0"/>
              <a:t>E55 </a:t>
            </a:r>
            <a:r>
              <a:rPr lang="en-US" b="1" dirty="0" smtClean="0"/>
              <a:t>Type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But we obviously need to say more. So, we descend the hierarchy.</a:t>
            </a:r>
          </a:p>
        </p:txBody>
      </p:sp>
    </p:spTree>
    <p:extLst>
      <p:ext uri="{BB962C8B-B14F-4D97-AF65-F5344CB8AC3E}">
        <p14:creationId xmlns:p14="http://schemas.microsoft.com/office/powerpoint/2010/main" val="2681817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117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E2 </a:t>
            </a:r>
            <a:r>
              <a:rPr lang="en-US" dirty="0" smtClean="0"/>
              <a:t>Expressing things about time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714333"/>
              </p:ext>
            </p:extLst>
          </p:nvPr>
        </p:nvGraphicFramePr>
        <p:xfrm>
          <a:off x="457200" y="1141907"/>
          <a:ext cx="8229600" cy="1925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246"/>
                <a:gridCol w="6358354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E2 Temporal</a:t>
                      </a:r>
                      <a:r>
                        <a:rPr lang="en-US" baseline="0" dirty="0" smtClean="0"/>
                        <a:t> Entity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class comprises all phenomena, such as the instances of E4 Periods, E5 Events and states, which happen over a limited extent in time. In some contexts, these are also called </a:t>
                      </a:r>
                      <a:r>
                        <a:rPr lang="en-US" dirty="0" err="1" smtClean="0"/>
                        <a:t>perdurants</a:t>
                      </a:r>
                      <a:r>
                        <a:rPr lang="en-US" dirty="0" smtClean="0"/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P4 has time-span (is time-span of): E52 Time-Span</a:t>
                      </a:r>
                    </a:p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3264649"/>
            <a:ext cx="8229600" cy="342909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For the </a:t>
            </a:r>
            <a:r>
              <a:rPr lang="en-US" u="sng" dirty="0"/>
              <a:t>Crimean document</a:t>
            </a:r>
            <a:r>
              <a:rPr lang="en-US" dirty="0"/>
              <a:t> example, </a:t>
            </a:r>
            <a:r>
              <a:rPr lang="en-US" dirty="0" smtClean="0"/>
              <a:t>we must say: </a:t>
            </a:r>
            <a:br>
              <a:rPr lang="en-US" dirty="0" smtClean="0"/>
            </a:br>
            <a:r>
              <a:rPr lang="en-US" b="1" dirty="0" smtClean="0"/>
              <a:t>Whole </a:t>
            </a:r>
            <a:r>
              <a:rPr lang="en-US" b="1" dirty="0"/>
              <a:t>thing </a:t>
            </a:r>
            <a:r>
              <a:rPr lang="en-US" b="1" dirty="0" smtClean="0"/>
              <a:t>!= E2 Temporal Entity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u="sng" dirty="0" smtClean="0"/>
              <a:t>document</a:t>
            </a:r>
            <a:r>
              <a:rPr lang="en-US" dirty="0" smtClean="0"/>
              <a:t> as such </a:t>
            </a:r>
            <a:r>
              <a:rPr lang="en-US" i="1" dirty="0" smtClean="0"/>
              <a:t>is not an event</a:t>
            </a:r>
            <a:r>
              <a:rPr lang="en-US" dirty="0" smtClean="0"/>
              <a:t>; it has no time. But it results from an event.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know there are dates associated to it so it implies that we will have to find a way to connect the document to an event.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 still need more expressive power to describe the document as such, but I know I will  have to find it another branch of the ontology.</a:t>
            </a:r>
          </a:p>
        </p:txBody>
      </p:sp>
    </p:spTree>
    <p:extLst>
      <p:ext uri="{BB962C8B-B14F-4D97-AF65-F5344CB8AC3E}">
        <p14:creationId xmlns:p14="http://schemas.microsoft.com/office/powerpoint/2010/main" val="2278608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E77 talking about objects, what lasts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50287"/>
              </p:ext>
            </p:extLst>
          </p:nvPr>
        </p:nvGraphicFramePr>
        <p:xfrm>
          <a:off x="457200" y="1243016"/>
          <a:ext cx="8229600" cy="2204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246"/>
                <a:gridCol w="6358354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E77</a:t>
                      </a:r>
                      <a:r>
                        <a:rPr lang="en-US" baseline="0" dirty="0" smtClean="0"/>
                        <a:t> Persistent Item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class comprises items that have a persistent identity, sometimes known as “</a:t>
                      </a:r>
                      <a:r>
                        <a:rPr lang="en-US" dirty="0" err="1" smtClean="0"/>
                        <a:t>endurants</a:t>
                      </a:r>
                      <a:r>
                        <a:rPr lang="en-US" dirty="0" smtClean="0"/>
                        <a:t>” in philosophy.</a:t>
                      </a:r>
                    </a:p>
                    <a:p>
                      <a:r>
                        <a:rPr lang="en-US" dirty="0" smtClean="0"/>
                        <a:t>They can be repeatedly recognized within the duration of their existence by identity criteria rather than by continuity or observation.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3532977"/>
            <a:ext cx="8229600" cy="316076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For the </a:t>
            </a:r>
            <a:r>
              <a:rPr lang="en-US" u="sng" dirty="0"/>
              <a:t>Crimean document</a:t>
            </a:r>
            <a:r>
              <a:rPr lang="en-US" dirty="0"/>
              <a:t> example, we can say: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Whole </a:t>
            </a:r>
            <a:r>
              <a:rPr lang="en-US" b="1" dirty="0"/>
              <a:t>thing = E77 Persistent </a:t>
            </a:r>
            <a:r>
              <a:rPr lang="en-US" b="1" dirty="0" smtClean="0"/>
              <a:t>Item</a:t>
            </a:r>
            <a:br>
              <a:rPr lang="en-US" b="1" dirty="0" smtClean="0"/>
            </a:br>
            <a:endParaRPr lang="en-US" dirty="0"/>
          </a:p>
          <a:p>
            <a:pPr lvl="1"/>
            <a:r>
              <a:rPr lang="en-US" dirty="0"/>
              <a:t>Whole thing = </a:t>
            </a:r>
            <a:r>
              <a:rPr lang="en-US" b="1" dirty="0"/>
              <a:t>E1 CRM Entity</a:t>
            </a:r>
            <a:r>
              <a:rPr lang="en-US" dirty="0"/>
              <a:t> but also </a:t>
            </a:r>
            <a:r>
              <a:rPr lang="en-US" b="1" dirty="0"/>
              <a:t>E77 Persistent Item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E77 Persistent Item</a:t>
            </a:r>
            <a:r>
              <a:rPr lang="en-US" dirty="0"/>
              <a:t> is more expressive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Finding a more particular class will give me more expressive power and allow me to express the other fields from the source.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428451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311700" y="165300"/>
            <a:ext cx="8520600" cy="83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How do I know when </a:t>
            </a:r>
            <a:r>
              <a:rPr lang="en-GB" dirty="0" smtClean="0"/>
              <a:t>I have the right class?</a:t>
            </a:r>
            <a:endParaRPr lang="en-GB" dirty="0"/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311700" y="1747424"/>
            <a:ext cx="41994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 b="1" dirty="0"/>
              <a:t>Check Intension!</a:t>
            </a:r>
            <a:r>
              <a:rPr lang="en-GB" sz="1800" dirty="0"/>
              <a:t> Is the intension (scope) of the class I’m looking at in line with what I’m trying to describe</a:t>
            </a:r>
            <a:r>
              <a:rPr lang="en-GB" sz="1800" dirty="0" smtClean="0"/>
              <a:t>?</a:t>
            </a:r>
          </a:p>
          <a:p>
            <a:pPr lvl="0" rtl="0">
              <a:spcBef>
                <a:spcPts val="0"/>
              </a:spcBef>
              <a:buNone/>
            </a:pPr>
            <a:endParaRPr lang="en-GB" sz="1800" dirty="0"/>
          </a:p>
          <a:p>
            <a:pPr lvl="0" rtl="0">
              <a:spcBef>
                <a:spcPts val="0"/>
              </a:spcBef>
              <a:buNone/>
            </a:pPr>
            <a:r>
              <a:rPr lang="en-GB" sz="1800" b="1" dirty="0"/>
              <a:t>Check </a:t>
            </a:r>
            <a:r>
              <a:rPr lang="en-GB" sz="1800" b="1" dirty="0" smtClean="0"/>
              <a:t>relations!</a:t>
            </a:r>
            <a:r>
              <a:rPr lang="en-GB" sz="1800" dirty="0" smtClean="0"/>
              <a:t> </a:t>
            </a:r>
            <a:r>
              <a:rPr lang="en-GB" sz="1800" dirty="0"/>
              <a:t>What does this class do? Does the thing it does cover the kinds of things I want to be able to talk about? If not, what’s missing? Could it be elsewhere</a:t>
            </a:r>
            <a:r>
              <a:rPr lang="en-GB" sz="1800" dirty="0" smtClean="0"/>
              <a:t>?</a:t>
            </a:r>
          </a:p>
          <a:p>
            <a:pPr lvl="0" rtl="0">
              <a:spcBef>
                <a:spcPts val="0"/>
              </a:spcBef>
              <a:buNone/>
            </a:pPr>
            <a:endParaRPr lang="en-GB" sz="1800" dirty="0"/>
          </a:p>
          <a:p>
            <a:pPr lvl="0" rtl="0">
              <a:spcBef>
                <a:spcPts val="0"/>
              </a:spcBef>
              <a:buNone/>
            </a:pPr>
            <a:r>
              <a:rPr lang="en-GB" sz="1800" b="1" dirty="0"/>
              <a:t>Go a little further!</a:t>
            </a:r>
            <a:r>
              <a:rPr lang="en-GB" sz="1800" dirty="0"/>
              <a:t> Does the class work but it feels a bit too generic? Maybe you can go further. Try a step further down until the intension and/or properties don’t seem to fit.</a:t>
            </a:r>
          </a:p>
        </p:txBody>
      </p:sp>
      <p:pic>
        <p:nvPicPr>
          <p:cNvPr id="2" name="Picture 1" descr="FS_STOP_S.T.O.P__23399.1332884842.1280.128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747424"/>
            <a:ext cx="2438400" cy="2438400"/>
          </a:xfrm>
          <a:prstGeom prst="rect">
            <a:avLst/>
          </a:prstGeom>
        </p:spPr>
      </p:pic>
      <p:pic>
        <p:nvPicPr>
          <p:cNvPr id="3" name="Picture 2" descr="71483cd80416c1058559a31998b8197b_returns-policy-for-tire-kingz-return_237-245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599" y="4612421"/>
            <a:ext cx="1710487" cy="176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492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Mapping Recipe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70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Mapping 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Determine </a:t>
            </a:r>
            <a:r>
              <a:rPr lang="en-US" b="1" dirty="0" smtClean="0"/>
              <a:t>for the whole</a:t>
            </a:r>
            <a:r>
              <a:rPr lang="en-US" dirty="0" smtClean="0"/>
              <a:t> data structure, </a:t>
            </a:r>
            <a:r>
              <a:rPr lang="en-US" b="1" dirty="0" smtClean="0"/>
              <a:t>what class describes it</a:t>
            </a:r>
            <a:r>
              <a:rPr lang="en-US" dirty="0" smtClean="0"/>
              <a:t> in the target ontology. </a:t>
            </a:r>
            <a:r>
              <a:rPr lang="en-US" u="sng" dirty="0" smtClean="0"/>
              <a:t>This is your Subject.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Determine </a:t>
            </a:r>
            <a:r>
              <a:rPr lang="en-US" b="1" dirty="0" smtClean="0"/>
              <a:t>for each field</a:t>
            </a:r>
            <a:r>
              <a:rPr lang="en-US" dirty="0" smtClean="0"/>
              <a:t> in the data structure, </a:t>
            </a:r>
            <a:r>
              <a:rPr lang="en-US" b="1" dirty="0" smtClean="0"/>
              <a:t>what class describes it</a:t>
            </a:r>
            <a:r>
              <a:rPr lang="en-US" dirty="0" smtClean="0"/>
              <a:t> in the target ontology. </a:t>
            </a:r>
            <a:r>
              <a:rPr lang="en-US" u="sng" dirty="0" smtClean="0"/>
              <a:t>This is your Object.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Having understood</a:t>
            </a:r>
            <a:r>
              <a:rPr lang="en-US" dirty="0" smtClean="0"/>
              <a:t> the </a:t>
            </a:r>
            <a:r>
              <a:rPr lang="en-US" b="1" dirty="0" smtClean="0"/>
              <a:t>intended meaning</a:t>
            </a:r>
            <a:r>
              <a:rPr lang="en-US" dirty="0" smtClean="0"/>
              <a:t> of the field, </a:t>
            </a:r>
            <a:r>
              <a:rPr lang="en-US" b="1" dirty="0" smtClean="0"/>
              <a:t>select the relation or relations</a:t>
            </a:r>
            <a:r>
              <a:rPr lang="en-US" dirty="0" smtClean="0"/>
              <a:t> that will allow you to link Subject and Object. </a:t>
            </a:r>
            <a:r>
              <a:rPr lang="en-US" u="sng" dirty="0" smtClean="0"/>
              <a:t>This is your Verb.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655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Mapping is NOT matching terms for terms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.: I do not look for names of fields in the source and names of classes in the target and try to make their equivalence </a:t>
            </a:r>
          </a:p>
          <a:p>
            <a:r>
              <a:rPr lang="en-US" dirty="0"/>
              <a:t>Mapping is NOT </a:t>
            </a:r>
            <a:r>
              <a:rPr lang="en-US" dirty="0" smtClean="0"/>
              <a:t>tagging</a:t>
            </a:r>
            <a:endParaRPr lang="en-US" dirty="0"/>
          </a:p>
          <a:p>
            <a:pPr lvl="1"/>
            <a:r>
              <a:rPr lang="en-US" dirty="0" err="1"/>
              <a:t>Ie</a:t>
            </a:r>
            <a:r>
              <a:rPr lang="en-US" dirty="0"/>
              <a:t>.: </a:t>
            </a:r>
            <a:r>
              <a:rPr lang="en-US" dirty="0" smtClean="0"/>
              <a:t>we do need to find the right classes for mapping, but the semantics come in choosing the correct relation / series of relations to translate the data </a:t>
            </a:r>
          </a:p>
          <a:p>
            <a:r>
              <a:rPr lang="en-US" dirty="0" smtClean="0"/>
              <a:t>Mapping IS translating a data structure into formal propositions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: my data will translate out into a triple structure that offers a pidgin version of natural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281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Pre-requisites for Mapping</a:t>
            </a:r>
          </a:p>
          <a:p>
            <a:pPr lvl="1"/>
            <a:r>
              <a:rPr lang="en-US" dirty="0"/>
              <a:t>Understanding, Materials, </a:t>
            </a:r>
            <a:r>
              <a:rPr lang="en-US" dirty="0" smtClean="0"/>
              <a:t>Tools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Mapping Method</a:t>
            </a:r>
          </a:p>
          <a:p>
            <a:pPr lvl="1"/>
            <a:r>
              <a:rPr lang="en-US" dirty="0" smtClean="0"/>
              <a:t>Source Analysis, Target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Mapping Recipe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Mapping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53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Mapping Example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66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Crimea Conference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i="1" dirty="0">
                <a:solidFill>
                  <a:srgbClr val="000000"/>
                </a:solidFill>
              </a:rPr>
              <a:t>Historical Archives….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090424"/>
              </p:ext>
            </p:extLst>
          </p:nvPr>
        </p:nvGraphicFramePr>
        <p:xfrm>
          <a:off x="1988278" y="1650419"/>
          <a:ext cx="4966734" cy="5032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910"/>
                <a:gridCol w="3909824"/>
              </a:tblGrid>
              <a:tr h="442457"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442457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</a:tr>
              <a:tr h="442457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Protocol of Proceedings of Crimea Conference</a:t>
                      </a:r>
                      <a:endParaRPr lang="en-US" dirty="0"/>
                    </a:p>
                  </a:txBody>
                  <a:tcPr/>
                </a:tc>
              </a:tr>
              <a:tr h="442457">
                <a:tc>
                  <a:txBody>
                    <a:bodyPr/>
                    <a:lstStyle/>
                    <a:p>
                      <a:r>
                        <a:rPr lang="en-US" dirty="0" smtClean="0"/>
                        <a:t>Subtitle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Declaration of Liberated Europe </a:t>
                      </a:r>
                      <a:endParaRPr lang="en-US" dirty="0"/>
                    </a:p>
                  </a:txBody>
                  <a:tcPr/>
                </a:tc>
              </a:tr>
              <a:tr h="442457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February 11, 1945</a:t>
                      </a:r>
                    </a:p>
                  </a:txBody>
                  <a:tcPr/>
                </a:tc>
              </a:tr>
              <a:tr h="1418285">
                <a:tc>
                  <a:txBody>
                    <a:bodyPr/>
                    <a:lstStyle/>
                    <a:p>
                      <a:r>
                        <a:rPr lang="en-US" dirty="0" smtClean="0"/>
                        <a:t>Creator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The Premier of the Union of Soviet Socialist Republics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The Prime Minister of the United Kingdom 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The President of the United States of  America</a:t>
                      </a:r>
                    </a:p>
                  </a:txBody>
                  <a:tcPr/>
                </a:tc>
              </a:tr>
              <a:tr h="442457">
                <a:tc>
                  <a:txBody>
                    <a:bodyPr/>
                    <a:lstStyle/>
                    <a:p>
                      <a:r>
                        <a:rPr lang="en-US" dirty="0" smtClean="0"/>
                        <a:t>Publisher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 Department</a:t>
                      </a:r>
                    </a:p>
                  </a:txBody>
                  <a:tcPr/>
                </a:tc>
              </a:tr>
              <a:tr h="442457">
                <a:tc>
                  <a:txBody>
                    <a:bodyPr/>
                    <a:lstStyle/>
                    <a:p>
                      <a:r>
                        <a:rPr lang="en-US" dirty="0" smtClean="0"/>
                        <a:t>Subject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Postwar division of Europe and Japan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Box 86"/>
          <p:cNvSpPr txBox="1">
            <a:spLocks noChangeAspect="1" noChangeArrowheads="1"/>
          </p:cNvSpPr>
          <p:nvPr/>
        </p:nvSpPr>
        <p:spPr bwMode="auto">
          <a:xfrm>
            <a:off x="779829" y="1304170"/>
            <a:ext cx="1501077" cy="346249"/>
          </a:xfrm>
          <a:prstGeom prst="rect">
            <a:avLst/>
          </a:prstGeom>
          <a:solidFill>
            <a:srgbClr val="FEFF0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" rIns="9144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>
                <a:latin typeface="Calibri"/>
                <a:ea typeface="ＭＳ Ｐゴシック" charset="0"/>
                <a:cs typeface="Calibri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 smtClean="0"/>
              <a:t>E31 Document</a:t>
            </a:r>
            <a:endParaRPr lang="en-GB" dirty="0"/>
          </a:p>
        </p:txBody>
      </p:sp>
      <p:sp>
        <p:nvSpPr>
          <p:cNvPr id="7" name="Text Box 86"/>
          <p:cNvSpPr txBox="1">
            <a:spLocks noChangeAspect="1" noChangeArrowheads="1"/>
          </p:cNvSpPr>
          <p:nvPr/>
        </p:nvSpPr>
        <p:spPr bwMode="auto">
          <a:xfrm>
            <a:off x="7041856" y="2142299"/>
            <a:ext cx="1287189" cy="346249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30303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>
              <a:defRPr lang="en-US"/>
            </a:defPPr>
            <a:lvl1pPr lvl="0">
              <a:spcBef>
                <a:spcPts val="0"/>
              </a:spcBef>
              <a:buNone/>
            </a:lvl1pPr>
          </a:lstStyle>
          <a:p>
            <a:r>
              <a:rPr lang="en-US" dirty="0" smtClean="0"/>
              <a:t>E55 Type</a:t>
            </a:r>
            <a:endParaRPr lang="en-GB" dirty="0"/>
          </a:p>
        </p:txBody>
      </p:sp>
      <p:sp>
        <p:nvSpPr>
          <p:cNvPr id="8" name="Text Box 86"/>
          <p:cNvSpPr txBox="1">
            <a:spLocks noChangeAspect="1" noChangeArrowheads="1"/>
          </p:cNvSpPr>
          <p:nvPr/>
        </p:nvSpPr>
        <p:spPr bwMode="auto">
          <a:xfrm>
            <a:off x="7041856" y="2679562"/>
            <a:ext cx="1501077" cy="346249"/>
          </a:xfrm>
          <a:prstGeom prst="rect">
            <a:avLst/>
          </a:prstGeom>
          <a:solidFill>
            <a:srgbClr val="FEFF0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" rIns="9144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>
                <a:latin typeface="Calibri"/>
                <a:ea typeface="ＭＳ Ｐゴシック" charset="0"/>
                <a:cs typeface="Calibri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 smtClean="0"/>
              <a:t>E41 Appellation</a:t>
            </a:r>
            <a:endParaRPr lang="en-GB" dirty="0"/>
          </a:p>
        </p:txBody>
      </p:sp>
      <p:sp>
        <p:nvSpPr>
          <p:cNvPr id="9" name="Text Box 86"/>
          <p:cNvSpPr txBox="1">
            <a:spLocks noChangeAspect="1" noChangeArrowheads="1"/>
          </p:cNvSpPr>
          <p:nvPr/>
        </p:nvSpPr>
        <p:spPr bwMode="auto">
          <a:xfrm>
            <a:off x="7041856" y="3167004"/>
            <a:ext cx="1501077" cy="346249"/>
          </a:xfrm>
          <a:prstGeom prst="rect">
            <a:avLst/>
          </a:prstGeom>
          <a:solidFill>
            <a:srgbClr val="FEFF0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" rIns="9144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>
                <a:latin typeface="Calibri"/>
                <a:ea typeface="ＭＳ Ｐゴシック" charset="0"/>
                <a:cs typeface="Calibri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 smtClean="0"/>
              <a:t>E41 Appellation</a:t>
            </a:r>
            <a:endParaRPr lang="en-GB" dirty="0"/>
          </a:p>
        </p:txBody>
      </p:sp>
      <p:sp>
        <p:nvSpPr>
          <p:cNvPr id="10" name="Text Box 86"/>
          <p:cNvSpPr txBox="1">
            <a:spLocks noChangeAspect="1" noChangeArrowheads="1"/>
          </p:cNvSpPr>
          <p:nvPr/>
        </p:nvSpPr>
        <p:spPr bwMode="auto">
          <a:xfrm>
            <a:off x="7041856" y="3658744"/>
            <a:ext cx="1501077" cy="34624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" rIns="9144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>
                <a:latin typeface="Calibri"/>
                <a:ea typeface="ＭＳ Ｐゴシック" charset="0"/>
                <a:cs typeface="Calibri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 smtClean="0"/>
              <a:t>E52 Time-Span</a:t>
            </a:r>
            <a:endParaRPr lang="en-GB" dirty="0"/>
          </a:p>
        </p:txBody>
      </p:sp>
      <p:sp>
        <p:nvSpPr>
          <p:cNvPr id="12" name="Text Box 43"/>
          <p:cNvSpPr txBox="1">
            <a:spLocks noChangeArrowheads="1"/>
          </p:cNvSpPr>
          <p:nvPr/>
        </p:nvSpPr>
        <p:spPr bwMode="auto">
          <a:xfrm>
            <a:off x="7041856" y="4149491"/>
            <a:ext cx="1501077" cy="386390"/>
          </a:xfrm>
          <a:prstGeom prst="rect">
            <a:avLst/>
          </a:prstGeom>
          <a:solidFill>
            <a:srgbClr val="F5A6E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800" dirty="0" smtClean="0">
                <a:latin typeface="Calibri"/>
                <a:cs typeface="Calibri"/>
              </a:rPr>
              <a:t>E21 Person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13" name="Text Box 43"/>
          <p:cNvSpPr txBox="1">
            <a:spLocks noChangeArrowheads="1"/>
          </p:cNvSpPr>
          <p:nvPr/>
        </p:nvSpPr>
        <p:spPr bwMode="auto">
          <a:xfrm>
            <a:off x="7041856" y="5763452"/>
            <a:ext cx="1583472" cy="386390"/>
          </a:xfrm>
          <a:prstGeom prst="rect">
            <a:avLst/>
          </a:prstGeom>
          <a:solidFill>
            <a:srgbClr val="F5A6E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800" dirty="0" smtClean="0">
                <a:latin typeface="Calibri"/>
                <a:cs typeface="Calibri"/>
              </a:rPr>
              <a:t>E40 Legal Body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14" name="Text Box 86"/>
          <p:cNvSpPr txBox="1">
            <a:spLocks noChangeAspect="1" noChangeArrowheads="1"/>
          </p:cNvSpPr>
          <p:nvPr/>
        </p:nvSpPr>
        <p:spPr bwMode="auto">
          <a:xfrm>
            <a:off x="7041856" y="6289291"/>
            <a:ext cx="1287189" cy="346249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30303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>
              <a:defRPr lang="en-US"/>
            </a:defPPr>
            <a:lvl1pPr lvl="0">
              <a:spcBef>
                <a:spcPts val="0"/>
              </a:spcBef>
              <a:buNone/>
            </a:lvl1pPr>
          </a:lstStyle>
          <a:p>
            <a:r>
              <a:rPr lang="en-US" dirty="0" smtClean="0"/>
              <a:t>E55 Type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74161" y="815974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Subject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244898" y="1465753"/>
            <a:ext cx="81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Object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78530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Crimea Conference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i="1" dirty="0">
                <a:solidFill>
                  <a:srgbClr val="000000"/>
                </a:solidFill>
              </a:rPr>
              <a:t>Historical Archives….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847480"/>
              </p:ext>
            </p:extLst>
          </p:nvPr>
        </p:nvGraphicFramePr>
        <p:xfrm>
          <a:off x="4099034" y="1603359"/>
          <a:ext cx="4966734" cy="5032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910"/>
                <a:gridCol w="3909824"/>
              </a:tblGrid>
              <a:tr h="442457"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442457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</a:tr>
              <a:tr h="442457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Protocol of Proceedings of Crimea Conference</a:t>
                      </a:r>
                      <a:endParaRPr lang="en-US" dirty="0"/>
                    </a:p>
                  </a:txBody>
                  <a:tcPr/>
                </a:tc>
              </a:tr>
              <a:tr h="442457">
                <a:tc>
                  <a:txBody>
                    <a:bodyPr/>
                    <a:lstStyle/>
                    <a:p>
                      <a:r>
                        <a:rPr lang="en-US" dirty="0" smtClean="0"/>
                        <a:t>Subtitle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Declaration of Liberated Europe </a:t>
                      </a:r>
                      <a:endParaRPr lang="en-US" dirty="0"/>
                    </a:p>
                  </a:txBody>
                  <a:tcPr/>
                </a:tc>
              </a:tr>
              <a:tr h="442457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February 11, 1945</a:t>
                      </a:r>
                    </a:p>
                  </a:txBody>
                  <a:tcPr/>
                </a:tc>
              </a:tr>
              <a:tr h="1418285">
                <a:tc>
                  <a:txBody>
                    <a:bodyPr/>
                    <a:lstStyle/>
                    <a:p>
                      <a:r>
                        <a:rPr lang="en-US" dirty="0" smtClean="0"/>
                        <a:t>Creator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The Premier of the Union of Soviet Socialist Republics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The Prime Minister of the United Kingdom 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The President of the United States of  America</a:t>
                      </a:r>
                    </a:p>
                  </a:txBody>
                  <a:tcPr/>
                </a:tc>
              </a:tr>
              <a:tr h="442457">
                <a:tc>
                  <a:txBody>
                    <a:bodyPr/>
                    <a:lstStyle/>
                    <a:p>
                      <a:r>
                        <a:rPr lang="en-US" dirty="0" smtClean="0"/>
                        <a:t>Publisher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 Department</a:t>
                      </a:r>
                    </a:p>
                  </a:txBody>
                  <a:tcPr/>
                </a:tc>
              </a:tr>
              <a:tr h="442457">
                <a:tc>
                  <a:txBody>
                    <a:bodyPr/>
                    <a:lstStyle/>
                    <a:p>
                      <a:r>
                        <a:rPr lang="en-US" dirty="0" smtClean="0"/>
                        <a:t>Subject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Postwar division of Europe and Japan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Box 86"/>
          <p:cNvSpPr txBox="1">
            <a:spLocks noChangeAspect="1" noChangeArrowheads="1"/>
          </p:cNvSpPr>
          <p:nvPr/>
        </p:nvSpPr>
        <p:spPr bwMode="auto">
          <a:xfrm>
            <a:off x="200202" y="1702697"/>
            <a:ext cx="1501077" cy="346249"/>
          </a:xfrm>
          <a:prstGeom prst="rect">
            <a:avLst/>
          </a:prstGeom>
          <a:solidFill>
            <a:srgbClr val="FEFF0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" rIns="9144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>
                <a:latin typeface="Calibri"/>
                <a:ea typeface="ＭＳ Ｐゴシック" charset="0"/>
                <a:cs typeface="Calibri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 smtClean="0"/>
              <a:t>E31 Document</a:t>
            </a:r>
            <a:endParaRPr lang="en-GB" dirty="0"/>
          </a:p>
        </p:txBody>
      </p:sp>
      <p:grpSp>
        <p:nvGrpSpPr>
          <p:cNvPr id="17" name="Group 16"/>
          <p:cNvGrpSpPr/>
          <p:nvPr/>
        </p:nvGrpSpPr>
        <p:grpSpPr>
          <a:xfrm>
            <a:off x="1695782" y="1449470"/>
            <a:ext cx="2213663" cy="936766"/>
            <a:chOff x="1695782" y="1449470"/>
            <a:chExt cx="2213663" cy="936766"/>
          </a:xfrm>
        </p:grpSpPr>
        <p:sp>
          <p:nvSpPr>
            <p:cNvPr id="7" name="Text Box 86"/>
            <p:cNvSpPr txBox="1">
              <a:spLocks noChangeAspect="1" noChangeArrowheads="1"/>
            </p:cNvSpPr>
            <p:nvPr/>
          </p:nvSpPr>
          <p:spPr bwMode="auto">
            <a:xfrm>
              <a:off x="2622256" y="1699446"/>
              <a:ext cx="1287189" cy="346249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30303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>
                <a:defRPr lang="en-US"/>
              </a:defPPr>
              <a:lvl1pPr lvl="0">
                <a:spcBef>
                  <a:spcPts val="0"/>
                </a:spcBef>
                <a:buNone/>
              </a:lvl1pPr>
            </a:lstStyle>
            <a:p>
              <a:r>
                <a:rPr lang="en-US" dirty="0" smtClean="0"/>
                <a:t>E55 Type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6" idx="3"/>
              <a:endCxn id="7" idx="1"/>
            </p:cNvCxnSpPr>
            <p:nvPr/>
          </p:nvCxnSpPr>
          <p:spPr>
            <a:xfrm flipV="1">
              <a:off x="1701279" y="1872571"/>
              <a:ext cx="920977" cy="32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1695782" y="1449470"/>
              <a:ext cx="11328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P2 has type</a:t>
              </a:r>
              <a:endParaRPr lang="en-US" sz="1400" dirty="0"/>
            </a:p>
          </p:txBody>
        </p:sp>
        <p:sp>
          <p:nvSpPr>
            <p:cNvPr id="18" name="Text Box 86"/>
            <p:cNvSpPr txBox="1">
              <a:spLocks noChangeAspect="1" noChangeArrowheads="1"/>
            </p:cNvSpPr>
            <p:nvPr/>
          </p:nvSpPr>
          <p:spPr bwMode="auto">
            <a:xfrm>
              <a:off x="2622256" y="2039987"/>
              <a:ext cx="1287189" cy="346249"/>
            </a:xfrm>
            <a:prstGeom prst="rect">
              <a:avLst/>
            </a:prstGeom>
            <a:noFill/>
            <a:ln w="9525" cap="flat" cmpd="sng">
              <a:solidFill>
                <a:srgbClr val="30303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>
                <a:defRPr lang="en-US"/>
              </a:defPPr>
              <a:lvl1pPr lvl="0">
                <a:spcBef>
                  <a:spcPts val="0"/>
                </a:spcBef>
                <a:buNone/>
              </a:lvl1pPr>
            </a:lstStyle>
            <a:p>
              <a:r>
                <a:rPr lang="en-GB" dirty="0" smtClean="0"/>
                <a:t>Text</a:t>
              </a:r>
              <a:endParaRPr lang="en-GB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50741" y="2048946"/>
            <a:ext cx="3148293" cy="1455363"/>
            <a:chOff x="950741" y="2048946"/>
            <a:chExt cx="3148293" cy="1455363"/>
          </a:xfrm>
        </p:grpSpPr>
        <p:sp>
          <p:nvSpPr>
            <p:cNvPr id="8" name="Text Box 86"/>
            <p:cNvSpPr txBox="1">
              <a:spLocks noChangeAspect="1" noChangeArrowheads="1"/>
            </p:cNvSpPr>
            <p:nvPr/>
          </p:nvSpPr>
          <p:spPr bwMode="auto">
            <a:xfrm>
              <a:off x="2597957" y="2651733"/>
              <a:ext cx="1501077" cy="346249"/>
            </a:xfrm>
            <a:prstGeom prst="rect">
              <a:avLst/>
            </a:prstGeom>
            <a:solidFill>
              <a:srgbClr val="FEFF0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144" rIns="9144">
              <a:sp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defRPr>
                  <a:latin typeface="Calibri"/>
                  <a:ea typeface="ＭＳ Ｐゴシック" charset="0"/>
                  <a:cs typeface="Calibri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 smtClean="0"/>
                <a:t>E41 Appellation</a:t>
              </a:r>
              <a:endParaRPr lang="en-GB" dirty="0"/>
            </a:p>
          </p:txBody>
        </p:sp>
        <p:cxnSp>
          <p:nvCxnSpPr>
            <p:cNvPr id="19" name="Straight Arrow Connector 18"/>
            <p:cNvCxnSpPr>
              <a:stCxn id="6" idx="2"/>
              <a:endCxn id="8" idx="1"/>
            </p:cNvCxnSpPr>
            <p:nvPr/>
          </p:nvCxnSpPr>
          <p:spPr>
            <a:xfrm>
              <a:off x="950741" y="2048946"/>
              <a:ext cx="1647216" cy="77591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 Box 86"/>
            <p:cNvSpPr txBox="1">
              <a:spLocks noChangeAspect="1" noChangeArrowheads="1"/>
            </p:cNvSpPr>
            <p:nvPr/>
          </p:nvSpPr>
          <p:spPr bwMode="auto">
            <a:xfrm>
              <a:off x="2597957" y="3003418"/>
              <a:ext cx="1501077" cy="500891"/>
            </a:xfrm>
            <a:prstGeom prst="rect">
              <a:avLst/>
            </a:prstGeom>
            <a:noFill/>
            <a:ln w="9525" cap="flat" cmpd="sng">
              <a:solidFill>
                <a:srgbClr val="30303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>
                <a:defRPr lang="en-US"/>
              </a:defPPr>
              <a:lvl1pPr lvl="0">
                <a:spcBef>
                  <a:spcPts val="0"/>
                </a:spcBef>
                <a:buNone/>
              </a:lvl1pPr>
            </a:lstStyle>
            <a:p>
              <a:r>
                <a:rPr lang="en-US" dirty="0"/>
                <a:t>Protocol of Proceedings</a:t>
              </a:r>
              <a:endParaRPr lang="en-GB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321836" y="2408247"/>
              <a:ext cx="115929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P1 is </a:t>
              </a:r>
              <a:b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</a:br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identified by</a:t>
              </a:r>
              <a:endParaRPr lang="en-US" sz="14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0" y="2048946"/>
            <a:ext cx="1954381" cy="2573164"/>
            <a:chOff x="0" y="2048946"/>
            <a:chExt cx="1954381" cy="2573164"/>
          </a:xfrm>
        </p:grpSpPr>
        <p:sp>
          <p:nvSpPr>
            <p:cNvPr id="23" name="Text Box 5"/>
            <p:cNvSpPr txBox="1">
              <a:spLocks noChangeAspect="1" noChangeArrowheads="1"/>
            </p:cNvSpPr>
            <p:nvPr/>
          </p:nvSpPr>
          <p:spPr bwMode="auto">
            <a:xfrm>
              <a:off x="0" y="3750027"/>
              <a:ext cx="1901482" cy="369332"/>
            </a:xfrm>
            <a:prstGeom prst="rect">
              <a:avLst/>
            </a:prstGeom>
            <a:solidFill>
              <a:srgbClr val="6FA8D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</a:lstStyle>
            <a:p>
              <a:r>
                <a:rPr lang="en-US" dirty="0" smtClean="0"/>
                <a:t>E65 Creation</a:t>
              </a:r>
              <a:endParaRPr lang="en-GB" dirty="0"/>
            </a:p>
          </p:txBody>
        </p:sp>
        <p:cxnSp>
          <p:nvCxnSpPr>
            <p:cNvPr id="24" name="Straight Arrow Connector 23"/>
            <p:cNvCxnSpPr>
              <a:stCxn id="6" idx="2"/>
              <a:endCxn id="23" idx="0"/>
            </p:cNvCxnSpPr>
            <p:nvPr/>
          </p:nvCxnSpPr>
          <p:spPr>
            <a:xfrm>
              <a:off x="950741" y="2048946"/>
              <a:ext cx="0" cy="17010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0" y="3159354"/>
              <a:ext cx="195438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P94 is was created by</a:t>
              </a:r>
              <a:endParaRPr lang="en-US" sz="1400" dirty="0"/>
            </a:p>
          </p:txBody>
        </p:sp>
        <p:sp>
          <p:nvSpPr>
            <p:cNvPr id="36" name="Text Box 86"/>
            <p:cNvSpPr txBox="1">
              <a:spLocks noChangeAspect="1" noChangeArrowheads="1"/>
            </p:cNvSpPr>
            <p:nvPr/>
          </p:nvSpPr>
          <p:spPr bwMode="auto">
            <a:xfrm>
              <a:off x="0" y="4121219"/>
              <a:ext cx="1901482" cy="500891"/>
            </a:xfrm>
            <a:prstGeom prst="rect">
              <a:avLst/>
            </a:prstGeom>
            <a:noFill/>
            <a:ln w="9525" cap="flat" cmpd="sng">
              <a:solidFill>
                <a:srgbClr val="30303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>
                <a:defRPr lang="en-US"/>
              </a:defPPr>
              <a:lvl1pPr lvl="0">
                <a:spcBef>
                  <a:spcPts val="0"/>
                </a:spcBef>
                <a:buNone/>
              </a:lvl1pPr>
            </a:lstStyle>
            <a:p>
              <a:r>
                <a:rPr lang="en-US" dirty="0" smtClean="0"/>
                <a:t>Signing of the Protocols</a:t>
              </a:r>
              <a:endParaRPr lang="en-GB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85497" y="3478535"/>
            <a:ext cx="2513537" cy="1066290"/>
            <a:chOff x="1585497" y="3478535"/>
            <a:chExt cx="2513537" cy="1066290"/>
          </a:xfrm>
        </p:grpSpPr>
        <p:sp>
          <p:nvSpPr>
            <p:cNvPr id="35" name="Text Box 86"/>
            <p:cNvSpPr txBox="1">
              <a:spLocks noChangeAspect="1" noChangeArrowheads="1"/>
            </p:cNvSpPr>
            <p:nvPr/>
          </p:nvSpPr>
          <p:spPr bwMode="auto">
            <a:xfrm>
              <a:off x="2597957" y="3758971"/>
              <a:ext cx="1501077" cy="34624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144" rIns="9144">
              <a:sp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defRPr>
                  <a:latin typeface="Calibri"/>
                  <a:ea typeface="ＭＳ Ｐゴシック" charset="0"/>
                  <a:cs typeface="Calibri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 smtClean="0"/>
                <a:t>E52 Time-Span</a:t>
              </a:r>
              <a:endParaRPr lang="en-GB" dirty="0"/>
            </a:p>
          </p:txBody>
        </p:sp>
        <p:cxnSp>
          <p:nvCxnSpPr>
            <p:cNvPr id="37" name="Straight Arrow Connector 36"/>
            <p:cNvCxnSpPr>
              <a:stCxn id="23" idx="3"/>
              <a:endCxn id="35" idx="1"/>
            </p:cNvCxnSpPr>
            <p:nvPr/>
          </p:nvCxnSpPr>
          <p:spPr>
            <a:xfrm flipV="1">
              <a:off x="1901482" y="3932096"/>
              <a:ext cx="696475" cy="259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 Box 86"/>
            <p:cNvSpPr txBox="1">
              <a:spLocks noChangeAspect="1" noChangeArrowheads="1"/>
            </p:cNvSpPr>
            <p:nvPr/>
          </p:nvSpPr>
          <p:spPr bwMode="auto">
            <a:xfrm>
              <a:off x="2597957" y="4105220"/>
              <a:ext cx="1501077" cy="439605"/>
            </a:xfrm>
            <a:prstGeom prst="rect">
              <a:avLst/>
            </a:prstGeom>
            <a:noFill/>
            <a:ln w="9525" cap="flat" cmpd="sng">
              <a:solidFill>
                <a:srgbClr val="30303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>
                <a:defRPr lang="en-US"/>
              </a:defPPr>
              <a:lvl1pPr lvl="0">
                <a:spcBef>
                  <a:spcPts val="0"/>
                </a:spcBef>
                <a:buNone/>
              </a:lvl1pPr>
            </a:lstStyle>
            <a:p>
              <a:r>
                <a:rPr lang="en-US" dirty="0" smtClean="0"/>
                <a:t>Feb 11, 1945</a:t>
              </a:r>
              <a:endParaRPr lang="en-GB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585497" y="3478535"/>
              <a:ext cx="158194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P4 had time span</a:t>
              </a:r>
              <a:endParaRPr lang="en-US" sz="14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950741" y="4551552"/>
            <a:ext cx="3158372" cy="1367661"/>
            <a:chOff x="950741" y="4551552"/>
            <a:chExt cx="3158372" cy="1367661"/>
          </a:xfrm>
        </p:grpSpPr>
        <p:sp>
          <p:nvSpPr>
            <p:cNvPr id="42" name="Text Box 43"/>
            <p:cNvSpPr txBox="1">
              <a:spLocks noChangeArrowheads="1"/>
            </p:cNvSpPr>
            <p:nvPr/>
          </p:nvSpPr>
          <p:spPr bwMode="auto">
            <a:xfrm>
              <a:off x="2600808" y="5093218"/>
              <a:ext cx="1501077" cy="386390"/>
            </a:xfrm>
            <a:prstGeom prst="rect">
              <a:avLst/>
            </a:prstGeom>
            <a:solidFill>
              <a:srgbClr val="F5A6E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800" dirty="0" smtClean="0">
                  <a:latin typeface="Calibri"/>
                  <a:cs typeface="Calibri"/>
                </a:rPr>
                <a:t>E21 Person</a:t>
              </a:r>
              <a:endParaRPr lang="en-US" sz="1800" dirty="0">
                <a:latin typeface="Calibri"/>
                <a:cs typeface="Calibri"/>
              </a:endParaRPr>
            </a:p>
          </p:txBody>
        </p:sp>
        <p:cxnSp>
          <p:nvCxnSpPr>
            <p:cNvPr id="44" name="Straight Arrow Connector 43"/>
            <p:cNvCxnSpPr>
              <a:stCxn id="36" idx="2"/>
              <a:endCxn id="42" idx="0"/>
            </p:cNvCxnSpPr>
            <p:nvPr/>
          </p:nvCxnSpPr>
          <p:spPr>
            <a:xfrm>
              <a:off x="950741" y="4622110"/>
              <a:ext cx="2400606" cy="47110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2028329" y="4551552"/>
              <a:ext cx="165942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P14 carried out by</a:t>
              </a:r>
              <a:endParaRPr lang="en-US" sz="1400" dirty="0"/>
            </a:p>
          </p:txBody>
        </p:sp>
        <p:sp>
          <p:nvSpPr>
            <p:cNvPr id="49" name="Text Box 86"/>
            <p:cNvSpPr txBox="1">
              <a:spLocks noChangeAspect="1" noChangeArrowheads="1"/>
            </p:cNvSpPr>
            <p:nvPr/>
          </p:nvSpPr>
          <p:spPr bwMode="auto">
            <a:xfrm>
              <a:off x="2608036" y="5479608"/>
              <a:ext cx="1501077" cy="439605"/>
            </a:xfrm>
            <a:prstGeom prst="rect">
              <a:avLst/>
            </a:prstGeom>
            <a:noFill/>
            <a:ln w="9525" cap="flat" cmpd="sng">
              <a:solidFill>
                <a:srgbClr val="30303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>
                <a:defRPr lang="en-US"/>
              </a:defPPr>
              <a:lvl1pPr lvl="0">
                <a:spcBef>
                  <a:spcPts val="0"/>
                </a:spcBef>
                <a:buNone/>
              </a:lvl1pPr>
            </a:lstStyle>
            <a:p>
              <a:r>
                <a:rPr lang="en-US" dirty="0" smtClean="0"/>
                <a:t>Joseph Stalin</a:t>
              </a:r>
              <a:endParaRPr lang="en-GB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41140" y="4795182"/>
            <a:ext cx="1432223" cy="2062818"/>
            <a:chOff x="741140" y="4795182"/>
            <a:chExt cx="1432223" cy="2062818"/>
          </a:xfrm>
        </p:grpSpPr>
        <p:sp>
          <p:nvSpPr>
            <p:cNvPr id="51" name="Rectangle 50"/>
            <p:cNvSpPr/>
            <p:nvPr/>
          </p:nvSpPr>
          <p:spPr>
            <a:xfrm rot="18350532">
              <a:off x="863763" y="5075053"/>
              <a:ext cx="10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P14.i in the </a:t>
              </a:r>
              <a:b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</a:br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role of</a:t>
              </a:r>
              <a:endParaRPr lang="en-US" sz="1400" dirty="0"/>
            </a:p>
          </p:txBody>
        </p:sp>
        <p:cxnSp>
          <p:nvCxnSpPr>
            <p:cNvPr id="52" name="Straight Arrow Connector 51"/>
            <p:cNvCxnSpPr>
              <a:endCxn id="56" idx="0"/>
            </p:cNvCxnSpPr>
            <p:nvPr/>
          </p:nvCxnSpPr>
          <p:spPr>
            <a:xfrm flipH="1">
              <a:off x="1384735" y="4859329"/>
              <a:ext cx="788628" cy="109403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 Box 86"/>
            <p:cNvSpPr txBox="1">
              <a:spLocks noChangeAspect="1" noChangeArrowheads="1"/>
            </p:cNvSpPr>
            <p:nvPr/>
          </p:nvSpPr>
          <p:spPr bwMode="auto">
            <a:xfrm>
              <a:off x="741140" y="5953368"/>
              <a:ext cx="1287189" cy="346249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30303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>
                <a:defRPr lang="en-US"/>
              </a:defPPr>
              <a:lvl1pPr lvl="0">
                <a:spcBef>
                  <a:spcPts val="0"/>
                </a:spcBef>
                <a:buNone/>
              </a:lvl1pPr>
            </a:lstStyle>
            <a:p>
              <a:r>
                <a:rPr lang="en-US" dirty="0" smtClean="0"/>
                <a:t>E55 Type</a:t>
              </a:r>
              <a:endParaRPr lang="en-GB" dirty="0"/>
            </a:p>
          </p:txBody>
        </p:sp>
        <p:sp>
          <p:nvSpPr>
            <p:cNvPr id="57" name="Text Box 86"/>
            <p:cNvSpPr txBox="1">
              <a:spLocks noChangeAspect="1" noChangeArrowheads="1"/>
            </p:cNvSpPr>
            <p:nvPr/>
          </p:nvSpPr>
          <p:spPr bwMode="auto">
            <a:xfrm>
              <a:off x="741140" y="6299617"/>
              <a:ext cx="1287189" cy="558383"/>
            </a:xfrm>
            <a:prstGeom prst="rect">
              <a:avLst/>
            </a:prstGeom>
            <a:noFill/>
            <a:ln w="9525" cap="flat" cmpd="sng">
              <a:solidFill>
                <a:srgbClr val="30303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>
                <a:defRPr lang="en-US"/>
              </a:defPPr>
              <a:lvl1pPr lvl="0">
                <a:spcBef>
                  <a:spcPts val="0"/>
                </a:spcBef>
                <a:buNone/>
              </a:lvl1pPr>
            </a:lstStyle>
            <a:p>
              <a:r>
                <a:rPr lang="en-US" dirty="0" smtClean="0"/>
                <a:t>Premier of the USSR</a:t>
              </a:r>
              <a:endParaRPr lang="en-GB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00202" y="11958"/>
            <a:ext cx="1505823" cy="1690739"/>
            <a:chOff x="200202" y="11958"/>
            <a:chExt cx="1505823" cy="1690739"/>
          </a:xfrm>
        </p:grpSpPr>
        <p:sp>
          <p:nvSpPr>
            <p:cNvPr id="14" name="Text Box 86"/>
            <p:cNvSpPr txBox="1">
              <a:spLocks noChangeAspect="1" noChangeArrowheads="1"/>
            </p:cNvSpPr>
            <p:nvPr/>
          </p:nvSpPr>
          <p:spPr bwMode="auto">
            <a:xfrm>
              <a:off x="200202" y="11958"/>
              <a:ext cx="1505823" cy="346249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30303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>
                <a:defRPr lang="en-US"/>
              </a:defPPr>
              <a:lvl1pPr lvl="0">
                <a:spcBef>
                  <a:spcPts val="0"/>
                </a:spcBef>
                <a:buNone/>
              </a:lvl1pPr>
            </a:lstStyle>
            <a:p>
              <a:r>
                <a:rPr lang="en-US" dirty="0" smtClean="0"/>
                <a:t>E55 Type</a:t>
              </a:r>
              <a:endParaRPr lang="en-GB" dirty="0"/>
            </a:p>
          </p:txBody>
        </p:sp>
        <p:cxnSp>
          <p:nvCxnSpPr>
            <p:cNvPr id="58" name="Straight Arrow Connector 57"/>
            <p:cNvCxnSpPr>
              <a:stCxn id="6" idx="0"/>
              <a:endCxn id="66" idx="2"/>
            </p:cNvCxnSpPr>
            <p:nvPr/>
          </p:nvCxnSpPr>
          <p:spPr>
            <a:xfrm flipV="1">
              <a:off x="950741" y="1120637"/>
              <a:ext cx="2373" cy="58206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 Box 86"/>
            <p:cNvSpPr txBox="1">
              <a:spLocks noChangeAspect="1" noChangeArrowheads="1"/>
            </p:cNvSpPr>
            <p:nvPr/>
          </p:nvSpPr>
          <p:spPr bwMode="auto">
            <a:xfrm>
              <a:off x="200203" y="358206"/>
              <a:ext cx="1505822" cy="762431"/>
            </a:xfrm>
            <a:prstGeom prst="rect">
              <a:avLst/>
            </a:prstGeom>
            <a:noFill/>
            <a:ln w="9525" cap="flat" cmpd="sng">
              <a:solidFill>
                <a:srgbClr val="30303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>
                <a:defRPr lang="en-US"/>
              </a:defPPr>
              <a:lvl1pPr lvl="0">
                <a:spcBef>
                  <a:spcPts val="0"/>
                </a:spcBef>
                <a:buNone/>
              </a:lvl1pPr>
            </a:lstStyle>
            <a:p>
              <a:r>
                <a:rPr lang="en-US" dirty="0" smtClean="0"/>
                <a:t>Post war Division of Europe</a:t>
              </a:r>
              <a:endParaRPr lang="en-GB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18493" y="1263749"/>
              <a:ext cx="128753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P129 is about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86080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35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Crimea Conference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i="1" dirty="0">
                <a:solidFill>
                  <a:srgbClr val="000000"/>
                </a:solidFill>
              </a:rPr>
              <a:t>Historical Archives…</a:t>
            </a:r>
            <a:r>
              <a:rPr lang="en-US" i="1" dirty="0" smtClean="0">
                <a:solidFill>
                  <a:srgbClr val="000000"/>
                </a:solidFill>
              </a:rPr>
              <a:t>.mapped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411764"/>
              </p:ext>
            </p:extLst>
          </p:nvPr>
        </p:nvGraphicFramePr>
        <p:xfrm>
          <a:off x="282236" y="1537650"/>
          <a:ext cx="8625833" cy="5146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043"/>
                <a:gridCol w="3653402"/>
                <a:gridCol w="3799388"/>
              </a:tblGrid>
              <a:tr h="442457"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CRM Translation =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E31 Document</a:t>
                      </a:r>
                      <a:endParaRPr lang="en-US" dirty="0"/>
                    </a:p>
                  </a:txBody>
                  <a:tcPr/>
                </a:tc>
              </a:tr>
              <a:tr h="442457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 has type E55 Type</a:t>
                      </a:r>
                      <a:endParaRPr lang="en-US" dirty="0"/>
                    </a:p>
                  </a:txBody>
                  <a:tcPr/>
                </a:tc>
              </a:tr>
              <a:tr h="442457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Protocol of Proceedings of Crimea Conference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p1 is identified by E41 Appellation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442457">
                <a:tc>
                  <a:txBody>
                    <a:bodyPr/>
                    <a:lstStyle/>
                    <a:p>
                      <a:r>
                        <a:rPr lang="en-US" dirty="0" smtClean="0"/>
                        <a:t>Subtitle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Declaration of Liberated Europe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p1 is identified by E41 Appellation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442457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February 11, 1945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P94i was created by E65 Creation p4</a:t>
                      </a:r>
                      <a:r>
                        <a:rPr lang="en-US" baseline="0" dirty="0" smtClean="0"/>
                        <a:t> has time-span</a:t>
                      </a:r>
                      <a:r>
                        <a:rPr lang="en-US" dirty="0" smtClean="0"/>
                        <a:t> E52</a:t>
                      </a:r>
                      <a:r>
                        <a:rPr lang="en-US" baseline="0" dirty="0" smtClean="0"/>
                        <a:t> Time Span</a:t>
                      </a:r>
                      <a:endParaRPr lang="en-US" dirty="0" smtClean="0"/>
                    </a:p>
                  </a:txBody>
                  <a:tcPr/>
                </a:tc>
              </a:tr>
              <a:tr h="710575">
                <a:tc>
                  <a:txBody>
                    <a:bodyPr/>
                    <a:lstStyle/>
                    <a:p>
                      <a:r>
                        <a:rPr lang="en-US" dirty="0" smtClean="0"/>
                        <a:t>Creator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The Premier of the Union of Soviet Socialist Republics </a:t>
                      </a:r>
                      <a:r>
                        <a:rPr lang="en-US" baseline="0" dirty="0" smtClean="0"/>
                        <a:t> etc.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dirty="0" smtClean="0"/>
                        <a:t>P94i was created by E65 Creation p14 was carried out by E39 Actor</a:t>
                      </a:r>
                    </a:p>
                  </a:txBody>
                  <a:tcPr/>
                </a:tc>
              </a:tr>
              <a:tr h="442457">
                <a:tc>
                  <a:txBody>
                    <a:bodyPr/>
                    <a:lstStyle/>
                    <a:p>
                      <a:r>
                        <a:rPr lang="en-US" dirty="0" smtClean="0"/>
                        <a:t>Publisher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 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P148i is component of E31 Document P94i was created by E65 Creation p14 was carried out by E39 Actor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</a:tr>
              <a:tr h="442457">
                <a:tc>
                  <a:txBody>
                    <a:bodyPr/>
                    <a:lstStyle/>
                    <a:p>
                      <a:r>
                        <a:rPr lang="en-US" dirty="0" smtClean="0"/>
                        <a:t>Subject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Postwar division of Europe and 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P129 is about E55 Type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809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1073309"/>
            <a:ext cx="7772400" cy="3333592"/>
          </a:xfrm>
        </p:spPr>
        <p:txBody>
          <a:bodyPr>
            <a:normAutofit/>
          </a:bodyPr>
          <a:lstStyle/>
          <a:p>
            <a:r>
              <a:rPr lang="en-US" dirty="0" smtClean="0"/>
              <a:t>Time for mapping!</a:t>
            </a:r>
          </a:p>
          <a:p>
            <a:endParaRPr lang="en-US" dirty="0" smtClean="0"/>
          </a:p>
          <a:p>
            <a:r>
              <a:rPr lang="en-US" dirty="0" smtClean="0"/>
              <a:t>Questions:</a:t>
            </a:r>
          </a:p>
          <a:p>
            <a:r>
              <a:rPr lang="en-US" dirty="0" smtClean="0"/>
              <a:t>George Bruseker</a:t>
            </a:r>
          </a:p>
          <a:p>
            <a:r>
              <a:rPr lang="en-US" dirty="0" smtClean="0">
                <a:hlinkClick r:id="rId2"/>
              </a:rPr>
              <a:t>bruseker@ics.forth.gr</a:t>
            </a:r>
            <a:endParaRPr lang="en-US" dirty="0" smtClean="0"/>
          </a:p>
          <a:p>
            <a:r>
              <a:rPr lang="en-US" dirty="0" smtClean="0"/>
              <a:t>ICS-FORTH</a:t>
            </a:r>
          </a:p>
          <a:p>
            <a:r>
              <a:rPr lang="en-US" dirty="0">
                <a:hlinkClick r:id="rId3"/>
              </a:rPr>
              <a:t>http://www.ics.forth.gr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CRM SIG</a:t>
            </a:r>
          </a:p>
          <a:p>
            <a:r>
              <a:rPr lang="en-US" dirty="0">
                <a:hlinkClick r:id="rId4"/>
              </a:rPr>
              <a:t>http://www.cidoc-crm.org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874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Mapping Pre-Requisites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85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 I need to do a mapping?</a:t>
            </a:r>
            <a:br>
              <a:rPr lang="en-US" dirty="0" smtClean="0"/>
            </a:br>
            <a:r>
              <a:rPr lang="en-US" dirty="0" smtClean="0"/>
              <a:t>Understanding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Know your source!</a:t>
            </a:r>
          </a:p>
          <a:p>
            <a:pPr lvl="1"/>
            <a:r>
              <a:rPr lang="en-US" dirty="0" smtClean="0"/>
              <a:t>What the field intends to document not what its label says it is</a:t>
            </a:r>
          </a:p>
          <a:p>
            <a:pPr lvl="1"/>
            <a:r>
              <a:rPr lang="en-US" dirty="0" smtClean="0"/>
              <a:t>What the data in the field actually is. Was it used for it?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Know your target!</a:t>
            </a:r>
          </a:p>
          <a:p>
            <a:pPr lvl="1"/>
            <a:r>
              <a:rPr lang="en-US" dirty="0" smtClean="0"/>
              <a:t>Study </a:t>
            </a:r>
          </a:p>
        </p:txBody>
      </p:sp>
      <p:pic>
        <p:nvPicPr>
          <p:cNvPr id="8" name="Content Placeholder 7" descr="Processes.png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7363" b="-973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61072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 I need to do a mapping? Materials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Source</a:t>
            </a:r>
          </a:p>
          <a:p>
            <a:pPr lvl="1"/>
            <a:r>
              <a:rPr lang="en-US" dirty="0" smtClean="0"/>
              <a:t>Description of the Schema</a:t>
            </a:r>
          </a:p>
          <a:p>
            <a:pPr lvl="1"/>
            <a:r>
              <a:rPr lang="en-US" dirty="0" smtClean="0"/>
              <a:t>Copy of the encoded Schema</a:t>
            </a:r>
          </a:p>
          <a:p>
            <a:pPr lvl="1"/>
            <a:r>
              <a:rPr lang="en-US" dirty="0" smtClean="0"/>
              <a:t>Sample Data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Target!</a:t>
            </a:r>
          </a:p>
          <a:p>
            <a:pPr lvl="1"/>
            <a:r>
              <a:rPr lang="en-US" dirty="0" smtClean="0"/>
              <a:t>Description of the Ontology</a:t>
            </a:r>
          </a:p>
          <a:p>
            <a:pPr lvl="1"/>
            <a:r>
              <a:rPr lang="en-US" dirty="0" smtClean="0"/>
              <a:t>Encoding of the Ontology</a:t>
            </a:r>
          </a:p>
          <a:p>
            <a:pPr lvl="1"/>
            <a:r>
              <a:rPr lang="en-US" dirty="0"/>
              <a:t>CRM @ </a:t>
            </a:r>
            <a:r>
              <a:rPr lang="en-US" dirty="0">
                <a:hlinkClick r:id="rId2"/>
              </a:rPr>
              <a:t>http://www.cidoc-crm.org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</p:txBody>
      </p:sp>
      <p:pic>
        <p:nvPicPr>
          <p:cNvPr id="6" name="Content Placeholder 5" descr="Screen Shot 2017-02-23 at 12.33.42 PM.png"/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" r="3524" b="6084"/>
          <a:stretch/>
        </p:blipFill>
        <p:spPr>
          <a:xfrm>
            <a:off x="4497389" y="3174727"/>
            <a:ext cx="4646612" cy="1387473"/>
          </a:xfrm>
        </p:spPr>
      </p:pic>
    </p:spTree>
    <p:extLst>
      <p:ext uri="{BB962C8B-B14F-4D97-AF65-F5344CB8AC3E}">
        <p14:creationId xmlns:p14="http://schemas.microsoft.com/office/powerpoint/2010/main" val="2735738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 I need to </a:t>
            </a:r>
            <a:r>
              <a:rPr lang="en-US" dirty="0" smtClean="0"/>
              <a:t>do a </a:t>
            </a:r>
            <a:r>
              <a:rPr lang="en-US" dirty="0"/>
              <a:t>mapping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Tools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Planning</a:t>
            </a:r>
          </a:p>
          <a:p>
            <a:pPr lvl="1"/>
            <a:r>
              <a:rPr lang="en-US" dirty="0" smtClean="0"/>
              <a:t>Pen and Paper</a:t>
            </a:r>
          </a:p>
          <a:p>
            <a:pPr lvl="1"/>
            <a:r>
              <a:rPr lang="en-US" dirty="0" smtClean="0"/>
              <a:t>Time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Executing</a:t>
            </a:r>
          </a:p>
          <a:p>
            <a:pPr lvl="1"/>
            <a:r>
              <a:rPr lang="en-US" dirty="0" smtClean="0"/>
              <a:t>A Mapping software</a:t>
            </a:r>
          </a:p>
          <a:p>
            <a:pPr lvl="1"/>
            <a:r>
              <a:rPr lang="en-US" dirty="0" smtClean="0"/>
              <a:t>Time</a:t>
            </a:r>
          </a:p>
          <a:p>
            <a:pPr lvl="1"/>
            <a:r>
              <a:rPr lang="en-US" dirty="0"/>
              <a:t>3M @ </a:t>
            </a:r>
            <a:br>
              <a:rPr lang="en-US" dirty="0"/>
            </a:br>
            <a:r>
              <a:rPr lang="en-US" dirty="0">
                <a:hlinkClick r:id="rId2"/>
              </a:rPr>
              <a:t>http://139.91.183.3/3M/</a:t>
            </a:r>
            <a:r>
              <a:rPr lang="en-US" dirty="0" smtClean="0">
                <a:hlinkClick r:id="rId2"/>
              </a:rPr>
              <a:t>Login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Content Placeholder 6" descr="header_en (1).png"/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438" r="61603" b="8617"/>
          <a:stretch/>
        </p:blipFill>
        <p:spPr>
          <a:xfrm>
            <a:off x="4497388" y="4166385"/>
            <a:ext cx="4387114" cy="1634395"/>
          </a:xfrm>
        </p:spPr>
      </p:pic>
      <p:pic>
        <p:nvPicPr>
          <p:cNvPr id="8" name="Picture 7" descr="Pen-and-Paper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293" y="1417638"/>
            <a:ext cx="2388345" cy="251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96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Mapping Method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63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Mapping Method: Analyzing the Source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Questions to ask</a:t>
            </a:r>
            <a:endParaRPr lang="en-US" dirty="0" smtClean="0"/>
          </a:p>
          <a:p>
            <a:r>
              <a:rPr lang="en-US" dirty="0" smtClean="0"/>
              <a:t>What is the schema about? </a:t>
            </a:r>
            <a:br>
              <a:rPr lang="en-US" dirty="0" smtClean="0"/>
            </a:br>
            <a:r>
              <a:rPr lang="en-US" dirty="0" smtClean="0"/>
              <a:t>i.e.: what is the subject of the data structure?</a:t>
            </a:r>
          </a:p>
          <a:p>
            <a:r>
              <a:rPr lang="en-US" dirty="0" smtClean="0"/>
              <a:t>What kind of statement does each field make about the subject?</a:t>
            </a:r>
          </a:p>
          <a:p>
            <a:pPr marL="0" indent="0">
              <a:buNone/>
            </a:pPr>
            <a:r>
              <a:rPr lang="en-US" b="1" dirty="0" smtClean="0"/>
              <a:t>Tip</a:t>
            </a:r>
          </a:p>
          <a:p>
            <a:r>
              <a:rPr lang="en-US" dirty="0" smtClean="0"/>
              <a:t>Think of the natural language sentences / propositions that the data structure encodes</a:t>
            </a:r>
          </a:p>
          <a:p>
            <a:r>
              <a:rPr lang="en-US" dirty="0" smtClean="0"/>
              <a:t>For the overall schema write ‘There is an X’ where X = subject</a:t>
            </a:r>
          </a:p>
          <a:p>
            <a:r>
              <a:rPr lang="en-US" dirty="0" smtClean="0"/>
              <a:t>For each field write ‘X is called’, ‘was created in </a:t>
            </a:r>
            <a:r>
              <a:rPr lang="en-US" dirty="0" smtClean="0"/>
              <a:t>year’ </a:t>
            </a:r>
            <a:r>
              <a:rPr lang="en-US" dirty="0" smtClean="0"/>
              <a:t>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797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Crimea Conference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i="1" dirty="0">
                <a:solidFill>
                  <a:srgbClr val="000000"/>
                </a:solidFill>
              </a:rPr>
              <a:t>Historical Archives….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243" y="1603359"/>
            <a:ext cx="3793977" cy="503218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The whole schema says:</a:t>
            </a:r>
          </a:p>
          <a:p>
            <a:pPr marL="0" indent="0">
              <a:buNone/>
            </a:pPr>
            <a:r>
              <a:rPr lang="en-US" dirty="0" smtClean="0"/>
              <a:t>There is a document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The fields say:</a:t>
            </a:r>
          </a:p>
          <a:p>
            <a:r>
              <a:rPr lang="en-US" dirty="0"/>
              <a:t>The document has a </a:t>
            </a:r>
            <a:r>
              <a:rPr lang="en-US" dirty="0" smtClean="0"/>
              <a:t>type</a:t>
            </a:r>
          </a:p>
          <a:p>
            <a:r>
              <a:rPr lang="en-US" dirty="0" smtClean="0"/>
              <a:t>The document has a title</a:t>
            </a:r>
          </a:p>
          <a:p>
            <a:r>
              <a:rPr lang="en-US" dirty="0" smtClean="0"/>
              <a:t>The document has a second title</a:t>
            </a:r>
          </a:p>
          <a:p>
            <a:r>
              <a:rPr lang="en-US" dirty="0" smtClean="0"/>
              <a:t>The document came into existence at a date</a:t>
            </a:r>
          </a:p>
          <a:p>
            <a:r>
              <a:rPr lang="en-US" dirty="0" smtClean="0"/>
              <a:t>The document was created by 1 or more people</a:t>
            </a:r>
          </a:p>
          <a:p>
            <a:r>
              <a:rPr lang="en-US" dirty="0" smtClean="0"/>
              <a:t>The document was published by one or more institutions</a:t>
            </a:r>
          </a:p>
          <a:p>
            <a:r>
              <a:rPr lang="en-US" dirty="0" smtClean="0"/>
              <a:t>The document is relevant to a particular subject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615571"/>
              </p:ext>
            </p:extLst>
          </p:nvPr>
        </p:nvGraphicFramePr>
        <p:xfrm>
          <a:off x="4099034" y="1603359"/>
          <a:ext cx="4966734" cy="5032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910"/>
                <a:gridCol w="3909824"/>
              </a:tblGrid>
              <a:tr h="442457"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442457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</a:tr>
              <a:tr h="442457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Protocol of Proceedings of Crimea Conference</a:t>
                      </a:r>
                      <a:endParaRPr lang="en-US" dirty="0"/>
                    </a:p>
                  </a:txBody>
                  <a:tcPr/>
                </a:tc>
              </a:tr>
              <a:tr h="442457">
                <a:tc>
                  <a:txBody>
                    <a:bodyPr/>
                    <a:lstStyle/>
                    <a:p>
                      <a:r>
                        <a:rPr lang="en-US" dirty="0" smtClean="0"/>
                        <a:t>Subtitle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Declaration of Liberated Europe </a:t>
                      </a:r>
                      <a:endParaRPr lang="en-US" dirty="0"/>
                    </a:p>
                  </a:txBody>
                  <a:tcPr/>
                </a:tc>
              </a:tr>
              <a:tr h="442457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February 11, 1945</a:t>
                      </a:r>
                    </a:p>
                  </a:txBody>
                  <a:tcPr/>
                </a:tc>
              </a:tr>
              <a:tr h="1418285">
                <a:tc>
                  <a:txBody>
                    <a:bodyPr/>
                    <a:lstStyle/>
                    <a:p>
                      <a:r>
                        <a:rPr lang="en-US" dirty="0" smtClean="0"/>
                        <a:t>Creator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The Premier of the Union of Soviet Socialist Republics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The Prime Minister of the United Kingdom 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The President of the United States of  America</a:t>
                      </a:r>
                    </a:p>
                  </a:txBody>
                  <a:tcPr/>
                </a:tc>
              </a:tr>
              <a:tr h="442457">
                <a:tc>
                  <a:txBody>
                    <a:bodyPr/>
                    <a:lstStyle/>
                    <a:p>
                      <a:r>
                        <a:rPr lang="en-US" dirty="0" smtClean="0"/>
                        <a:t>Publisher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 Department</a:t>
                      </a:r>
                    </a:p>
                  </a:txBody>
                  <a:tcPr/>
                </a:tc>
              </a:tr>
              <a:tr h="442457">
                <a:tc>
                  <a:txBody>
                    <a:bodyPr/>
                    <a:lstStyle/>
                    <a:p>
                      <a:r>
                        <a:rPr lang="en-US" dirty="0" smtClean="0"/>
                        <a:t>Subject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Postwar division of Europe and Japan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99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6210</TotalTime>
  <Words>1486</Words>
  <Application>Microsoft Macintosh PowerPoint</Application>
  <PresentationFormat>On-screen Show (4:3)</PresentationFormat>
  <Paragraphs>280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Mapping to the CIDOC CRM  Basic Overview</vt:lpstr>
      <vt:lpstr>Table of Contents</vt:lpstr>
      <vt:lpstr>1. Mapping Pre-Requisites</vt:lpstr>
      <vt:lpstr>What do I need to do a mapping? Understanding </vt:lpstr>
      <vt:lpstr>What do I need to do a mapping? Materials</vt:lpstr>
      <vt:lpstr>What do I need to do a mapping? Tools</vt:lpstr>
      <vt:lpstr>2. Mapping Method</vt:lpstr>
      <vt:lpstr>Mapping Method: Analyzing the Source</vt:lpstr>
      <vt:lpstr>Crimea Conference Historical Archives….</vt:lpstr>
      <vt:lpstr>Mapping Method: Understanding the Target</vt:lpstr>
      <vt:lpstr>Mapping Method: CIDOC CRM Top Level Classes</vt:lpstr>
      <vt:lpstr>Mapping Method:  Using the Target</vt:lpstr>
      <vt:lpstr>E1 What you can say about anything</vt:lpstr>
      <vt:lpstr>E2 Expressing things about time</vt:lpstr>
      <vt:lpstr>E77 talking about objects, what lasts</vt:lpstr>
      <vt:lpstr>How do I know when I have the right class?</vt:lpstr>
      <vt:lpstr>3. Mapping Recipe</vt:lpstr>
      <vt:lpstr>The Basic Mapping Recipe</vt:lpstr>
      <vt:lpstr>Tip!</vt:lpstr>
      <vt:lpstr>4. Mapping Example</vt:lpstr>
      <vt:lpstr>Crimea Conference Historical Archives….</vt:lpstr>
      <vt:lpstr>Crimea Conference Historical Archives….</vt:lpstr>
      <vt:lpstr>Crimea Conference Historical Archives….mapped</vt:lpstr>
      <vt:lpstr>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Bruseker</dc:creator>
  <cp:lastModifiedBy>George Bruseker</cp:lastModifiedBy>
  <cp:revision>36</cp:revision>
  <dcterms:created xsi:type="dcterms:W3CDTF">2017-02-23T08:54:42Z</dcterms:created>
  <dcterms:modified xsi:type="dcterms:W3CDTF">2017-05-20T11:18:36Z</dcterms:modified>
</cp:coreProperties>
</file>