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1928577-ECE3-4839-A662-492C779641DD}" type="datetimeFigureOut">
              <a:rPr lang="fr-FR" smtClean="0"/>
              <a:t>27/09/2020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FDF8BE-C9C8-4EED-BE46-E47EA151FA7B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90764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8577-ECE3-4839-A662-492C779641DD}" type="datetimeFigureOut">
              <a:rPr lang="fr-FR" smtClean="0"/>
              <a:t>27/09/2020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F8BE-C9C8-4EED-BE46-E47EA151FA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45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8577-ECE3-4839-A662-492C779641DD}" type="datetimeFigureOut">
              <a:rPr lang="fr-FR" smtClean="0"/>
              <a:t>27/09/2020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F8BE-C9C8-4EED-BE46-E47EA151FA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80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8577-ECE3-4839-A662-492C779641DD}" type="datetimeFigureOut">
              <a:rPr lang="fr-FR" smtClean="0"/>
              <a:t>27/09/2020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F8BE-C9C8-4EED-BE46-E47EA151FA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73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928577-ECE3-4839-A662-492C779641DD}" type="datetimeFigureOut">
              <a:rPr lang="fr-FR" smtClean="0"/>
              <a:t>27/09/2020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DF8BE-C9C8-4EED-BE46-E47EA151FA7B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30146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8577-ECE3-4839-A662-492C779641DD}" type="datetimeFigureOut">
              <a:rPr lang="fr-FR" smtClean="0"/>
              <a:t>27/09/2020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F8BE-C9C8-4EED-BE46-E47EA151FA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23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8577-ECE3-4839-A662-492C779641DD}" type="datetimeFigureOut">
              <a:rPr lang="fr-FR" smtClean="0"/>
              <a:t>27/09/2020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F8BE-C9C8-4EED-BE46-E47EA151FA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9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8577-ECE3-4839-A662-492C779641DD}" type="datetimeFigureOut">
              <a:rPr lang="fr-FR" smtClean="0"/>
              <a:t>27/09/2020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F8BE-C9C8-4EED-BE46-E47EA151FA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07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8577-ECE3-4839-A662-492C779641DD}" type="datetimeFigureOut">
              <a:rPr lang="fr-FR" smtClean="0"/>
              <a:t>27/09/2020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F8BE-C9C8-4EED-BE46-E47EA151FA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03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928577-ECE3-4839-A662-492C779641DD}" type="datetimeFigureOut">
              <a:rPr lang="fr-FR" smtClean="0"/>
              <a:t>27/09/2020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DF8BE-C9C8-4EED-BE46-E47EA151FA7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492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928577-ECE3-4839-A662-492C779641DD}" type="datetimeFigureOut">
              <a:rPr lang="fr-FR" smtClean="0"/>
              <a:t>27/09/2020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DF8BE-C9C8-4EED-BE46-E47EA151FA7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934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1928577-ECE3-4839-A662-492C779641DD}" type="datetimeFigureOut">
              <a:rPr lang="fr-FR" smtClean="0"/>
              <a:t>27/09/2020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8FDF8BE-C9C8-4EED-BE46-E47EA151FA7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887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rnetlivestat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5125F-98D4-45AF-A461-EAF7B65F4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2379887"/>
            <a:ext cx="8361229" cy="2098226"/>
          </a:xfrm>
        </p:spPr>
        <p:txBody>
          <a:bodyPr/>
          <a:lstStyle/>
          <a:p>
            <a:r>
              <a:rPr lang="fr-FR" sz="11500" dirty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389653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B80EC-0F3B-4544-AA70-C7E61DD2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 Big Data est un phénomène qui désigne un ensemble très volumineux de données.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DF46C-0A4F-48D3-84E5-F4498758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De nouvelles perspectives et approches sont alors indispensables pour chaque aspect du traitement de ces données :</a:t>
            </a:r>
          </a:p>
          <a:p>
            <a:r>
              <a:rPr lang="fr-FR" dirty="0"/>
              <a:t>Collecte</a:t>
            </a:r>
          </a:p>
          <a:p>
            <a:r>
              <a:rPr lang="fr-FR" dirty="0"/>
              <a:t>Stockage</a:t>
            </a:r>
          </a:p>
          <a:p>
            <a:r>
              <a:rPr lang="fr-FR" dirty="0"/>
              <a:t>Recherche</a:t>
            </a:r>
          </a:p>
          <a:p>
            <a:r>
              <a:rPr lang="fr-FR" dirty="0"/>
              <a:t>Analyse</a:t>
            </a:r>
          </a:p>
          <a:p>
            <a:r>
              <a:rPr lang="fr-FR" dirty="0"/>
              <a:t>Visualisation</a:t>
            </a:r>
          </a:p>
        </p:txBody>
      </p:sp>
    </p:spTree>
    <p:extLst>
      <p:ext uri="{BB962C8B-B14F-4D97-AF65-F5344CB8AC3E}">
        <p14:creationId xmlns:p14="http://schemas.microsoft.com/office/powerpoint/2010/main" val="20447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7BAC61-BC7C-485D-9EE2-22A3EF1B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chiffres sur les données générées sur Internet en un 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9A8826-23F6-4FD5-A69A-0C022F147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Personnes utilisant Internet : 4 605 000</a:t>
            </a:r>
          </a:p>
          <a:p>
            <a:r>
              <a:rPr lang="fr-FR" dirty="0"/>
              <a:t>Nombre total de site web : 1 781 987</a:t>
            </a:r>
          </a:p>
          <a:p>
            <a:r>
              <a:rPr lang="fr-FR" dirty="0"/>
              <a:t>Emails envoyés : 210 000 000 000</a:t>
            </a:r>
          </a:p>
          <a:p>
            <a:r>
              <a:rPr lang="fr-FR" dirty="0"/>
              <a:t>Recherches Googles : 6 000 000 000</a:t>
            </a:r>
          </a:p>
          <a:p>
            <a:r>
              <a:rPr lang="fr-FR" dirty="0"/>
              <a:t>Blogs écrits : 5 600 000</a:t>
            </a:r>
          </a:p>
          <a:p>
            <a:r>
              <a:rPr lang="fr-FR" dirty="0"/>
              <a:t>Tweets : 630 000 000</a:t>
            </a:r>
          </a:p>
          <a:p>
            <a:r>
              <a:rPr lang="fr-FR" dirty="0"/>
              <a:t>Vidéos YouTube : 5 900 000 000</a:t>
            </a:r>
          </a:p>
          <a:p>
            <a:r>
              <a:rPr lang="fr-FR" dirty="0"/>
              <a:t>Utilisateurs Facebook actifs : 2 537 702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B18C92B-95C6-4D6A-A4B4-8443E7056D07}"/>
              </a:ext>
            </a:extLst>
          </p:cNvPr>
          <p:cNvSpPr txBox="1">
            <a:spLocks/>
          </p:cNvSpPr>
          <p:nvPr/>
        </p:nvSpPr>
        <p:spPr>
          <a:xfrm>
            <a:off x="1371600" y="6004891"/>
            <a:ext cx="8057323" cy="599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hlinkClick r:id="rId2"/>
              </a:rPr>
              <a:t>https://www.internetlivestats.com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62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FB9D7B-579B-42C2-BBAC-C1B7A34F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Différentes sources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ADE1BD-E646-4F69-8316-528D8EA2B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Activités (préférences musicales,  achats en ligne, historiques …)</a:t>
            </a:r>
          </a:p>
          <a:p>
            <a:r>
              <a:rPr lang="fr-FR" dirty="0"/>
              <a:t>Conversations (emails, messages Facebook, tweets, Skype …)</a:t>
            </a:r>
          </a:p>
          <a:p>
            <a:r>
              <a:rPr lang="fr-FR" dirty="0"/>
              <a:t>Images et vidéos (YouTube, appels vidéo, caméras de surveillance …)</a:t>
            </a:r>
          </a:p>
          <a:p>
            <a:r>
              <a:rPr lang="fr-FR" dirty="0"/>
              <a:t>Données des capteurs (localisation, accéléromètre, différents détecteurs …)</a:t>
            </a:r>
          </a:p>
          <a:p>
            <a:r>
              <a:rPr lang="fr-FR" dirty="0"/>
              <a:t>Internet des objets (Smart </a:t>
            </a:r>
            <a:r>
              <a:rPr lang="fr-FR" dirty="0" err="1"/>
              <a:t>TVs</a:t>
            </a:r>
            <a:r>
              <a:rPr lang="fr-FR" dirty="0"/>
              <a:t>, smart watches, smart car …)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546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289119-1C18-4A77-B452-51ADE3FE0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 de ces données massives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12D319-4411-4EAF-969D-D55947CD4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Volume : </a:t>
            </a:r>
            <a:r>
              <a:rPr lang="fr-FR" dirty="0"/>
              <a:t>Le volume de données est très important (du téraoctet au pétaoctet). </a:t>
            </a:r>
          </a:p>
          <a:p>
            <a:r>
              <a:rPr lang="fr-FR" b="1" dirty="0"/>
              <a:t>Vélocité : </a:t>
            </a:r>
            <a:r>
              <a:rPr lang="fr-FR" dirty="0"/>
              <a:t>Les données sont dynamiques et peuvent nécessiter d’être traitées en temps réel. Les décisions sont prises en une fraction de seconde.</a:t>
            </a:r>
          </a:p>
          <a:p>
            <a:r>
              <a:rPr lang="fr-FR" b="1" dirty="0"/>
              <a:t>Variété : </a:t>
            </a:r>
            <a:r>
              <a:rPr lang="fr-FR" dirty="0"/>
              <a:t>Les données sont hétérogènes. Il existe plusieurs formats possibles (textes, images, log …).</a:t>
            </a:r>
          </a:p>
          <a:p>
            <a:r>
              <a:rPr lang="fr-FR" b="1" dirty="0"/>
              <a:t>Véracité : </a:t>
            </a:r>
            <a:r>
              <a:rPr lang="fr-FR" dirty="0"/>
              <a:t>Les données présentent plusieurs niveaux d’incertitudes, de cohérence et de fiabilité.</a:t>
            </a:r>
          </a:p>
        </p:txBody>
      </p:sp>
    </p:spTree>
    <p:extLst>
      <p:ext uri="{BB962C8B-B14F-4D97-AF65-F5344CB8AC3E}">
        <p14:creationId xmlns:p14="http://schemas.microsoft.com/office/powerpoint/2010/main" val="424554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289119-1C18-4A77-B452-51ADE3FE0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Paradigmes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12D319-4411-4EAF-969D-D55947CD4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Calcul distribué et parallèle </a:t>
            </a:r>
          </a:p>
          <a:p>
            <a:r>
              <a:rPr lang="fr-FR" dirty="0" smtClean="0"/>
              <a:t>Système de fichiers distribué</a:t>
            </a:r>
          </a:p>
          <a:p>
            <a:r>
              <a:rPr lang="fr-FR" dirty="0" smtClean="0"/>
              <a:t>Bases de données adaptées aux données non-structurés (</a:t>
            </a:r>
            <a:r>
              <a:rPr lang="fr-FR" dirty="0" err="1" smtClean="0"/>
              <a:t>NoSQL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MapReduce</a:t>
            </a:r>
            <a:endParaRPr lang="fr-FR" dirty="0" smtClean="0"/>
          </a:p>
          <a:p>
            <a:r>
              <a:rPr lang="fr-FR" dirty="0" smtClean="0"/>
              <a:t>Calcul temps-réel</a:t>
            </a:r>
          </a:p>
          <a:p>
            <a:r>
              <a:rPr lang="fr-FR" dirty="0" smtClean="0"/>
              <a:t>ETL</a:t>
            </a:r>
          </a:p>
        </p:txBody>
      </p:sp>
    </p:spTree>
    <p:extLst>
      <p:ext uri="{BB962C8B-B14F-4D97-AF65-F5344CB8AC3E}">
        <p14:creationId xmlns:p14="http://schemas.microsoft.com/office/powerpoint/2010/main" val="354114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289119-1C18-4A77-B452-51ADE3FE0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36" y="1731107"/>
            <a:ext cx="11311521" cy="467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9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289119-1C18-4A77-B452-51ADE3FE0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Processus ETL (</a:t>
            </a:r>
            <a:r>
              <a:rPr lang="fr-FR" dirty="0" err="1" smtClean="0"/>
              <a:t>Extract</a:t>
            </a:r>
            <a:r>
              <a:rPr lang="fr-FR" dirty="0" smtClean="0"/>
              <a:t>, </a:t>
            </a:r>
            <a:r>
              <a:rPr lang="fr-FR" dirty="0" err="1" smtClean="0"/>
              <a:t>Transform</a:t>
            </a:r>
            <a:r>
              <a:rPr lang="fr-FR" dirty="0" smtClean="0"/>
              <a:t>, </a:t>
            </a:r>
            <a:r>
              <a:rPr lang="fr-FR" dirty="0" err="1" smtClean="0"/>
              <a:t>Load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12D319-4411-4EAF-969D-D55947CD4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 smtClean="0"/>
              <a:t>Extract</a:t>
            </a:r>
            <a:r>
              <a:rPr lang="fr-FR" b="1" dirty="0" smtClean="0"/>
              <a:t> : </a:t>
            </a:r>
            <a:r>
              <a:rPr lang="fr-FR" dirty="0" smtClean="0"/>
              <a:t>Extraire les données venant de plusieurs origines (base de données, fichiers, web services, CRM , ERP …)</a:t>
            </a:r>
            <a:endParaRPr lang="fr-FR" b="1" dirty="0" smtClean="0"/>
          </a:p>
          <a:p>
            <a:r>
              <a:rPr lang="fr-FR" b="1" dirty="0" err="1" smtClean="0"/>
              <a:t>Transform</a:t>
            </a:r>
            <a:r>
              <a:rPr lang="fr-FR" b="1" dirty="0" smtClean="0"/>
              <a:t> : </a:t>
            </a:r>
            <a:r>
              <a:rPr lang="fr-FR" dirty="0" smtClean="0"/>
              <a:t>Nettoyer, supprimer les doublons, standardiser le format des données.</a:t>
            </a:r>
            <a:endParaRPr lang="fr-FR" b="1" dirty="0" smtClean="0"/>
          </a:p>
          <a:p>
            <a:r>
              <a:rPr lang="fr-FR" b="1" dirty="0" err="1" smtClean="0"/>
              <a:t>Load</a:t>
            </a:r>
            <a:r>
              <a:rPr lang="fr-FR" b="1" dirty="0" smtClean="0"/>
              <a:t> : </a:t>
            </a:r>
            <a:r>
              <a:rPr lang="fr-FR" dirty="0" smtClean="0"/>
              <a:t>Charger les données dans un Data </a:t>
            </a:r>
            <a:r>
              <a:rPr lang="fr-FR" dirty="0" err="1" smtClean="0"/>
              <a:t>Warehouse</a:t>
            </a:r>
            <a:r>
              <a:rPr lang="fr-FR" dirty="0" smtClean="0"/>
              <a:t> servant de sources de données principales pour les applications ultérieures.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1196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289119-1C18-4A77-B452-51ADE3FE0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métiers du </a:t>
            </a:r>
            <a:r>
              <a:rPr lang="fr-FR" dirty="0" err="1" smtClean="0"/>
              <a:t>Big</a:t>
            </a:r>
            <a:r>
              <a:rPr lang="fr-FR" dirty="0" smtClean="0"/>
              <a:t> Data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12D319-4411-4EAF-969D-D55947CD4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Engineer</a:t>
            </a:r>
            <a:endParaRPr lang="fr-FR" dirty="0" smtClean="0"/>
          </a:p>
          <a:p>
            <a:r>
              <a:rPr lang="fr-FR" dirty="0" smtClean="0"/>
              <a:t>Data Architect</a:t>
            </a:r>
          </a:p>
          <a:p>
            <a:r>
              <a:rPr lang="fr-FR" dirty="0" smtClean="0"/>
              <a:t>Data </a:t>
            </a:r>
            <a:r>
              <a:rPr lang="fr-FR" dirty="0" err="1" smtClean="0"/>
              <a:t>Analyst</a:t>
            </a:r>
            <a:endParaRPr lang="fr-FR" dirty="0" smtClean="0"/>
          </a:p>
          <a:p>
            <a:r>
              <a:rPr lang="fr-FR" dirty="0" smtClean="0"/>
              <a:t>Data </a:t>
            </a:r>
            <a:r>
              <a:rPr lang="fr-FR" dirty="0" err="1" smtClean="0"/>
              <a:t>Scientist</a:t>
            </a:r>
            <a:endParaRPr lang="fr-FR" dirty="0" smtClean="0"/>
          </a:p>
          <a:p>
            <a:r>
              <a:rPr lang="fr-FR" smtClean="0"/>
              <a:t>Machine Learning Researcher</a:t>
            </a:r>
            <a:endParaRPr lang="fr-FR" dirty="0" smtClean="0"/>
          </a:p>
          <a:p>
            <a:r>
              <a:rPr lang="fr-FR" dirty="0" smtClean="0"/>
              <a:t>Data Protection </a:t>
            </a:r>
            <a:r>
              <a:rPr lang="fr-FR" dirty="0" err="1" smtClean="0"/>
              <a:t>Officer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7150689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417</TotalTime>
  <Words>359</Words>
  <Application>Microsoft Office PowerPoint</Application>
  <PresentationFormat>Grand écran</PresentationFormat>
  <Paragraphs>48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1" baseType="lpstr">
      <vt:lpstr>Franklin Gothic Book</vt:lpstr>
      <vt:lpstr>Cadrage</vt:lpstr>
      <vt:lpstr>BIG Data</vt:lpstr>
      <vt:lpstr>Le Big Data est un phénomène qui désigne un ensemble très volumineux de données.</vt:lpstr>
      <vt:lpstr>Quelques chiffres sur les données générées sur Internet en un jour</vt:lpstr>
      <vt:lpstr>Différentes sources de données</vt:lpstr>
      <vt:lpstr>Caractéristiques de ces données massives</vt:lpstr>
      <vt:lpstr>Paradigmes</vt:lpstr>
      <vt:lpstr>Outils</vt:lpstr>
      <vt:lpstr>Processus ETL (Extract, Transform, Load)</vt:lpstr>
      <vt:lpstr>Les métiers du Big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Carraz Nathanaël</dc:creator>
  <cp:lastModifiedBy>Carraz Nathanaël</cp:lastModifiedBy>
  <cp:revision>14</cp:revision>
  <dcterms:created xsi:type="dcterms:W3CDTF">2020-07-01T12:56:18Z</dcterms:created>
  <dcterms:modified xsi:type="dcterms:W3CDTF">2020-09-27T10:43:00Z</dcterms:modified>
</cp:coreProperties>
</file>