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DM Sans" charset="1" panose="00000000000000000000"/>
      <p:regular r:id="rId26"/>
    </p:embeddedFont>
    <p:embeddedFont>
      <p:font typeface="DM Sans Bold" charset="1" panose="00000000000000000000"/>
      <p:regular r:id="rId27"/>
    </p:embeddedFont>
    <p:embeddedFont>
      <p:font typeface="Canva Sans" charset="1" panose="020B0503030501040103"/>
      <p:regular r:id="rId28"/>
    </p:embeddedFont>
    <p:embeddedFont>
      <p:font typeface="Canva Sans Bold" charset="1" panose="020B08030305010401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png" Type="http://schemas.openxmlformats.org/officeDocument/2006/relationships/image"/><Relationship Id="rId12" Target="../media/image35.png" Type="http://schemas.openxmlformats.org/officeDocument/2006/relationships/image"/><Relationship Id="rId13" Target="../media/image36.png" Type="http://schemas.openxmlformats.org/officeDocument/2006/relationships/image"/><Relationship Id="rId14" Target="../media/image37.png" Type="http://schemas.openxmlformats.org/officeDocument/2006/relationships/image"/><Relationship Id="rId15" Target="../media/image38.png" Type="http://schemas.openxmlformats.org/officeDocument/2006/relationships/image"/><Relationship Id="rId16" Target="../media/image39.png" Type="http://schemas.openxmlformats.org/officeDocument/2006/relationships/image"/><Relationship Id="rId17" Target="../media/image40.png" Type="http://schemas.openxmlformats.org/officeDocument/2006/relationships/image"/><Relationship Id="rId2" Target="../media/image27.pn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png" Type="http://schemas.openxmlformats.org/officeDocument/2006/relationships/image"/><Relationship Id="rId12" Target="../media/image23.pn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75536" y="1981604"/>
            <a:ext cx="4329435" cy="12087256"/>
          </a:xfrm>
          <a:custGeom>
            <a:avLst/>
            <a:gdLst/>
            <a:ahLst/>
            <a:cxnLst/>
            <a:rect r="r" b="b" t="t" l="l"/>
            <a:pathLst>
              <a:path h="12087256" w="4329435">
                <a:moveTo>
                  <a:pt x="0" y="0"/>
                </a:moveTo>
                <a:lnTo>
                  <a:pt x="4329435" y="0"/>
                </a:lnTo>
                <a:lnTo>
                  <a:pt x="4329435" y="12087255"/>
                </a:lnTo>
                <a:lnTo>
                  <a:pt x="0" y="12087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76325" y="1611634"/>
            <a:ext cx="5464242" cy="11925924"/>
          </a:xfrm>
          <a:custGeom>
            <a:avLst/>
            <a:gdLst/>
            <a:ahLst/>
            <a:cxnLst/>
            <a:rect r="r" b="b" t="t" l="l"/>
            <a:pathLst>
              <a:path h="11925924" w="5464242">
                <a:moveTo>
                  <a:pt x="0" y="0"/>
                </a:moveTo>
                <a:lnTo>
                  <a:pt x="5464242" y="0"/>
                </a:lnTo>
                <a:lnTo>
                  <a:pt x="5464242" y="11925924"/>
                </a:lnTo>
                <a:lnTo>
                  <a:pt x="0" y="119259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015930" y="6470090"/>
            <a:ext cx="4492479" cy="1231900"/>
            <a:chOff x="0" y="0"/>
            <a:chExt cx="696003" cy="1908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6003" cy="190854"/>
            </a:xfrm>
            <a:custGeom>
              <a:avLst/>
              <a:gdLst/>
              <a:ahLst/>
              <a:cxnLst/>
              <a:rect r="r" b="b" t="t" l="l"/>
              <a:pathLst>
                <a:path h="190854" w="696003">
                  <a:moveTo>
                    <a:pt x="34466" y="0"/>
                  </a:moveTo>
                  <a:lnTo>
                    <a:pt x="661537" y="0"/>
                  </a:lnTo>
                  <a:cubicBezTo>
                    <a:pt x="680572" y="0"/>
                    <a:pt x="696003" y="15431"/>
                    <a:pt x="696003" y="34466"/>
                  </a:cubicBezTo>
                  <a:lnTo>
                    <a:pt x="696003" y="156387"/>
                  </a:lnTo>
                  <a:cubicBezTo>
                    <a:pt x="696003" y="165528"/>
                    <a:pt x="692371" y="174295"/>
                    <a:pt x="685908" y="180759"/>
                  </a:cubicBezTo>
                  <a:cubicBezTo>
                    <a:pt x="679444" y="187222"/>
                    <a:pt x="670677" y="190854"/>
                    <a:pt x="661537" y="190854"/>
                  </a:cubicBezTo>
                  <a:lnTo>
                    <a:pt x="34466" y="190854"/>
                  </a:lnTo>
                  <a:cubicBezTo>
                    <a:pt x="15431" y="190854"/>
                    <a:pt x="0" y="175423"/>
                    <a:pt x="0" y="156387"/>
                  </a:cubicBezTo>
                  <a:lnTo>
                    <a:pt x="0" y="34466"/>
                  </a:lnTo>
                  <a:cubicBezTo>
                    <a:pt x="0" y="15431"/>
                    <a:pt x="15431" y="0"/>
                    <a:pt x="34466" y="0"/>
                  </a:cubicBezTo>
                  <a:close/>
                </a:path>
              </a:pathLst>
            </a:custGeom>
            <a:solidFill>
              <a:srgbClr val="FFCCD2"/>
            </a:solidFill>
            <a:ln w="123825" cap="sq">
              <a:solidFill>
                <a:srgbClr val="FFCCD2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696003" cy="26705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Let's get started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425690" y="2956270"/>
            <a:ext cx="6843544" cy="203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0"/>
              </a:lnSpc>
            </a:pPr>
            <a:r>
              <a:rPr lang="en-US" sz="53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Kickoff - Detecting Employee Attrition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81075"/>
            <a:ext cx="811530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DDSANALYTICS X FRITO LAY TALENT MANAGMENT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58985"/>
            <a:ext cx="15923952" cy="5055855"/>
          </a:xfrm>
          <a:custGeom>
            <a:avLst/>
            <a:gdLst/>
            <a:ahLst/>
            <a:cxnLst/>
            <a:rect r="r" b="b" t="t" l="l"/>
            <a:pathLst>
              <a:path h="5055855" w="15923952">
                <a:moveTo>
                  <a:pt x="0" y="0"/>
                </a:moveTo>
                <a:lnTo>
                  <a:pt x="15923952" y="0"/>
                </a:lnTo>
                <a:lnTo>
                  <a:pt x="15923952" y="5055855"/>
                </a:lnTo>
                <a:lnTo>
                  <a:pt x="0" y="50558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4332" y="225803"/>
            <a:ext cx="1732138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60"/>
              </a:lnSpc>
            </a:pPr>
            <a:r>
              <a:rPr lang="en-US" b="true" sz="6900" spc="-6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Chi-Square Test for Significance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78403" y="7879595"/>
            <a:ext cx="4224546" cy="722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b="true" sz="4178" spc="-4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&lt; 0.0001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5384" y="1257854"/>
            <a:ext cx="3280151" cy="2086996"/>
          </a:xfrm>
          <a:custGeom>
            <a:avLst/>
            <a:gdLst/>
            <a:ahLst/>
            <a:cxnLst/>
            <a:rect r="r" b="b" t="t" l="l"/>
            <a:pathLst>
              <a:path h="2086996" w="3280151">
                <a:moveTo>
                  <a:pt x="0" y="0"/>
                </a:moveTo>
                <a:lnTo>
                  <a:pt x="3280151" y="0"/>
                </a:lnTo>
                <a:lnTo>
                  <a:pt x="3280151" y="2086997"/>
                </a:lnTo>
                <a:lnTo>
                  <a:pt x="0" y="2086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56704" y="1257854"/>
            <a:ext cx="3273720" cy="2086996"/>
          </a:xfrm>
          <a:custGeom>
            <a:avLst/>
            <a:gdLst/>
            <a:ahLst/>
            <a:cxnLst/>
            <a:rect r="r" b="b" t="t" l="l"/>
            <a:pathLst>
              <a:path h="2086996" w="3273720">
                <a:moveTo>
                  <a:pt x="0" y="0"/>
                </a:moveTo>
                <a:lnTo>
                  <a:pt x="3273720" y="0"/>
                </a:lnTo>
                <a:lnTo>
                  <a:pt x="3273720" y="2086997"/>
                </a:lnTo>
                <a:lnTo>
                  <a:pt x="0" y="20869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15414" y="1257854"/>
            <a:ext cx="3273720" cy="2086996"/>
          </a:xfrm>
          <a:custGeom>
            <a:avLst/>
            <a:gdLst/>
            <a:ahLst/>
            <a:cxnLst/>
            <a:rect r="r" b="b" t="t" l="l"/>
            <a:pathLst>
              <a:path h="2086996" w="3273720">
                <a:moveTo>
                  <a:pt x="0" y="0"/>
                </a:moveTo>
                <a:lnTo>
                  <a:pt x="3273720" y="0"/>
                </a:lnTo>
                <a:lnTo>
                  <a:pt x="3273720" y="2086997"/>
                </a:lnTo>
                <a:lnTo>
                  <a:pt x="0" y="20869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05521" y="1396143"/>
            <a:ext cx="2329158" cy="1757456"/>
          </a:xfrm>
          <a:custGeom>
            <a:avLst/>
            <a:gdLst/>
            <a:ahLst/>
            <a:cxnLst/>
            <a:rect r="r" b="b" t="t" l="l"/>
            <a:pathLst>
              <a:path h="1757456" w="2329158">
                <a:moveTo>
                  <a:pt x="0" y="0"/>
                </a:moveTo>
                <a:lnTo>
                  <a:pt x="2329158" y="0"/>
                </a:lnTo>
                <a:lnTo>
                  <a:pt x="2329158" y="1757456"/>
                </a:lnTo>
                <a:lnTo>
                  <a:pt x="0" y="17574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95731" y="1291747"/>
            <a:ext cx="3161191" cy="2019211"/>
          </a:xfrm>
          <a:custGeom>
            <a:avLst/>
            <a:gdLst/>
            <a:ahLst/>
            <a:cxnLst/>
            <a:rect r="r" b="b" t="t" l="l"/>
            <a:pathLst>
              <a:path h="2019211" w="3161191">
                <a:moveTo>
                  <a:pt x="0" y="0"/>
                </a:moveTo>
                <a:lnTo>
                  <a:pt x="3161192" y="0"/>
                </a:lnTo>
                <a:lnTo>
                  <a:pt x="3161192" y="2019211"/>
                </a:lnTo>
                <a:lnTo>
                  <a:pt x="0" y="20192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259858" y="1451166"/>
            <a:ext cx="2253508" cy="1700374"/>
          </a:xfrm>
          <a:custGeom>
            <a:avLst/>
            <a:gdLst/>
            <a:ahLst/>
            <a:cxnLst/>
            <a:rect r="r" b="b" t="t" l="l"/>
            <a:pathLst>
              <a:path h="1700374" w="2253508">
                <a:moveTo>
                  <a:pt x="0" y="0"/>
                </a:moveTo>
                <a:lnTo>
                  <a:pt x="2253508" y="0"/>
                </a:lnTo>
                <a:lnTo>
                  <a:pt x="2253508" y="1700374"/>
                </a:lnTo>
                <a:lnTo>
                  <a:pt x="0" y="17003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415414" y="4101236"/>
            <a:ext cx="3310390" cy="2110374"/>
          </a:xfrm>
          <a:custGeom>
            <a:avLst/>
            <a:gdLst/>
            <a:ahLst/>
            <a:cxnLst/>
            <a:rect r="r" b="b" t="t" l="l"/>
            <a:pathLst>
              <a:path h="2110374" w="3310390">
                <a:moveTo>
                  <a:pt x="0" y="0"/>
                </a:moveTo>
                <a:lnTo>
                  <a:pt x="3310391" y="0"/>
                </a:lnTo>
                <a:lnTo>
                  <a:pt x="3310391" y="2110374"/>
                </a:lnTo>
                <a:lnTo>
                  <a:pt x="0" y="21103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409522" y="6450756"/>
            <a:ext cx="2333609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= 0.5151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995731" y="4089507"/>
            <a:ext cx="3315787" cy="2122104"/>
          </a:xfrm>
          <a:custGeom>
            <a:avLst/>
            <a:gdLst/>
            <a:ahLst/>
            <a:cxnLst/>
            <a:rect r="r" b="b" t="t" l="l"/>
            <a:pathLst>
              <a:path h="2122104" w="3315787">
                <a:moveTo>
                  <a:pt x="0" y="0"/>
                </a:moveTo>
                <a:lnTo>
                  <a:pt x="3315787" y="0"/>
                </a:lnTo>
                <a:lnTo>
                  <a:pt x="3315787" y="2122103"/>
                </a:lnTo>
                <a:lnTo>
                  <a:pt x="0" y="212210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308796" y="4004002"/>
            <a:ext cx="2789286" cy="2104643"/>
          </a:xfrm>
          <a:custGeom>
            <a:avLst/>
            <a:gdLst/>
            <a:ahLst/>
            <a:cxnLst/>
            <a:rect r="r" b="b" t="t" l="l"/>
            <a:pathLst>
              <a:path h="2104643" w="2789286">
                <a:moveTo>
                  <a:pt x="0" y="0"/>
                </a:moveTo>
                <a:lnTo>
                  <a:pt x="2789286" y="0"/>
                </a:lnTo>
                <a:lnTo>
                  <a:pt x="2789286" y="2104643"/>
                </a:lnTo>
                <a:lnTo>
                  <a:pt x="0" y="21046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522762" y="4107621"/>
            <a:ext cx="3349854" cy="2164843"/>
          </a:xfrm>
          <a:custGeom>
            <a:avLst/>
            <a:gdLst/>
            <a:ahLst/>
            <a:cxnLst/>
            <a:rect r="r" b="b" t="t" l="l"/>
            <a:pathLst>
              <a:path h="2164843" w="3349854">
                <a:moveTo>
                  <a:pt x="0" y="0"/>
                </a:moveTo>
                <a:lnTo>
                  <a:pt x="3349854" y="0"/>
                </a:lnTo>
                <a:lnTo>
                  <a:pt x="3349854" y="2164844"/>
                </a:lnTo>
                <a:lnTo>
                  <a:pt x="0" y="216484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606933" y="1254814"/>
            <a:ext cx="3265683" cy="2090037"/>
          </a:xfrm>
          <a:custGeom>
            <a:avLst/>
            <a:gdLst/>
            <a:ahLst/>
            <a:cxnLst/>
            <a:rect r="r" b="b" t="t" l="l"/>
            <a:pathLst>
              <a:path h="2090037" w="3265683">
                <a:moveTo>
                  <a:pt x="0" y="0"/>
                </a:moveTo>
                <a:lnTo>
                  <a:pt x="3265683" y="0"/>
                </a:lnTo>
                <a:lnTo>
                  <a:pt x="3265683" y="2090037"/>
                </a:lnTo>
                <a:lnTo>
                  <a:pt x="0" y="20900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15384" y="4086700"/>
            <a:ext cx="3280151" cy="2103397"/>
          </a:xfrm>
          <a:custGeom>
            <a:avLst/>
            <a:gdLst/>
            <a:ahLst/>
            <a:cxnLst/>
            <a:rect r="r" b="b" t="t" l="l"/>
            <a:pathLst>
              <a:path h="2103397" w="3280151">
                <a:moveTo>
                  <a:pt x="0" y="0"/>
                </a:moveTo>
                <a:lnTo>
                  <a:pt x="3280151" y="0"/>
                </a:lnTo>
                <a:lnTo>
                  <a:pt x="3280151" y="2103397"/>
                </a:lnTo>
                <a:lnTo>
                  <a:pt x="0" y="210339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071179" y="4107621"/>
            <a:ext cx="3041171" cy="1953952"/>
          </a:xfrm>
          <a:custGeom>
            <a:avLst/>
            <a:gdLst/>
            <a:ahLst/>
            <a:cxnLst/>
            <a:rect r="r" b="b" t="t" l="l"/>
            <a:pathLst>
              <a:path h="1953952" w="3041171">
                <a:moveTo>
                  <a:pt x="0" y="0"/>
                </a:moveTo>
                <a:lnTo>
                  <a:pt x="3041171" y="0"/>
                </a:lnTo>
                <a:lnTo>
                  <a:pt x="3041171" y="1953953"/>
                </a:lnTo>
                <a:lnTo>
                  <a:pt x="0" y="195395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150757" y="7059725"/>
            <a:ext cx="3287142" cy="2111989"/>
          </a:xfrm>
          <a:custGeom>
            <a:avLst/>
            <a:gdLst/>
            <a:ahLst/>
            <a:cxnLst/>
            <a:rect r="r" b="b" t="t" l="l"/>
            <a:pathLst>
              <a:path h="2111989" w="3287142">
                <a:moveTo>
                  <a:pt x="0" y="0"/>
                </a:moveTo>
                <a:lnTo>
                  <a:pt x="3287141" y="0"/>
                </a:lnTo>
                <a:lnTo>
                  <a:pt x="3287141" y="2111989"/>
                </a:lnTo>
                <a:lnTo>
                  <a:pt x="0" y="211198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81913" y="9300590"/>
            <a:ext cx="2419107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= 0.3727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15384" y="7176732"/>
            <a:ext cx="3069698" cy="1923833"/>
          </a:xfrm>
          <a:custGeom>
            <a:avLst/>
            <a:gdLst/>
            <a:ahLst/>
            <a:cxnLst/>
            <a:rect r="r" b="b" t="t" l="l"/>
            <a:pathLst>
              <a:path h="1923833" w="3069698">
                <a:moveTo>
                  <a:pt x="0" y="0"/>
                </a:moveTo>
                <a:lnTo>
                  <a:pt x="3069698" y="0"/>
                </a:lnTo>
                <a:lnTo>
                  <a:pt x="3069698" y="1923833"/>
                </a:lnTo>
                <a:lnTo>
                  <a:pt x="0" y="192383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-1159" r="0" b="-1159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75475" y="7251284"/>
            <a:ext cx="2352050" cy="1774728"/>
          </a:xfrm>
          <a:custGeom>
            <a:avLst/>
            <a:gdLst/>
            <a:ahLst/>
            <a:cxnLst/>
            <a:rect r="r" b="b" t="t" l="l"/>
            <a:pathLst>
              <a:path h="1774728" w="2352050">
                <a:moveTo>
                  <a:pt x="0" y="0"/>
                </a:moveTo>
                <a:lnTo>
                  <a:pt x="2352050" y="0"/>
                </a:lnTo>
                <a:lnTo>
                  <a:pt x="2352050" y="1774728"/>
                </a:lnTo>
                <a:lnTo>
                  <a:pt x="0" y="17747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983880" y="7105583"/>
            <a:ext cx="3215768" cy="2066131"/>
          </a:xfrm>
          <a:custGeom>
            <a:avLst/>
            <a:gdLst/>
            <a:ahLst/>
            <a:cxnLst/>
            <a:rect r="r" b="b" t="t" l="l"/>
            <a:pathLst>
              <a:path h="2066131" w="3215768">
                <a:moveTo>
                  <a:pt x="0" y="0"/>
                </a:moveTo>
                <a:lnTo>
                  <a:pt x="3215768" y="0"/>
                </a:lnTo>
                <a:lnTo>
                  <a:pt x="3215768" y="2066131"/>
                </a:lnTo>
                <a:lnTo>
                  <a:pt x="0" y="206613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579224" y="7105583"/>
            <a:ext cx="3190532" cy="2045929"/>
          </a:xfrm>
          <a:custGeom>
            <a:avLst/>
            <a:gdLst/>
            <a:ahLst/>
            <a:cxnLst/>
            <a:rect r="r" b="b" t="t" l="l"/>
            <a:pathLst>
              <a:path h="2045929" w="3190532">
                <a:moveTo>
                  <a:pt x="0" y="0"/>
                </a:moveTo>
                <a:lnTo>
                  <a:pt x="3190533" y="0"/>
                </a:lnTo>
                <a:lnTo>
                  <a:pt x="3190533" y="2045928"/>
                </a:lnTo>
                <a:lnTo>
                  <a:pt x="0" y="2045928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66671" y="-55924"/>
            <a:ext cx="13674810" cy="1084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6"/>
              </a:lnSpc>
            </a:pPr>
            <a:r>
              <a:rPr lang="en-US" b="true" sz="6304" spc="-6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Categorical Variable Significance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59778" y="3416420"/>
            <a:ext cx="2536161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= 0.0499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269085" y="3390160"/>
            <a:ext cx="2559913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= 0.0094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727733" y="3390160"/>
            <a:ext cx="2477195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= 0.6243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098347" y="3390160"/>
            <a:ext cx="2479048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= 0.2682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942916" y="6449735"/>
            <a:ext cx="2463149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= 0.0105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955360" y="6450756"/>
            <a:ext cx="2484657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&lt; 0.0001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997446" y="3416420"/>
            <a:ext cx="2484657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&lt; 0.0001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59778" y="6449735"/>
            <a:ext cx="2263377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= 0.0111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344340" y="6450756"/>
            <a:ext cx="2484657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&lt; 0.0001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411296" y="9314589"/>
            <a:ext cx="2484657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&lt; 0.0001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269085" y="9300590"/>
            <a:ext cx="2484657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&lt; 0.0001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849127" y="9300590"/>
            <a:ext cx="2560206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= 0.0002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785265" y="3927776"/>
          <a:ext cx="15221846" cy="3173763"/>
        </p:xfrm>
        <a:graphic>
          <a:graphicData uri="http://schemas.openxmlformats.org/drawingml/2006/table">
            <a:tbl>
              <a:tblPr/>
              <a:tblGrid>
                <a:gridCol w="2536974"/>
                <a:gridCol w="2536974"/>
                <a:gridCol w="2536974"/>
                <a:gridCol w="2536974"/>
                <a:gridCol w="2536974"/>
                <a:gridCol w="2536974"/>
              </a:tblGrid>
              <a:tr h="10508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Attrition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Education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Gender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Job Role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Over 18 </a:t>
                      </a:r>
                      <a:endParaRPr lang="en-US" sz="1100"/>
                    </a:p>
                    <a:p>
                      <a:pPr algn="ctr">
                        <a:lnSpc>
                          <a:spcPts val="2332"/>
                        </a:lnSpc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(Constant Yes)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Relationship Satisfaction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32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Business Travel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Education Field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Job Involvement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Job Satisfaction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Over 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Stock Option Level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97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Department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Environmental Satisfaction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Job Level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Marital 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Performance Rating (Ranked Excellent and Outstanding)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Work-Life Balance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280888" y="3118786"/>
            <a:ext cx="445978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Categorical Variables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70565" y="4065710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6" y="0"/>
                </a:lnTo>
                <a:lnTo>
                  <a:pt x="1161066" y="824912"/>
                </a:lnTo>
                <a:lnTo>
                  <a:pt x="0" y="8249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70565" y="5952573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6" y="0"/>
                </a:lnTo>
                <a:lnTo>
                  <a:pt x="1161066" y="824913"/>
                </a:lnTo>
                <a:lnTo>
                  <a:pt x="0" y="82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050527" y="4032551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6" y="0"/>
                </a:lnTo>
                <a:lnTo>
                  <a:pt x="1161066" y="824913"/>
                </a:lnTo>
                <a:lnTo>
                  <a:pt x="0" y="82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050527" y="4905089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6" y="0"/>
                </a:lnTo>
                <a:lnTo>
                  <a:pt x="1161066" y="824913"/>
                </a:lnTo>
                <a:lnTo>
                  <a:pt x="0" y="82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63554" y="4080176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7" y="0"/>
                </a:lnTo>
                <a:lnTo>
                  <a:pt x="1161067" y="824913"/>
                </a:lnTo>
                <a:lnTo>
                  <a:pt x="0" y="82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181206" y="4080176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6" y="0"/>
                </a:lnTo>
                <a:lnTo>
                  <a:pt x="1161066" y="824913"/>
                </a:lnTo>
                <a:lnTo>
                  <a:pt x="0" y="82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64332" y="216278"/>
            <a:ext cx="11797094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b="true" sz="7500" spc="-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Categorical Variables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4332" y="1508126"/>
            <a:ext cx="7475812" cy="7750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Features Used in our KNN and Naive Bayes Classifier Models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Numeric: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Age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Monthly Income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Distance From Home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Total Working Years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Years at Company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Years in Current Role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Years with Current Manager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Categorical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Attrition (Target Variable)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Business Travel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Department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Enviromental Satisfaction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Job Involvement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Job Level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Job Role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Job Satisfaction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Marital Status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OverTime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Stock Option Level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Work-Life Balance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4332" y="84153"/>
            <a:ext cx="16324899" cy="1084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6"/>
              </a:lnSpc>
            </a:pPr>
            <a:r>
              <a:rPr lang="en-US" b="true" sz="6304" spc="-6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Fitting Significant Variables for Models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43690" y="2437764"/>
            <a:ext cx="7529843" cy="6243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8"/>
              </a:lnSpc>
            </a:pPr>
            <a:r>
              <a:rPr lang="en-US" sz="3234" spc="-3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Train and Test Split: 70/30</a:t>
            </a:r>
          </a:p>
          <a:p>
            <a:pPr algn="l">
              <a:lnSpc>
                <a:spcPts val="4528"/>
              </a:lnSpc>
            </a:pPr>
          </a:p>
          <a:p>
            <a:pPr algn="l">
              <a:lnSpc>
                <a:spcPts val="4528"/>
              </a:lnSpc>
            </a:pPr>
            <a:r>
              <a:rPr lang="en-US" sz="3234" spc="-3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KNN Model:</a:t>
            </a:r>
          </a:p>
          <a:p>
            <a:pPr algn="l" marL="698384" indent="-349192" lvl="1">
              <a:lnSpc>
                <a:spcPts val="4528"/>
              </a:lnSpc>
              <a:buFont typeface="Arial"/>
              <a:buChar char="•"/>
            </a:pPr>
            <a:r>
              <a:rPr lang="en-US" b="true" sz="3234" spc="-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 = 65 (Best K Value)</a:t>
            </a:r>
          </a:p>
          <a:p>
            <a:pPr algn="l" marL="698384" indent="-349192" lvl="1">
              <a:lnSpc>
                <a:spcPts val="4528"/>
              </a:lnSpc>
              <a:buFont typeface="Arial"/>
              <a:buChar char="•"/>
            </a:pPr>
            <a:r>
              <a:rPr lang="en-US" b="true" sz="3234" spc="-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10-Fold Cross Validation</a:t>
            </a:r>
          </a:p>
          <a:p>
            <a:pPr algn="l" marL="698384" indent="-349192" lvl="1">
              <a:lnSpc>
                <a:spcPts val="4528"/>
              </a:lnSpc>
              <a:buFont typeface="Arial"/>
              <a:buChar char="•"/>
            </a:pPr>
            <a:r>
              <a:rPr lang="en-US" b="true" sz="3234" spc="-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Threshold Adjustment = 0.50</a:t>
            </a:r>
          </a:p>
          <a:p>
            <a:pPr algn="l">
              <a:lnSpc>
                <a:spcPts val="4528"/>
              </a:lnSpc>
            </a:pPr>
          </a:p>
          <a:p>
            <a:pPr algn="l">
              <a:lnSpc>
                <a:spcPts val="4528"/>
              </a:lnSpc>
            </a:pPr>
            <a:r>
              <a:rPr lang="en-US" sz="3234" spc="-3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Naive Bayes:</a:t>
            </a:r>
          </a:p>
          <a:p>
            <a:pPr algn="l" marL="698384" indent="-349192" lvl="1">
              <a:lnSpc>
                <a:spcPts val="4528"/>
              </a:lnSpc>
              <a:buFont typeface="Arial"/>
              <a:buChar char="•"/>
            </a:pPr>
            <a:r>
              <a:rPr lang="en-US" b="true" sz="3234" spc="-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Attrition ~ All Selected Features</a:t>
            </a:r>
          </a:p>
          <a:p>
            <a:pPr algn="l" marL="698384" indent="-349192" lvl="1">
              <a:lnSpc>
                <a:spcPts val="4528"/>
              </a:lnSpc>
              <a:buFont typeface="Arial"/>
              <a:buChar char="•"/>
            </a:pPr>
            <a:r>
              <a:rPr lang="en-US" b="true" sz="3234" spc="-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Threshold Adjustment = 0.75</a:t>
            </a:r>
          </a:p>
          <a:p>
            <a:pPr algn="l">
              <a:lnSpc>
                <a:spcPts val="452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23752" y="1492180"/>
            <a:ext cx="12040497" cy="7766120"/>
          </a:xfrm>
          <a:custGeom>
            <a:avLst/>
            <a:gdLst/>
            <a:ahLst/>
            <a:cxnLst/>
            <a:rect r="r" b="b" t="t" l="l"/>
            <a:pathLst>
              <a:path h="7766120" w="12040497">
                <a:moveTo>
                  <a:pt x="0" y="0"/>
                </a:moveTo>
                <a:lnTo>
                  <a:pt x="12040496" y="0"/>
                </a:lnTo>
                <a:lnTo>
                  <a:pt x="12040496" y="7766120"/>
                </a:lnTo>
                <a:lnTo>
                  <a:pt x="0" y="776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4332" y="84153"/>
            <a:ext cx="16324899" cy="1078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6"/>
              </a:lnSpc>
            </a:pPr>
            <a:r>
              <a:rPr lang="en-US" b="true" sz="6304" spc="-6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Finding Best K Value for KNN Model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798735" y="1710607"/>
            <a:ext cx="922734" cy="52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0"/>
              </a:lnSpc>
              <a:spcBef>
                <a:spcPct val="0"/>
              </a:spcBef>
            </a:pPr>
            <a:r>
              <a:rPr lang="en-US" b="true" sz="3057" spc="-30">
                <a:solidFill>
                  <a:srgbClr val="17BEC2"/>
                </a:solidFill>
                <a:latin typeface="DM Sans Bold"/>
                <a:ea typeface="DM Sans Bold"/>
                <a:cs typeface="DM Sans Bold"/>
                <a:sym typeface="DM Sans Bold"/>
              </a:rPr>
              <a:t>K=65</a:t>
            </a:r>
          </a:p>
        </p:txBody>
      </p:sp>
      <p:sp>
        <p:nvSpPr>
          <p:cNvPr name="AutoShape 5" id="5"/>
          <p:cNvSpPr/>
          <p:nvPr/>
        </p:nvSpPr>
        <p:spPr>
          <a:xfrm flipH="true">
            <a:off x="9504160" y="2000385"/>
            <a:ext cx="2294575" cy="380485"/>
          </a:xfrm>
          <a:prstGeom prst="line">
            <a:avLst/>
          </a:prstGeom>
          <a:ln cap="flat" w="38100">
            <a:solidFill>
              <a:srgbClr val="04BEC3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523498" y="2892265"/>
          <a:ext cx="12315312" cy="5071364"/>
        </p:xfrm>
        <a:graphic>
          <a:graphicData uri="http://schemas.openxmlformats.org/drawingml/2006/table">
            <a:tbl>
              <a:tblPr/>
              <a:tblGrid>
                <a:gridCol w="2972043"/>
                <a:gridCol w="4671634"/>
                <a:gridCol w="4671634"/>
              </a:tblGrid>
              <a:tr h="17123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Metric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Translated to Talent Management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When it Matters Most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4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Sensitivity (TP Rate)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Don’t want to miss detecting employees that are leaving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If turnover is very costly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4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Specificity (TN Rate)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Don’t waste retention budget on happy employees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If retention programs cost lots of money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332166" y="193187"/>
            <a:ext cx="17623668" cy="1084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6"/>
              </a:lnSpc>
            </a:pPr>
            <a:r>
              <a:rPr lang="en-US" b="true" sz="6304" spc="-6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Metrics Explained (Sensitivity and Specificity) 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9504" y="2044266"/>
            <a:ext cx="8168130" cy="5818694"/>
          </a:xfrm>
          <a:custGeom>
            <a:avLst/>
            <a:gdLst/>
            <a:ahLst/>
            <a:cxnLst/>
            <a:rect r="r" b="b" t="t" l="l"/>
            <a:pathLst>
              <a:path h="5818694" w="8168130">
                <a:moveTo>
                  <a:pt x="0" y="0"/>
                </a:moveTo>
                <a:lnTo>
                  <a:pt x="8168130" y="0"/>
                </a:lnTo>
                <a:lnTo>
                  <a:pt x="8168130" y="5818694"/>
                </a:lnTo>
                <a:lnTo>
                  <a:pt x="0" y="5818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09842" y="2044266"/>
            <a:ext cx="8163705" cy="5818694"/>
          </a:xfrm>
          <a:custGeom>
            <a:avLst/>
            <a:gdLst/>
            <a:ahLst/>
            <a:cxnLst/>
            <a:rect r="r" b="b" t="t" l="l"/>
            <a:pathLst>
              <a:path h="5818694" w="8163705">
                <a:moveTo>
                  <a:pt x="0" y="0"/>
                </a:moveTo>
                <a:lnTo>
                  <a:pt x="8163705" y="0"/>
                </a:lnTo>
                <a:lnTo>
                  <a:pt x="8163705" y="5818694"/>
                </a:lnTo>
                <a:lnTo>
                  <a:pt x="0" y="58186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64332" y="84153"/>
            <a:ext cx="16324899" cy="1078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6"/>
              </a:lnSpc>
            </a:pPr>
            <a:r>
              <a:rPr lang="en-US" b="true" sz="6304" spc="-6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Finding Threshold for KNN &amp; Naive Bayes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4332" y="84153"/>
            <a:ext cx="16324899" cy="1084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6"/>
              </a:lnSpc>
            </a:pPr>
            <a:r>
              <a:rPr lang="en-US" b="true" sz="6304" spc="-6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Results  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4284467" y="2346671"/>
          <a:ext cx="5915953" cy="3097776"/>
        </p:xfrm>
        <a:graphic>
          <a:graphicData uri="http://schemas.openxmlformats.org/drawingml/2006/table">
            <a:tbl>
              <a:tblPr/>
              <a:tblGrid>
                <a:gridCol w="1971984"/>
                <a:gridCol w="1971984"/>
                <a:gridCol w="1971984"/>
              </a:tblGrid>
              <a:tr h="10125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Attrition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7F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</a:tr>
              <a:tr h="1053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26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82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8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137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7619681" y="1725918"/>
            <a:ext cx="1283137" cy="52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0"/>
              </a:lnSpc>
              <a:spcBef>
                <a:spcPct val="0"/>
              </a:spcBef>
            </a:pPr>
            <a:r>
              <a:rPr lang="en-US" b="true" sz="3057" spc="-3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Actual 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2997314" y="4157294"/>
            <a:ext cx="2051898" cy="52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0"/>
              </a:lnSpc>
              <a:spcBef>
                <a:spcPct val="0"/>
              </a:spcBef>
            </a:pPr>
            <a:r>
              <a:rPr lang="en-US" b="true" sz="3057" spc="-3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Predicted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4284467" y="6398575"/>
          <a:ext cx="5915953" cy="3097776"/>
        </p:xfrm>
        <a:graphic>
          <a:graphicData uri="http://schemas.openxmlformats.org/drawingml/2006/table">
            <a:tbl>
              <a:tblPr/>
              <a:tblGrid>
                <a:gridCol w="1971984"/>
                <a:gridCol w="1971984"/>
                <a:gridCol w="1971984"/>
              </a:tblGrid>
              <a:tr h="10125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Attrition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7F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</a:tr>
              <a:tr h="1053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80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8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139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7529123" y="5777821"/>
            <a:ext cx="1283137" cy="52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0"/>
              </a:lnSpc>
              <a:spcBef>
                <a:spcPct val="0"/>
              </a:spcBef>
            </a:pPr>
            <a:r>
              <a:rPr lang="en-US" b="true" sz="3057" spc="-3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Actual 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2906756" y="8209198"/>
            <a:ext cx="2051898" cy="52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0"/>
              </a:lnSpc>
              <a:spcBef>
                <a:spcPct val="0"/>
              </a:spcBef>
            </a:pPr>
            <a:r>
              <a:rPr lang="en-US" b="true" sz="3057" spc="-3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Predicted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9296" y="3905084"/>
            <a:ext cx="1913228" cy="41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  <a:spcBef>
                <a:spcPct val="0"/>
              </a:spcBef>
            </a:pPr>
            <a:r>
              <a:rPr lang="en-US" b="true" sz="28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KNN Model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4332" y="7669135"/>
            <a:ext cx="2683155" cy="801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2"/>
              </a:lnSpc>
              <a:spcBef>
                <a:spcPct val="0"/>
              </a:spcBef>
            </a:pPr>
            <a:r>
              <a:rPr lang="en-US" b="true" sz="272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Naive Bayes Model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24395" y="3044915"/>
            <a:ext cx="5379687" cy="2046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40"/>
              </a:lnSpc>
            </a:pPr>
            <a:r>
              <a:rPr lang="en-US" b="true" sz="3957" spc="-3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Accuracy: 62.45%</a:t>
            </a:r>
          </a:p>
          <a:p>
            <a:pPr algn="just">
              <a:lnSpc>
                <a:spcPts val="5540"/>
              </a:lnSpc>
            </a:pPr>
            <a:r>
              <a:rPr lang="en-US" b="true" sz="3957" spc="-3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Sensitivity: 61.90%</a:t>
            </a:r>
          </a:p>
          <a:p>
            <a:pPr algn="just">
              <a:lnSpc>
                <a:spcPts val="5540"/>
              </a:lnSpc>
              <a:spcBef>
                <a:spcPct val="0"/>
              </a:spcBef>
            </a:pPr>
            <a:r>
              <a:rPr lang="en-US" b="true" sz="3957" spc="-3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Specificity: 62.55%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24395" y="6538665"/>
            <a:ext cx="5379687" cy="2046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40"/>
              </a:lnSpc>
            </a:pPr>
            <a:r>
              <a:rPr lang="en-US" b="true" sz="3957" spc="-3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Accuracy: 63.60%</a:t>
            </a:r>
          </a:p>
          <a:p>
            <a:pPr algn="just">
              <a:lnSpc>
                <a:spcPts val="5540"/>
              </a:lnSpc>
            </a:pPr>
            <a:r>
              <a:rPr lang="en-US" b="true" sz="3957" spc="-3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Sensitivity: 64.29%</a:t>
            </a:r>
          </a:p>
          <a:p>
            <a:pPr algn="just">
              <a:lnSpc>
                <a:spcPts val="5540"/>
              </a:lnSpc>
              <a:spcBef>
                <a:spcPct val="0"/>
              </a:spcBef>
            </a:pPr>
            <a:r>
              <a:rPr lang="en-US" b="true" sz="3957" spc="-3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Specificity: 63.47%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4332" y="84153"/>
            <a:ext cx="16324899" cy="1084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6"/>
              </a:lnSpc>
            </a:pPr>
            <a:r>
              <a:rPr lang="en-US" b="true" sz="6304" spc="-6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Cost Analysis  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04676" y="1398175"/>
            <a:ext cx="11354624" cy="962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0"/>
              </a:lnSpc>
              <a:spcBef>
                <a:spcPct val="0"/>
              </a:spcBef>
            </a:pPr>
            <a:r>
              <a:rPr lang="en-US" b="true" sz="2778" spc="-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Assuming Average Salary is $65,000, it costs on average 225% of someone's salary to replace them if they left the company.  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62836" y="5437306"/>
            <a:ext cx="11354624" cy="948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0"/>
              </a:lnSpc>
              <a:spcBef>
                <a:spcPct val="0"/>
              </a:spcBef>
            </a:pPr>
            <a:r>
              <a:rPr lang="en-US" b="true" sz="2778" spc="-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Frito Lay’s Incentive Program has estimated the cost of incentives to be around $200 per employee.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488733" y="2360895"/>
            <a:ext cx="4356528" cy="6355324"/>
            <a:chOff x="0" y="0"/>
            <a:chExt cx="5808703" cy="847376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3492374" y="523443"/>
              <a:ext cx="1151673" cy="455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81"/>
                </a:lnSpc>
                <a:spcBef>
                  <a:spcPct val="0"/>
                </a:spcBef>
              </a:pPr>
              <a:r>
                <a:rPr lang="en-US" b="true" sz="2058" spc="-2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Actual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-5400000">
              <a:off x="-649811" y="2699116"/>
              <a:ext cx="1841671" cy="455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81"/>
                </a:lnSpc>
                <a:spcBef>
                  <a:spcPct val="0"/>
                </a:spcBef>
              </a:pPr>
              <a:r>
                <a:rPr lang="en-US" b="true" sz="2058" spc="-2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Predicted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411094" y="5149413"/>
              <a:ext cx="1151673" cy="455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81"/>
                </a:lnSpc>
                <a:spcBef>
                  <a:spcPct val="0"/>
                </a:spcBef>
              </a:pPr>
              <a:r>
                <a:rPr lang="en-US" b="true" sz="2058" spc="-2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Actual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-5400000">
              <a:off x="-731091" y="7325086"/>
              <a:ext cx="1841671" cy="455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81"/>
                </a:lnSpc>
                <a:spcBef>
                  <a:spcPct val="0"/>
                </a:spcBef>
              </a:pPr>
              <a:r>
                <a:rPr lang="en-US" b="true" sz="2058" spc="-2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Predicted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234133" y="9525"/>
              <a:ext cx="2550971" cy="5520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99"/>
                </a:lnSpc>
                <a:spcBef>
                  <a:spcPct val="0"/>
                </a:spcBef>
              </a:pPr>
              <a:r>
                <a:rPr lang="en-US" b="true" sz="2832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KNN Model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81280" y="4505291"/>
              <a:ext cx="4413649" cy="5310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72"/>
                </a:lnSpc>
                <a:spcBef>
                  <a:spcPct val="0"/>
                </a:spcBef>
              </a:pPr>
              <a:r>
                <a:rPr lang="en-US" b="true" sz="272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Naive Bayes Model</a:t>
              </a:r>
            </a:p>
          </p:txBody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374152" y="800552"/>
          <a:ext cx="2680771" cy="1403735"/>
        </p:xfrm>
        <a:graphic>
          <a:graphicData uri="http://schemas.openxmlformats.org/drawingml/2006/table">
            <a:tbl>
              <a:tblPr/>
              <a:tblGrid>
                <a:gridCol w="893590"/>
                <a:gridCol w="893590"/>
                <a:gridCol w="893590"/>
              </a:tblGrid>
              <a:tr h="4588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50"/>
                        </a:lnSpc>
                        <a:defRPr/>
                      </a:pPr>
                      <a:r>
                        <a:rPr lang="en-US" sz="175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Attrition 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7F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Yes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No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</a:tr>
              <a:tr h="4773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Yes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26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82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No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16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137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374152" y="4270029"/>
          <a:ext cx="2680771" cy="1403735"/>
        </p:xfrm>
        <a:graphic>
          <a:graphicData uri="http://schemas.openxmlformats.org/drawingml/2006/table">
            <a:tbl>
              <a:tblPr/>
              <a:tblGrid>
                <a:gridCol w="893590"/>
                <a:gridCol w="893590"/>
                <a:gridCol w="893590"/>
              </a:tblGrid>
              <a:tr h="4588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50"/>
                        </a:lnSpc>
                        <a:defRPr/>
                      </a:pPr>
                      <a:r>
                        <a:rPr lang="en-US" sz="175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Attrition 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7F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Yes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No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</a:tr>
              <a:tr h="4773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Yes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27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80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No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15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139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5762836" y="6614505"/>
            <a:ext cx="11354624" cy="948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0"/>
              </a:lnSpc>
            </a:pPr>
            <a:r>
              <a:rPr lang="en-US" sz="2778" spc="-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KNN Model </a:t>
            </a:r>
          </a:p>
          <a:p>
            <a:pPr algn="l">
              <a:lnSpc>
                <a:spcPts val="3890"/>
              </a:lnSpc>
              <a:spcBef>
                <a:spcPct val="0"/>
              </a:spcBef>
            </a:pPr>
            <a:r>
              <a:rPr lang="en-US" sz="2778" spc="-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Spending an extra 82 x $200 = $16,400 on Retention Programs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62836" y="7867904"/>
            <a:ext cx="11354624" cy="948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0"/>
              </a:lnSpc>
            </a:pPr>
            <a:r>
              <a:rPr lang="en-US" sz="2778" spc="-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Naive Bayes Model </a:t>
            </a:r>
          </a:p>
          <a:p>
            <a:pPr algn="l">
              <a:lnSpc>
                <a:spcPts val="3890"/>
              </a:lnSpc>
              <a:spcBef>
                <a:spcPct val="0"/>
              </a:spcBef>
            </a:pPr>
            <a:r>
              <a:rPr lang="en-US" sz="2778" spc="-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Spending an extra 80 x $200 = $16,000 on Retention Programs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83383" y="2589495"/>
            <a:ext cx="11617756" cy="948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2"/>
              </a:lnSpc>
            </a:pPr>
            <a:r>
              <a:rPr lang="en-US" sz="2773" spc="-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KNN Model</a:t>
            </a:r>
          </a:p>
          <a:p>
            <a:pPr algn="l">
              <a:lnSpc>
                <a:spcPts val="3882"/>
              </a:lnSpc>
              <a:spcBef>
                <a:spcPct val="0"/>
              </a:spcBef>
            </a:pPr>
            <a:r>
              <a:rPr lang="en-US" sz="2773" spc="-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Fail to estimate 16 x (2.25 x $65,000) = $2.3 Mil in Replacement Costs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762836" y="3892199"/>
            <a:ext cx="11638303" cy="948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2"/>
              </a:lnSpc>
            </a:pPr>
            <a:r>
              <a:rPr lang="en-US" sz="2773" spc="-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Naive Bayes Model</a:t>
            </a:r>
          </a:p>
          <a:p>
            <a:pPr algn="l">
              <a:lnSpc>
                <a:spcPts val="3882"/>
              </a:lnSpc>
              <a:spcBef>
                <a:spcPct val="0"/>
              </a:spcBef>
            </a:pPr>
            <a:r>
              <a:rPr lang="en-US" sz="2773" spc="-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Fail to estimate 15 x (2.25 x $65,000) = $2.2 Mil in Replacement Costs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2166" y="193187"/>
            <a:ext cx="17623668" cy="1084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6"/>
              </a:lnSpc>
            </a:pPr>
            <a:r>
              <a:rPr lang="en-US" b="true" sz="6304" spc="-6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Future Insight and Reccomendations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753419" y="1277811"/>
            <a:ext cx="8697419" cy="8745120"/>
          </a:xfrm>
          <a:custGeom>
            <a:avLst/>
            <a:gdLst/>
            <a:ahLst/>
            <a:cxnLst/>
            <a:rect r="r" b="b" t="t" l="l"/>
            <a:pathLst>
              <a:path h="8745120" w="8697419">
                <a:moveTo>
                  <a:pt x="0" y="0"/>
                </a:moveTo>
                <a:lnTo>
                  <a:pt x="8697419" y="0"/>
                </a:lnTo>
                <a:lnTo>
                  <a:pt x="8697419" y="8745120"/>
                </a:lnTo>
                <a:lnTo>
                  <a:pt x="0" y="8745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1054" y="1935149"/>
            <a:ext cx="11171276" cy="1025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4604" indent="-317302" lvl="1">
              <a:lnSpc>
                <a:spcPts val="4115"/>
              </a:lnSpc>
              <a:buFont typeface="Arial"/>
              <a:buChar char="•"/>
            </a:pPr>
            <a:r>
              <a:rPr lang="en-US" sz="29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Find out what matters most retention program costs or replacement costs of employees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1054" y="3147614"/>
            <a:ext cx="11171276" cy="503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4604" indent="-317302" lvl="1">
              <a:lnSpc>
                <a:spcPts val="4115"/>
              </a:lnSpc>
              <a:buFont typeface="Arial"/>
              <a:buChar char="•"/>
            </a:pPr>
            <a:r>
              <a:rPr lang="en-US" sz="29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Tune Adjustment based on what is more important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1054" y="3842051"/>
            <a:ext cx="11171276" cy="1546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4604" indent="-317302" lvl="1">
              <a:lnSpc>
                <a:spcPts val="4115"/>
              </a:lnSpc>
              <a:buFont typeface="Arial"/>
              <a:buChar char="•"/>
            </a:pPr>
            <a:r>
              <a:rPr lang="en-US" sz="29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Explore other Machine Learning Methods (e.g. Deep Learning and Neural Networks to Detect Attrition to minimize costs on both sides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6864833" y="1555425"/>
            <a:ext cx="4020836" cy="10238239"/>
          </a:xfrm>
          <a:custGeom>
            <a:avLst/>
            <a:gdLst/>
            <a:ahLst/>
            <a:cxnLst/>
            <a:rect r="r" b="b" t="t" l="l"/>
            <a:pathLst>
              <a:path h="10238239" w="4020836">
                <a:moveTo>
                  <a:pt x="4020836" y="0"/>
                </a:moveTo>
                <a:lnTo>
                  <a:pt x="0" y="0"/>
                </a:lnTo>
                <a:lnTo>
                  <a:pt x="0" y="10238238"/>
                </a:lnTo>
                <a:lnTo>
                  <a:pt x="4020836" y="10238238"/>
                </a:lnTo>
                <a:lnTo>
                  <a:pt x="402083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51842" y="897017"/>
            <a:ext cx="2991307" cy="2229883"/>
            <a:chOff x="0" y="0"/>
            <a:chExt cx="3988409" cy="2973178"/>
          </a:xfrm>
        </p:grpSpPr>
        <p:sp>
          <p:nvSpPr>
            <p:cNvPr name="Freeform 4" id="4"/>
            <p:cNvSpPr/>
            <p:nvPr/>
          </p:nvSpPr>
          <p:spPr>
            <a:xfrm flipH="true" flipV="false" rot="0">
              <a:off x="0" y="0"/>
              <a:ext cx="3988409" cy="2973178"/>
            </a:xfrm>
            <a:custGeom>
              <a:avLst/>
              <a:gdLst/>
              <a:ahLst/>
              <a:cxnLst/>
              <a:rect r="r" b="b" t="t" l="l"/>
              <a:pathLst>
                <a:path h="2973178" w="3988409">
                  <a:moveTo>
                    <a:pt x="3988409" y="0"/>
                  </a:moveTo>
                  <a:lnTo>
                    <a:pt x="0" y="0"/>
                  </a:lnTo>
                  <a:lnTo>
                    <a:pt x="0" y="2973178"/>
                  </a:lnTo>
                  <a:lnTo>
                    <a:pt x="3988409" y="2973178"/>
                  </a:lnTo>
                  <a:lnTo>
                    <a:pt x="3988409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1270689"/>
              <a:ext cx="3813255" cy="431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90"/>
                </a:lnSpc>
                <a:spcBef>
                  <a:spcPct val="0"/>
                </a:spcBef>
              </a:pPr>
              <a:r>
                <a:rPr lang="en-US" b="true" sz="2158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Do I like my role?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873526" y="897017"/>
            <a:ext cx="2991307" cy="2229883"/>
            <a:chOff x="0" y="0"/>
            <a:chExt cx="3988409" cy="29731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88409" cy="2973178"/>
            </a:xfrm>
            <a:custGeom>
              <a:avLst/>
              <a:gdLst/>
              <a:ahLst/>
              <a:cxnLst/>
              <a:rect r="r" b="b" t="t" l="l"/>
              <a:pathLst>
                <a:path h="2973178" w="3988409">
                  <a:moveTo>
                    <a:pt x="0" y="0"/>
                  </a:moveTo>
                  <a:lnTo>
                    <a:pt x="3988409" y="0"/>
                  </a:lnTo>
                  <a:lnTo>
                    <a:pt x="3988409" y="2973178"/>
                  </a:lnTo>
                  <a:lnTo>
                    <a:pt x="0" y="29731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463551" y="1105948"/>
              <a:ext cx="3061307" cy="770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69"/>
                </a:lnSpc>
                <a:spcBef>
                  <a:spcPct val="0"/>
                </a:spcBef>
              </a:pPr>
              <a:r>
                <a:rPr lang="en-US" b="true" sz="1974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Am I getting paid enough?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228694" y="3978478"/>
            <a:ext cx="3125669" cy="2330044"/>
            <a:chOff x="0" y="0"/>
            <a:chExt cx="4167558" cy="3106725"/>
          </a:xfrm>
        </p:grpSpPr>
        <p:sp>
          <p:nvSpPr>
            <p:cNvPr name="Freeform 10" id="10"/>
            <p:cNvSpPr/>
            <p:nvPr/>
          </p:nvSpPr>
          <p:spPr>
            <a:xfrm flipH="true" flipV="false" rot="0">
              <a:off x="0" y="0"/>
              <a:ext cx="4167558" cy="3106725"/>
            </a:xfrm>
            <a:custGeom>
              <a:avLst/>
              <a:gdLst/>
              <a:ahLst/>
              <a:cxnLst/>
              <a:rect r="r" b="b" t="t" l="l"/>
              <a:pathLst>
                <a:path h="3106725" w="4167558">
                  <a:moveTo>
                    <a:pt x="4167558" y="0"/>
                  </a:moveTo>
                  <a:lnTo>
                    <a:pt x="0" y="0"/>
                  </a:lnTo>
                  <a:lnTo>
                    <a:pt x="0" y="3106725"/>
                  </a:lnTo>
                  <a:lnTo>
                    <a:pt x="4167558" y="3106725"/>
                  </a:lnTo>
                  <a:lnTo>
                    <a:pt x="4167558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704987" y="964020"/>
              <a:ext cx="2757585" cy="1103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08"/>
                </a:lnSpc>
                <a:spcBef>
                  <a:spcPct val="0"/>
                </a:spcBef>
              </a:pPr>
              <a:r>
                <a:rPr lang="en-US" b="true" sz="184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Am I spending too much time traveling?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530501" y="3953908"/>
            <a:ext cx="2991307" cy="2229883"/>
            <a:chOff x="0" y="0"/>
            <a:chExt cx="3988409" cy="29731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988409" cy="2973178"/>
            </a:xfrm>
            <a:custGeom>
              <a:avLst/>
              <a:gdLst/>
              <a:ahLst/>
              <a:cxnLst/>
              <a:rect r="r" b="b" t="t" l="l"/>
              <a:pathLst>
                <a:path h="2973178" w="3988409">
                  <a:moveTo>
                    <a:pt x="0" y="0"/>
                  </a:moveTo>
                  <a:lnTo>
                    <a:pt x="3988409" y="0"/>
                  </a:lnTo>
                  <a:lnTo>
                    <a:pt x="3988409" y="2973178"/>
                  </a:lnTo>
                  <a:lnTo>
                    <a:pt x="0" y="29731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615412" y="935063"/>
              <a:ext cx="2757585" cy="1103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08"/>
                </a:lnSpc>
                <a:spcBef>
                  <a:spcPct val="0"/>
                </a:spcBef>
              </a:pPr>
              <a:r>
                <a:rPr lang="en-US" b="true" sz="184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How do my peers and coworkers treat me?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316078" y="7316364"/>
            <a:ext cx="2991307" cy="2229883"/>
            <a:chOff x="0" y="0"/>
            <a:chExt cx="3988409" cy="2973178"/>
          </a:xfrm>
        </p:grpSpPr>
        <p:sp>
          <p:nvSpPr>
            <p:cNvPr name="Freeform 16" id="16"/>
            <p:cNvSpPr/>
            <p:nvPr/>
          </p:nvSpPr>
          <p:spPr>
            <a:xfrm flipH="true" flipV="true" rot="0">
              <a:off x="0" y="0"/>
              <a:ext cx="3988409" cy="2973178"/>
            </a:xfrm>
            <a:custGeom>
              <a:avLst/>
              <a:gdLst/>
              <a:ahLst/>
              <a:cxnLst/>
              <a:rect r="r" b="b" t="t" l="l"/>
              <a:pathLst>
                <a:path h="2973178" w="3988409">
                  <a:moveTo>
                    <a:pt x="3988409" y="2973178"/>
                  </a:moveTo>
                  <a:lnTo>
                    <a:pt x="0" y="2973178"/>
                  </a:lnTo>
                  <a:lnTo>
                    <a:pt x="0" y="0"/>
                  </a:lnTo>
                  <a:lnTo>
                    <a:pt x="3988409" y="0"/>
                  </a:lnTo>
                  <a:lnTo>
                    <a:pt x="3988409" y="2973178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526836" y="1224254"/>
              <a:ext cx="2934737" cy="7730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50"/>
                </a:lnSpc>
                <a:spcBef>
                  <a:spcPct val="0"/>
                </a:spcBef>
              </a:pPr>
              <a:r>
                <a:rPr lang="en-US" b="true" sz="1958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Do I like the leadership?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026155" y="7316364"/>
            <a:ext cx="2991307" cy="2229883"/>
            <a:chOff x="0" y="0"/>
            <a:chExt cx="3988409" cy="2973178"/>
          </a:xfrm>
        </p:grpSpPr>
        <p:sp>
          <p:nvSpPr>
            <p:cNvPr name="Freeform 19" id="19"/>
            <p:cNvSpPr/>
            <p:nvPr/>
          </p:nvSpPr>
          <p:spPr>
            <a:xfrm flipH="false" flipV="true" rot="0">
              <a:off x="0" y="0"/>
              <a:ext cx="3988409" cy="2973178"/>
            </a:xfrm>
            <a:custGeom>
              <a:avLst/>
              <a:gdLst/>
              <a:ahLst/>
              <a:cxnLst/>
              <a:rect r="r" b="b" t="t" l="l"/>
              <a:pathLst>
                <a:path h="2973178" w="3988409">
                  <a:moveTo>
                    <a:pt x="0" y="2973178"/>
                  </a:moveTo>
                  <a:lnTo>
                    <a:pt x="3988409" y="2973178"/>
                  </a:lnTo>
                  <a:lnTo>
                    <a:pt x="3988409" y="0"/>
                  </a:lnTo>
                  <a:lnTo>
                    <a:pt x="0" y="0"/>
                  </a:lnTo>
                  <a:lnTo>
                    <a:pt x="0" y="2973178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526836" y="1104810"/>
              <a:ext cx="2934737" cy="1164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50"/>
                </a:lnSpc>
                <a:spcBef>
                  <a:spcPct val="0"/>
                </a:spcBef>
              </a:pPr>
              <a:r>
                <a:rPr lang="en-US" b="true" sz="1958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Do I have a good work-life balance?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47541" y="4101815"/>
            <a:ext cx="7392917" cy="1873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88"/>
              </a:lnSpc>
            </a:pPr>
            <a:r>
              <a:rPr lang="en-US" b="true" sz="10920" spc="-10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Questions!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78523" y="120228"/>
            <a:ext cx="10330954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b="true" sz="7500" spc="-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Background Research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8991600"/>
            <a:ext cx="162306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35A1F4"/>
                </a:solidFill>
                <a:latin typeface="DM Sans"/>
                <a:ea typeface="DM Sans"/>
                <a:cs typeface="DM Sans"/>
                <a:sym typeface="DM Sans"/>
              </a:rPr>
              <a:t>Whitton, Robert Joshua. EXPLORING FACTORS FOR EMPLOYEE ATTRITION AND RETENTION BY LIFE STAGE , July 2023, https://doi.org/https://acrobat.adobe.com/id/urn:aaid:sc:AP:85aa1998-bfb7-4378-accc-0be3422976c4.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939503" y="3508574"/>
            <a:ext cx="10408993" cy="4306594"/>
            <a:chOff x="0" y="0"/>
            <a:chExt cx="13878657" cy="5742125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4271058" cy="1094395"/>
              <a:chOff x="0" y="0"/>
              <a:chExt cx="2351117" cy="602439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351117" cy="602439"/>
              </a:xfrm>
              <a:custGeom>
                <a:avLst/>
                <a:gdLst/>
                <a:ahLst/>
                <a:cxnLst/>
                <a:rect r="r" b="b" t="t" l="l"/>
                <a:pathLst>
                  <a:path h="602439" w="2351117">
                    <a:moveTo>
                      <a:pt x="0" y="0"/>
                    </a:moveTo>
                    <a:lnTo>
                      <a:pt x="2351117" y="0"/>
                    </a:lnTo>
                    <a:lnTo>
                      <a:pt x="2351117" y="602439"/>
                    </a:lnTo>
                    <a:lnTo>
                      <a:pt x="0" y="602439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0"/>
                <a:ext cx="2351117" cy="602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59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Role Type and Role Autonomy</a:t>
                </a: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0" y="1553231"/>
              <a:ext cx="4271058" cy="1094395"/>
              <a:chOff x="0" y="0"/>
              <a:chExt cx="2351117" cy="60243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351117" cy="602439"/>
              </a:xfrm>
              <a:custGeom>
                <a:avLst/>
                <a:gdLst/>
                <a:ahLst/>
                <a:cxnLst/>
                <a:rect r="r" b="b" t="t" l="l"/>
                <a:pathLst>
                  <a:path h="602439" w="2351117">
                    <a:moveTo>
                      <a:pt x="0" y="0"/>
                    </a:moveTo>
                    <a:lnTo>
                      <a:pt x="2351117" y="0"/>
                    </a:lnTo>
                    <a:lnTo>
                      <a:pt x="2351117" y="602439"/>
                    </a:lnTo>
                    <a:lnTo>
                      <a:pt x="0" y="602439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2351117" cy="602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59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Compensation and Benefits</a:t>
                </a: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3100481"/>
              <a:ext cx="4271058" cy="1094395"/>
              <a:chOff x="0" y="0"/>
              <a:chExt cx="2351117" cy="60243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351117" cy="602439"/>
              </a:xfrm>
              <a:custGeom>
                <a:avLst/>
                <a:gdLst/>
                <a:ahLst/>
                <a:cxnLst/>
                <a:rect r="r" b="b" t="t" l="l"/>
                <a:pathLst>
                  <a:path h="602439" w="2351117">
                    <a:moveTo>
                      <a:pt x="0" y="0"/>
                    </a:moveTo>
                    <a:lnTo>
                      <a:pt x="2351117" y="0"/>
                    </a:lnTo>
                    <a:lnTo>
                      <a:pt x="2351117" y="602439"/>
                    </a:lnTo>
                    <a:lnTo>
                      <a:pt x="0" y="602439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0"/>
                <a:ext cx="2351117" cy="602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59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Tenure</a:t>
                </a: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4647731"/>
              <a:ext cx="4271058" cy="1094395"/>
              <a:chOff x="0" y="0"/>
              <a:chExt cx="2351117" cy="602439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351117" cy="602439"/>
              </a:xfrm>
              <a:custGeom>
                <a:avLst/>
                <a:gdLst/>
                <a:ahLst/>
                <a:cxnLst/>
                <a:rect r="r" b="b" t="t" l="l"/>
                <a:pathLst>
                  <a:path h="602439" w="2351117">
                    <a:moveTo>
                      <a:pt x="0" y="0"/>
                    </a:moveTo>
                    <a:lnTo>
                      <a:pt x="2351117" y="0"/>
                    </a:lnTo>
                    <a:lnTo>
                      <a:pt x="2351117" y="602439"/>
                    </a:lnTo>
                    <a:lnTo>
                      <a:pt x="0" y="602439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0"/>
                <a:ext cx="2351117" cy="602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59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Daily Commute</a:t>
                </a: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4801349" y="0"/>
              <a:ext cx="4271058" cy="1094395"/>
              <a:chOff x="0" y="0"/>
              <a:chExt cx="2351117" cy="602439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351117" cy="602439"/>
              </a:xfrm>
              <a:custGeom>
                <a:avLst/>
                <a:gdLst/>
                <a:ahLst/>
                <a:cxnLst/>
                <a:rect r="r" b="b" t="t" l="l"/>
                <a:pathLst>
                  <a:path h="602439" w="2351117">
                    <a:moveTo>
                      <a:pt x="0" y="0"/>
                    </a:moveTo>
                    <a:lnTo>
                      <a:pt x="2351117" y="0"/>
                    </a:lnTo>
                    <a:lnTo>
                      <a:pt x="2351117" y="602439"/>
                    </a:lnTo>
                    <a:lnTo>
                      <a:pt x="0" y="602439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0"/>
                <a:ext cx="2351117" cy="602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59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Business Travel</a:t>
                </a: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4801349" y="1553231"/>
              <a:ext cx="4271058" cy="1094395"/>
              <a:chOff x="0" y="0"/>
              <a:chExt cx="2351117" cy="602439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2351117" cy="602439"/>
              </a:xfrm>
              <a:custGeom>
                <a:avLst/>
                <a:gdLst/>
                <a:ahLst/>
                <a:cxnLst/>
                <a:rect r="r" b="b" t="t" l="l"/>
                <a:pathLst>
                  <a:path h="602439" w="2351117">
                    <a:moveTo>
                      <a:pt x="0" y="0"/>
                    </a:moveTo>
                    <a:lnTo>
                      <a:pt x="2351117" y="0"/>
                    </a:lnTo>
                    <a:lnTo>
                      <a:pt x="2351117" y="602439"/>
                    </a:lnTo>
                    <a:lnTo>
                      <a:pt x="0" y="602439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0"/>
                <a:ext cx="2351117" cy="602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59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Peer Relationships and Support</a:t>
                </a: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4797685" y="3100481"/>
              <a:ext cx="4271058" cy="1094395"/>
              <a:chOff x="0" y="0"/>
              <a:chExt cx="2351117" cy="602439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2351117" cy="602439"/>
              </a:xfrm>
              <a:custGeom>
                <a:avLst/>
                <a:gdLst/>
                <a:ahLst/>
                <a:cxnLst/>
                <a:rect r="r" b="b" t="t" l="l"/>
                <a:pathLst>
                  <a:path h="602439" w="2351117">
                    <a:moveTo>
                      <a:pt x="0" y="0"/>
                    </a:moveTo>
                    <a:lnTo>
                      <a:pt x="2351117" y="0"/>
                    </a:lnTo>
                    <a:lnTo>
                      <a:pt x="2351117" y="602439"/>
                    </a:lnTo>
                    <a:lnTo>
                      <a:pt x="0" y="602439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0"/>
                <a:ext cx="2351117" cy="602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59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Time to Complete Work</a:t>
                </a: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4801349" y="4647731"/>
              <a:ext cx="4271058" cy="1094395"/>
              <a:chOff x="0" y="0"/>
              <a:chExt cx="2351117" cy="602439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2351117" cy="602439"/>
              </a:xfrm>
              <a:custGeom>
                <a:avLst/>
                <a:gdLst/>
                <a:ahLst/>
                <a:cxnLst/>
                <a:rect r="r" b="b" t="t" l="l"/>
                <a:pathLst>
                  <a:path h="602439" w="2351117">
                    <a:moveTo>
                      <a:pt x="0" y="0"/>
                    </a:moveTo>
                    <a:lnTo>
                      <a:pt x="2351117" y="0"/>
                    </a:lnTo>
                    <a:lnTo>
                      <a:pt x="2351117" y="602439"/>
                    </a:lnTo>
                    <a:lnTo>
                      <a:pt x="0" y="602439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0"/>
                <a:ext cx="2351117" cy="602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59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Time Between Promotions</a:t>
                </a: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9607599" y="0"/>
              <a:ext cx="4271058" cy="1094395"/>
              <a:chOff x="0" y="0"/>
              <a:chExt cx="2351117" cy="602439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2351117" cy="602439"/>
              </a:xfrm>
              <a:custGeom>
                <a:avLst/>
                <a:gdLst/>
                <a:ahLst/>
                <a:cxnLst/>
                <a:rect r="r" b="b" t="t" l="l"/>
                <a:pathLst>
                  <a:path h="602439" w="2351117">
                    <a:moveTo>
                      <a:pt x="0" y="0"/>
                    </a:moveTo>
                    <a:lnTo>
                      <a:pt x="2351117" y="0"/>
                    </a:lnTo>
                    <a:lnTo>
                      <a:pt x="2351117" y="602439"/>
                    </a:lnTo>
                    <a:lnTo>
                      <a:pt x="0" y="602439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0"/>
                <a:ext cx="2351117" cy="602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59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Work-Life Balance and Mental Health</a:t>
                </a: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9607599" y="1553231"/>
              <a:ext cx="4271058" cy="1094395"/>
              <a:chOff x="0" y="0"/>
              <a:chExt cx="2351117" cy="602439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2351117" cy="602439"/>
              </a:xfrm>
              <a:custGeom>
                <a:avLst/>
                <a:gdLst/>
                <a:ahLst/>
                <a:cxnLst/>
                <a:rect r="r" b="b" t="t" l="l"/>
                <a:pathLst>
                  <a:path h="602439" w="2351117">
                    <a:moveTo>
                      <a:pt x="0" y="0"/>
                    </a:moveTo>
                    <a:lnTo>
                      <a:pt x="2351117" y="0"/>
                    </a:lnTo>
                    <a:lnTo>
                      <a:pt x="2351117" y="602439"/>
                    </a:lnTo>
                    <a:lnTo>
                      <a:pt x="0" y="602439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0"/>
                <a:ext cx="2351117" cy="602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59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Culture</a:t>
                </a: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9607599" y="3100481"/>
              <a:ext cx="4271058" cy="1094395"/>
              <a:chOff x="0" y="0"/>
              <a:chExt cx="2351117" cy="602439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2351117" cy="602439"/>
              </a:xfrm>
              <a:custGeom>
                <a:avLst/>
                <a:gdLst/>
                <a:ahLst/>
                <a:cxnLst/>
                <a:rect r="r" b="b" t="t" l="l"/>
                <a:pathLst>
                  <a:path h="602439" w="2351117">
                    <a:moveTo>
                      <a:pt x="0" y="0"/>
                    </a:moveTo>
                    <a:lnTo>
                      <a:pt x="2351117" y="0"/>
                    </a:lnTo>
                    <a:lnTo>
                      <a:pt x="2351117" y="602439"/>
                    </a:lnTo>
                    <a:lnTo>
                      <a:pt x="0" y="602439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0"/>
                <a:ext cx="2351117" cy="602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59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Corporate Social Responsibility</a:t>
                </a: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9595369" y="4647731"/>
              <a:ext cx="4271058" cy="1094395"/>
              <a:chOff x="0" y="0"/>
              <a:chExt cx="2351117" cy="602439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2351117" cy="602439"/>
              </a:xfrm>
              <a:custGeom>
                <a:avLst/>
                <a:gdLst/>
                <a:ahLst/>
                <a:cxnLst/>
                <a:rect r="r" b="b" t="t" l="l"/>
                <a:pathLst>
                  <a:path h="602439" w="2351117">
                    <a:moveTo>
                      <a:pt x="0" y="0"/>
                    </a:moveTo>
                    <a:lnTo>
                      <a:pt x="2351117" y="0"/>
                    </a:lnTo>
                    <a:lnTo>
                      <a:pt x="2351117" y="602439"/>
                    </a:lnTo>
                    <a:lnTo>
                      <a:pt x="0" y="602439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0"/>
                <a:ext cx="2351117" cy="602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59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Leadership</a:t>
                </a:r>
              </a:p>
            </p:txBody>
          </p:sp>
        </p:grpSp>
      </p:grpSp>
      <p:sp>
        <p:nvSpPr>
          <p:cNvPr name="TextBox 41" id="41"/>
          <p:cNvSpPr txBox="true"/>
          <p:nvPr/>
        </p:nvSpPr>
        <p:spPr>
          <a:xfrm rot="0">
            <a:off x="2487332" y="2057824"/>
            <a:ext cx="1331333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Comprehensive Review of Reasons for Employee Attrition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225604" y="5502246"/>
          <a:ext cx="7222169" cy="3594186"/>
        </p:xfrm>
        <a:graphic>
          <a:graphicData uri="http://schemas.openxmlformats.org/drawingml/2006/table">
            <a:tbl>
              <a:tblPr/>
              <a:tblGrid>
                <a:gridCol w="2255245"/>
                <a:gridCol w="2343021"/>
                <a:gridCol w="2623904"/>
              </a:tblGrid>
              <a:tr h="11980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52"/>
                        </a:lnSpc>
                        <a:defRPr/>
                      </a:pPr>
                      <a:r>
                        <a:rPr lang="en-US" sz="2465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Attrition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52"/>
                        </a:lnSpc>
                        <a:defRPr/>
                      </a:pPr>
                      <a:r>
                        <a:rPr lang="en-US" sz="2465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Count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52"/>
                        </a:lnSpc>
                        <a:defRPr/>
                      </a:pPr>
                      <a:r>
                        <a:rPr lang="en-US" b="true" sz="2465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Proportion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</a:tr>
              <a:tr h="11980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72"/>
                        </a:lnSpc>
                        <a:defRPr/>
                      </a:pPr>
                      <a:r>
                        <a:rPr lang="en-US" sz="27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72"/>
                        </a:lnSpc>
                        <a:defRPr/>
                      </a:pPr>
                      <a:r>
                        <a:rPr lang="en-US" sz="27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140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72"/>
                        </a:lnSpc>
                        <a:defRPr/>
                      </a:pPr>
                      <a:r>
                        <a:rPr lang="en-US" sz="27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16%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80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72"/>
                        </a:lnSpc>
                        <a:defRPr/>
                      </a:pPr>
                      <a:r>
                        <a:rPr lang="en-US" sz="27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72"/>
                        </a:lnSpc>
                        <a:defRPr/>
                      </a:pPr>
                      <a:r>
                        <a:rPr lang="en-US" sz="27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72"/>
                        </a:lnSpc>
                        <a:defRPr/>
                      </a:pPr>
                      <a:r>
                        <a:rPr lang="en-US" sz="27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664332" y="216278"/>
            <a:ext cx="11797094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b="true" sz="7500" spc="-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Our Dataset on Attrition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925817"/>
            <a:ext cx="10393057" cy="119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76"/>
              </a:lnSpc>
            </a:pPr>
            <a:r>
              <a:rPr lang="en-US" sz="341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Summary of the Data:</a:t>
            </a:r>
          </a:p>
          <a:p>
            <a:pPr algn="just">
              <a:lnSpc>
                <a:spcPts val="4776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146499" y="1502153"/>
            <a:ext cx="6653885" cy="9480924"/>
          </a:xfrm>
          <a:custGeom>
            <a:avLst/>
            <a:gdLst/>
            <a:ahLst/>
            <a:cxnLst/>
            <a:rect r="r" b="b" t="t" l="l"/>
            <a:pathLst>
              <a:path h="9480924" w="6653885">
                <a:moveTo>
                  <a:pt x="0" y="0"/>
                </a:moveTo>
                <a:lnTo>
                  <a:pt x="6653885" y="0"/>
                </a:lnTo>
                <a:lnTo>
                  <a:pt x="6653885" y="9480924"/>
                </a:lnTo>
                <a:lnTo>
                  <a:pt x="0" y="94809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90824" y="2640171"/>
            <a:ext cx="10430933" cy="1187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9245" indent="-369622" lvl="1">
              <a:lnSpc>
                <a:spcPts val="4793"/>
              </a:lnSpc>
              <a:buFont typeface="Arial"/>
              <a:buChar char="•"/>
            </a:pPr>
            <a:r>
              <a:rPr lang="en-US" sz="34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870 Independent Observations </a:t>
            </a:r>
          </a:p>
          <a:p>
            <a:pPr algn="just">
              <a:lnSpc>
                <a:spcPts val="4793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90824" y="3195732"/>
            <a:ext cx="10430933" cy="1187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9245" indent="-369622" lvl="1">
              <a:lnSpc>
                <a:spcPts val="4793"/>
              </a:lnSpc>
              <a:buFont typeface="Arial"/>
              <a:buChar char="•"/>
            </a:pPr>
            <a:r>
              <a:rPr lang="en-US" sz="34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37 Variables/Factors (Numeric &amp; Categorical)</a:t>
            </a:r>
          </a:p>
          <a:p>
            <a:pPr algn="just">
              <a:lnSpc>
                <a:spcPts val="4793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90824" y="3770343"/>
            <a:ext cx="10430933" cy="1187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9245" indent="-369622" lvl="1">
              <a:lnSpc>
                <a:spcPts val="4793"/>
              </a:lnSpc>
              <a:buFont typeface="Arial"/>
              <a:buChar char="•"/>
            </a:pPr>
            <a:r>
              <a:rPr lang="en-US" sz="34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 N/A Values or Missing Variables</a:t>
            </a:r>
          </a:p>
          <a:p>
            <a:pPr algn="just">
              <a:lnSpc>
                <a:spcPts val="479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90824" y="4335428"/>
            <a:ext cx="10430933" cy="578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9245" indent="-369622" lvl="1">
              <a:lnSpc>
                <a:spcPts val="4793"/>
              </a:lnSpc>
              <a:buFont typeface="Arial"/>
              <a:buChar char="•"/>
            </a:pPr>
            <a:r>
              <a:rPr lang="en-US" sz="34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Our Target Variable is “Attrition” (Yes/No)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4332" y="216278"/>
            <a:ext cx="11797094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b="true" sz="7500" spc="-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Numeric Varibales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423465" y="3938270"/>
          <a:ext cx="15221846" cy="3152775"/>
        </p:xfrm>
        <a:graphic>
          <a:graphicData uri="http://schemas.openxmlformats.org/drawingml/2006/table">
            <a:tbl>
              <a:tblPr/>
              <a:tblGrid>
                <a:gridCol w="2536974"/>
                <a:gridCol w="2536974"/>
                <a:gridCol w="2536974"/>
                <a:gridCol w="2536974"/>
                <a:gridCol w="2536974"/>
                <a:gridCol w="2536974"/>
              </a:tblGrid>
              <a:tr h="10509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Hourly Rate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Distance From Home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Num of Companies Worked For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Total Working Years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Years in Current Role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09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Monthly Rate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Employee Count (Constant 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Percent Salary Hike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Training Time Last 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Years Since Last Promotion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09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Daily Rate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Monthly Income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Employee Number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Standard Hours (Constant 80)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Years at Company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Years with Current Manager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2092427" y="4090670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6" y="0"/>
                </a:lnTo>
                <a:lnTo>
                  <a:pt x="1161066" y="824913"/>
                </a:lnTo>
                <a:lnTo>
                  <a:pt x="0" y="82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92427" y="6191933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6" y="0"/>
                </a:lnTo>
                <a:lnTo>
                  <a:pt x="1161066" y="824913"/>
                </a:lnTo>
                <a:lnTo>
                  <a:pt x="0" y="82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88726" y="4090670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7" y="0"/>
                </a:lnTo>
                <a:lnTo>
                  <a:pt x="1161067" y="824913"/>
                </a:lnTo>
                <a:lnTo>
                  <a:pt x="0" y="82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688726" y="5102201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7" y="0"/>
                </a:lnTo>
                <a:lnTo>
                  <a:pt x="1161067" y="824913"/>
                </a:lnTo>
                <a:lnTo>
                  <a:pt x="0" y="82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201754" y="5102201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6" y="0"/>
                </a:lnTo>
                <a:lnTo>
                  <a:pt x="1161066" y="824913"/>
                </a:lnTo>
                <a:lnTo>
                  <a:pt x="0" y="82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201754" y="6191933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6" y="0"/>
                </a:lnTo>
                <a:lnTo>
                  <a:pt x="1161066" y="824913"/>
                </a:lnTo>
                <a:lnTo>
                  <a:pt x="0" y="82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695148" y="6191933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6" y="0"/>
                </a:lnTo>
                <a:lnTo>
                  <a:pt x="1161066" y="824913"/>
                </a:lnTo>
                <a:lnTo>
                  <a:pt x="0" y="82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06434" y="1899497"/>
            <a:ext cx="10875132" cy="6488005"/>
          </a:xfrm>
          <a:custGeom>
            <a:avLst/>
            <a:gdLst/>
            <a:ahLst/>
            <a:cxnLst/>
            <a:rect r="r" b="b" t="t" l="l"/>
            <a:pathLst>
              <a:path h="6488005" w="10875132">
                <a:moveTo>
                  <a:pt x="0" y="0"/>
                </a:moveTo>
                <a:lnTo>
                  <a:pt x="10875132" y="0"/>
                </a:lnTo>
                <a:lnTo>
                  <a:pt x="10875132" y="6488006"/>
                </a:lnTo>
                <a:lnTo>
                  <a:pt x="0" y="648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031727" y="8535709"/>
            <a:ext cx="4224546" cy="722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  <a:spcBef>
                <a:spcPct val="0"/>
              </a:spcBef>
            </a:pPr>
            <a:r>
              <a:rPr lang="en-US" b="true" sz="4178" spc="-4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&lt; 0.0001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4332" y="225803"/>
            <a:ext cx="17321380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60"/>
              </a:lnSpc>
            </a:pPr>
            <a:r>
              <a:rPr lang="en-US" b="true" sz="6900" spc="-6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Wilcoxon Rank Sum Test for Significance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2666" y="1257711"/>
            <a:ext cx="4035526" cy="2407558"/>
          </a:xfrm>
          <a:custGeom>
            <a:avLst/>
            <a:gdLst/>
            <a:ahLst/>
            <a:cxnLst/>
            <a:rect r="r" b="b" t="t" l="l"/>
            <a:pathLst>
              <a:path h="2407558" w="4035526">
                <a:moveTo>
                  <a:pt x="0" y="0"/>
                </a:moveTo>
                <a:lnTo>
                  <a:pt x="4035527" y="0"/>
                </a:lnTo>
                <a:lnTo>
                  <a:pt x="4035527" y="2407558"/>
                </a:lnTo>
                <a:lnTo>
                  <a:pt x="0" y="2407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79168" y="1218213"/>
            <a:ext cx="4112739" cy="2447056"/>
          </a:xfrm>
          <a:custGeom>
            <a:avLst/>
            <a:gdLst/>
            <a:ahLst/>
            <a:cxnLst/>
            <a:rect r="r" b="b" t="t" l="l"/>
            <a:pathLst>
              <a:path h="2447056" w="4112739">
                <a:moveTo>
                  <a:pt x="0" y="0"/>
                </a:moveTo>
                <a:lnTo>
                  <a:pt x="4112739" y="0"/>
                </a:lnTo>
                <a:lnTo>
                  <a:pt x="4112739" y="2447056"/>
                </a:lnTo>
                <a:lnTo>
                  <a:pt x="0" y="24470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72882" y="1218213"/>
            <a:ext cx="4112739" cy="2447056"/>
          </a:xfrm>
          <a:custGeom>
            <a:avLst/>
            <a:gdLst/>
            <a:ahLst/>
            <a:cxnLst/>
            <a:rect r="r" b="b" t="t" l="l"/>
            <a:pathLst>
              <a:path h="2447056" w="4112739">
                <a:moveTo>
                  <a:pt x="0" y="0"/>
                </a:moveTo>
                <a:lnTo>
                  <a:pt x="4112739" y="0"/>
                </a:lnTo>
                <a:lnTo>
                  <a:pt x="4112739" y="2447056"/>
                </a:lnTo>
                <a:lnTo>
                  <a:pt x="0" y="24470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66596" y="1218213"/>
            <a:ext cx="4103239" cy="2447056"/>
          </a:xfrm>
          <a:custGeom>
            <a:avLst/>
            <a:gdLst/>
            <a:ahLst/>
            <a:cxnLst/>
            <a:rect r="r" b="b" t="t" l="l"/>
            <a:pathLst>
              <a:path h="2447056" w="4103239">
                <a:moveTo>
                  <a:pt x="0" y="0"/>
                </a:moveTo>
                <a:lnTo>
                  <a:pt x="4103239" y="0"/>
                </a:lnTo>
                <a:lnTo>
                  <a:pt x="4103239" y="2447056"/>
                </a:lnTo>
                <a:lnTo>
                  <a:pt x="0" y="24470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2666" y="4313767"/>
            <a:ext cx="4026446" cy="2394844"/>
          </a:xfrm>
          <a:custGeom>
            <a:avLst/>
            <a:gdLst/>
            <a:ahLst/>
            <a:cxnLst/>
            <a:rect r="r" b="b" t="t" l="l"/>
            <a:pathLst>
              <a:path h="2394844" w="4026446">
                <a:moveTo>
                  <a:pt x="0" y="0"/>
                </a:moveTo>
                <a:lnTo>
                  <a:pt x="4026446" y="0"/>
                </a:lnTo>
                <a:lnTo>
                  <a:pt x="4026446" y="2394844"/>
                </a:lnTo>
                <a:lnTo>
                  <a:pt x="0" y="23948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810551" y="4313767"/>
            <a:ext cx="4003367" cy="2380258"/>
          </a:xfrm>
          <a:custGeom>
            <a:avLst/>
            <a:gdLst/>
            <a:ahLst/>
            <a:cxnLst/>
            <a:rect r="r" b="b" t="t" l="l"/>
            <a:pathLst>
              <a:path h="2380258" w="4003367">
                <a:moveTo>
                  <a:pt x="0" y="0"/>
                </a:moveTo>
                <a:lnTo>
                  <a:pt x="4003366" y="0"/>
                </a:lnTo>
                <a:lnTo>
                  <a:pt x="4003366" y="2380258"/>
                </a:lnTo>
                <a:lnTo>
                  <a:pt x="0" y="23802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10982" y="4284285"/>
            <a:ext cx="4074639" cy="2414258"/>
          </a:xfrm>
          <a:custGeom>
            <a:avLst/>
            <a:gdLst/>
            <a:ahLst/>
            <a:cxnLst/>
            <a:rect r="r" b="b" t="t" l="l"/>
            <a:pathLst>
              <a:path h="2414258" w="4074639">
                <a:moveTo>
                  <a:pt x="0" y="0"/>
                </a:moveTo>
                <a:lnTo>
                  <a:pt x="4074639" y="0"/>
                </a:lnTo>
                <a:lnTo>
                  <a:pt x="4074639" y="2414258"/>
                </a:lnTo>
                <a:lnTo>
                  <a:pt x="0" y="24142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404696" y="4284285"/>
            <a:ext cx="4002858" cy="2386232"/>
          </a:xfrm>
          <a:custGeom>
            <a:avLst/>
            <a:gdLst/>
            <a:ahLst/>
            <a:cxnLst/>
            <a:rect r="r" b="b" t="t" l="l"/>
            <a:pathLst>
              <a:path h="2386232" w="4002858">
                <a:moveTo>
                  <a:pt x="0" y="0"/>
                </a:moveTo>
                <a:lnTo>
                  <a:pt x="4002858" y="0"/>
                </a:lnTo>
                <a:lnTo>
                  <a:pt x="4002858" y="2386232"/>
                </a:lnTo>
                <a:lnTo>
                  <a:pt x="0" y="238623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62666" y="7315435"/>
            <a:ext cx="4035526" cy="2380043"/>
          </a:xfrm>
          <a:custGeom>
            <a:avLst/>
            <a:gdLst/>
            <a:ahLst/>
            <a:cxnLst/>
            <a:rect r="r" b="b" t="t" l="l"/>
            <a:pathLst>
              <a:path h="2380043" w="4035526">
                <a:moveTo>
                  <a:pt x="0" y="0"/>
                </a:moveTo>
                <a:lnTo>
                  <a:pt x="4035527" y="0"/>
                </a:lnTo>
                <a:lnTo>
                  <a:pt x="4035527" y="2380044"/>
                </a:lnTo>
                <a:lnTo>
                  <a:pt x="0" y="238004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144000" y="7339207"/>
            <a:ext cx="3975233" cy="2377920"/>
          </a:xfrm>
          <a:custGeom>
            <a:avLst/>
            <a:gdLst/>
            <a:ahLst/>
            <a:cxnLst/>
            <a:rect r="r" b="b" t="t" l="l"/>
            <a:pathLst>
              <a:path h="2377920" w="3975233">
                <a:moveTo>
                  <a:pt x="0" y="0"/>
                </a:moveTo>
                <a:lnTo>
                  <a:pt x="3975233" y="0"/>
                </a:lnTo>
                <a:lnTo>
                  <a:pt x="3975233" y="2377920"/>
                </a:lnTo>
                <a:lnTo>
                  <a:pt x="0" y="237792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846402" y="7315435"/>
            <a:ext cx="4045505" cy="2425462"/>
          </a:xfrm>
          <a:custGeom>
            <a:avLst/>
            <a:gdLst/>
            <a:ahLst/>
            <a:cxnLst/>
            <a:rect r="r" b="b" t="t" l="l"/>
            <a:pathLst>
              <a:path h="2425462" w="4045505">
                <a:moveTo>
                  <a:pt x="0" y="0"/>
                </a:moveTo>
                <a:lnTo>
                  <a:pt x="4045505" y="0"/>
                </a:lnTo>
                <a:lnTo>
                  <a:pt x="4045505" y="2425463"/>
                </a:lnTo>
                <a:lnTo>
                  <a:pt x="0" y="242546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404696" y="990325"/>
            <a:ext cx="3899473" cy="2942330"/>
          </a:xfrm>
          <a:custGeom>
            <a:avLst/>
            <a:gdLst/>
            <a:ahLst/>
            <a:cxnLst/>
            <a:rect r="r" b="b" t="t" l="l"/>
            <a:pathLst>
              <a:path h="2942330" w="3899473">
                <a:moveTo>
                  <a:pt x="0" y="0"/>
                </a:moveTo>
                <a:lnTo>
                  <a:pt x="3899473" y="0"/>
                </a:lnTo>
                <a:lnTo>
                  <a:pt x="3899473" y="2942330"/>
                </a:lnTo>
                <a:lnTo>
                  <a:pt x="0" y="294233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035355" y="4429125"/>
            <a:ext cx="217289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b="true" sz="7500" spc="-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4332" y="84153"/>
            <a:ext cx="16425429" cy="1044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54"/>
              </a:lnSpc>
            </a:pPr>
            <a:r>
              <a:rPr lang="en-US" b="true" sz="6038" spc="-6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Numeric Variable Significance Alpha = 0.05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035355" y="4429125"/>
            <a:ext cx="217289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b="true" sz="7500" spc="-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33561" y="3754607"/>
            <a:ext cx="2484657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&lt; 0.0001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593209" y="3767746"/>
            <a:ext cx="2484657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&lt; 0.0001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64831" y="6794336"/>
            <a:ext cx="2458759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= 0.9759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897848" y="3754607"/>
            <a:ext cx="2462807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= 0.0273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244071" y="3754607"/>
            <a:ext cx="2348290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= 0.1722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593209" y="6755693"/>
            <a:ext cx="2484657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&lt; 0.0001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883314" y="6755693"/>
            <a:ext cx="2491876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= 0.0922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175887" y="6755693"/>
            <a:ext cx="2484657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&lt; 0.0001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01210" y="9743104"/>
            <a:ext cx="2586002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&lt; 0.0001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569018" y="9693273"/>
            <a:ext cx="2533039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= 0.3680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848205" y="9717127"/>
            <a:ext cx="2484657" cy="42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b="true" sz="2457" spc="-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P-Value &lt; 0.0001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562666" y="4176804"/>
            <a:ext cx="3899473" cy="2942330"/>
          </a:xfrm>
          <a:custGeom>
            <a:avLst/>
            <a:gdLst/>
            <a:ahLst/>
            <a:cxnLst/>
            <a:rect r="r" b="b" t="t" l="l"/>
            <a:pathLst>
              <a:path h="2942330" w="3899473">
                <a:moveTo>
                  <a:pt x="0" y="0"/>
                </a:moveTo>
                <a:lnTo>
                  <a:pt x="3899474" y="0"/>
                </a:lnTo>
                <a:lnTo>
                  <a:pt x="3899474" y="2942330"/>
                </a:lnTo>
                <a:lnTo>
                  <a:pt x="0" y="294233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9110982" y="4189942"/>
            <a:ext cx="3899473" cy="2942330"/>
          </a:xfrm>
          <a:custGeom>
            <a:avLst/>
            <a:gdLst/>
            <a:ahLst/>
            <a:cxnLst/>
            <a:rect r="r" b="b" t="t" l="l"/>
            <a:pathLst>
              <a:path h="2942330" w="3899473">
                <a:moveTo>
                  <a:pt x="0" y="0"/>
                </a:moveTo>
                <a:lnTo>
                  <a:pt x="3899473" y="0"/>
                </a:lnTo>
                <a:lnTo>
                  <a:pt x="3899473" y="2942330"/>
                </a:lnTo>
                <a:lnTo>
                  <a:pt x="0" y="294233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904851" y="7132272"/>
            <a:ext cx="3899473" cy="2942330"/>
          </a:xfrm>
          <a:custGeom>
            <a:avLst/>
            <a:gdLst/>
            <a:ahLst/>
            <a:cxnLst/>
            <a:rect r="r" b="b" t="t" l="l"/>
            <a:pathLst>
              <a:path h="2942330" w="3899473">
                <a:moveTo>
                  <a:pt x="0" y="0"/>
                </a:moveTo>
                <a:lnTo>
                  <a:pt x="3899473" y="0"/>
                </a:lnTo>
                <a:lnTo>
                  <a:pt x="3899473" y="2942330"/>
                </a:lnTo>
                <a:lnTo>
                  <a:pt x="0" y="294233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730459" y="3938270"/>
          <a:ext cx="15221846" cy="3152775"/>
        </p:xfrm>
        <a:graphic>
          <a:graphicData uri="http://schemas.openxmlformats.org/drawingml/2006/table">
            <a:tbl>
              <a:tblPr/>
              <a:tblGrid>
                <a:gridCol w="2536974"/>
                <a:gridCol w="2536974"/>
                <a:gridCol w="2536974"/>
                <a:gridCol w="2536974"/>
                <a:gridCol w="2536974"/>
                <a:gridCol w="2536974"/>
              </a:tblGrid>
              <a:tr h="10509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Hourly Rate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Distance From Home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Num of Companies Worked For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Total Working Years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Years in Current Role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509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Monthly Rate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Employee Count (Constant 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Percent Salary Hike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Training Time Last 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Years Since Last Promotion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09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Daily Rate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Monthly Income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Employee Number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Standard Hours (Constant 80)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Years at Company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Years with Current Manager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2399421" y="4090670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7" y="0"/>
                </a:lnTo>
                <a:lnTo>
                  <a:pt x="1161067" y="824913"/>
                </a:lnTo>
                <a:lnTo>
                  <a:pt x="0" y="82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35694" y="3129280"/>
            <a:ext cx="424056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Numerical Variables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399421" y="6191933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7" y="0"/>
                </a:lnTo>
                <a:lnTo>
                  <a:pt x="1161067" y="824913"/>
                </a:lnTo>
                <a:lnTo>
                  <a:pt x="0" y="82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95721" y="4090670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6" y="0"/>
                </a:lnTo>
                <a:lnTo>
                  <a:pt x="1161066" y="824913"/>
                </a:lnTo>
                <a:lnTo>
                  <a:pt x="0" y="82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995721" y="5102201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6" y="0"/>
                </a:lnTo>
                <a:lnTo>
                  <a:pt x="1161066" y="824913"/>
                </a:lnTo>
                <a:lnTo>
                  <a:pt x="0" y="82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08748" y="5102201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7" y="0"/>
                </a:lnTo>
                <a:lnTo>
                  <a:pt x="1161067" y="824913"/>
                </a:lnTo>
                <a:lnTo>
                  <a:pt x="0" y="82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508748" y="6191933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7" y="0"/>
                </a:lnTo>
                <a:lnTo>
                  <a:pt x="1161067" y="824913"/>
                </a:lnTo>
                <a:lnTo>
                  <a:pt x="0" y="82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002142" y="6191933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7" y="0"/>
                </a:lnTo>
                <a:lnTo>
                  <a:pt x="1161067" y="824913"/>
                </a:lnTo>
                <a:lnTo>
                  <a:pt x="0" y="82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002142" y="4090670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7" y="0"/>
                </a:lnTo>
                <a:lnTo>
                  <a:pt x="1161067" y="824913"/>
                </a:lnTo>
                <a:lnTo>
                  <a:pt x="0" y="82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002142" y="5141301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7" y="0"/>
                </a:lnTo>
                <a:lnTo>
                  <a:pt x="1161067" y="824913"/>
                </a:lnTo>
                <a:lnTo>
                  <a:pt x="0" y="82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515759" y="5141301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6" y="0"/>
                </a:lnTo>
                <a:lnTo>
                  <a:pt x="1161066" y="824913"/>
                </a:lnTo>
                <a:lnTo>
                  <a:pt x="0" y="82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126400" y="5141301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6" y="0"/>
                </a:lnTo>
                <a:lnTo>
                  <a:pt x="1161066" y="824913"/>
                </a:lnTo>
                <a:lnTo>
                  <a:pt x="0" y="82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64332" y="216278"/>
            <a:ext cx="11797094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b="true" sz="7500" spc="-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Numeric Varibales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533077" y="3927776"/>
          <a:ext cx="15221846" cy="3173763"/>
        </p:xfrm>
        <a:graphic>
          <a:graphicData uri="http://schemas.openxmlformats.org/drawingml/2006/table">
            <a:tbl>
              <a:tblPr/>
              <a:tblGrid>
                <a:gridCol w="2536974"/>
                <a:gridCol w="2536974"/>
                <a:gridCol w="2536974"/>
                <a:gridCol w="2536974"/>
                <a:gridCol w="2536974"/>
                <a:gridCol w="2536974"/>
              </a:tblGrid>
              <a:tr h="10508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Attrition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Education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Gender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Job Role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Over 18 </a:t>
                      </a:r>
                      <a:endParaRPr lang="en-US" sz="1100"/>
                    </a:p>
                    <a:p>
                      <a:pPr algn="ctr">
                        <a:lnSpc>
                          <a:spcPts val="2332"/>
                        </a:lnSpc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(Constant Yes)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Relationship Satisfaction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32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Business Travel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Education Field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Job Involvement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Job Satisfaction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Over 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Stock Option Level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497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Department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Environmental Satisfaction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Job Level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Marital 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Performance Rating (Ranked Excellent and Outstanding)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32"/>
                        </a:lnSpc>
                        <a:defRPr/>
                      </a:pPr>
                      <a:r>
                        <a:rPr lang="en-US" sz="16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Work-Life Balance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12318376" y="4065710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7" y="0"/>
                </a:lnTo>
                <a:lnTo>
                  <a:pt x="1161067" y="824912"/>
                </a:lnTo>
                <a:lnTo>
                  <a:pt x="0" y="8249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318376" y="5952573"/>
            <a:ext cx="1161067" cy="824913"/>
          </a:xfrm>
          <a:custGeom>
            <a:avLst/>
            <a:gdLst/>
            <a:ahLst/>
            <a:cxnLst/>
            <a:rect r="r" b="b" t="t" l="l"/>
            <a:pathLst>
              <a:path h="824913" w="1161067">
                <a:moveTo>
                  <a:pt x="0" y="0"/>
                </a:moveTo>
                <a:lnTo>
                  <a:pt x="1161067" y="0"/>
                </a:lnTo>
                <a:lnTo>
                  <a:pt x="1161067" y="824913"/>
                </a:lnTo>
                <a:lnTo>
                  <a:pt x="0" y="824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4332" y="216278"/>
            <a:ext cx="11797094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b="true" sz="7500" spc="-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Categorical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DAG2R7u1w_4</dc:identifier>
  <dcterms:modified xsi:type="dcterms:W3CDTF">2011-08-01T06:04:30Z</dcterms:modified>
  <cp:revision>1</cp:revision>
  <dc:title>Attrition Project EDA</dc:title>
</cp:coreProperties>
</file>