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75536" y="1981604"/>
            <a:ext cx="4329435" cy="12087256"/>
          </a:xfrm>
          <a:custGeom>
            <a:avLst/>
            <a:gdLst/>
            <a:ahLst/>
            <a:cxnLst/>
            <a:rect r="r" b="b" t="t" l="l"/>
            <a:pathLst>
              <a:path h="12087256" w="4329435">
                <a:moveTo>
                  <a:pt x="0" y="0"/>
                </a:moveTo>
                <a:lnTo>
                  <a:pt x="4329435" y="0"/>
                </a:lnTo>
                <a:lnTo>
                  <a:pt x="4329435" y="12087255"/>
                </a:lnTo>
                <a:lnTo>
                  <a:pt x="0" y="12087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76325" y="1611634"/>
            <a:ext cx="5464242" cy="11925924"/>
          </a:xfrm>
          <a:custGeom>
            <a:avLst/>
            <a:gdLst/>
            <a:ahLst/>
            <a:cxnLst/>
            <a:rect r="r" b="b" t="t" l="l"/>
            <a:pathLst>
              <a:path h="11925924" w="5464242">
                <a:moveTo>
                  <a:pt x="0" y="0"/>
                </a:moveTo>
                <a:lnTo>
                  <a:pt x="5464242" y="0"/>
                </a:lnTo>
                <a:lnTo>
                  <a:pt x="5464242" y="11925924"/>
                </a:lnTo>
                <a:lnTo>
                  <a:pt x="0" y="119259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15930" y="6470090"/>
            <a:ext cx="4492479" cy="1231900"/>
            <a:chOff x="0" y="0"/>
            <a:chExt cx="696003" cy="1908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96003" cy="190854"/>
            </a:xfrm>
            <a:custGeom>
              <a:avLst/>
              <a:gdLst/>
              <a:ahLst/>
              <a:cxnLst/>
              <a:rect r="r" b="b" t="t" l="l"/>
              <a:pathLst>
                <a:path h="190854" w="696003">
                  <a:moveTo>
                    <a:pt x="34466" y="0"/>
                  </a:moveTo>
                  <a:lnTo>
                    <a:pt x="661537" y="0"/>
                  </a:lnTo>
                  <a:cubicBezTo>
                    <a:pt x="680572" y="0"/>
                    <a:pt x="696003" y="15431"/>
                    <a:pt x="696003" y="34466"/>
                  </a:cubicBezTo>
                  <a:lnTo>
                    <a:pt x="696003" y="156387"/>
                  </a:lnTo>
                  <a:cubicBezTo>
                    <a:pt x="696003" y="165528"/>
                    <a:pt x="692371" y="174295"/>
                    <a:pt x="685908" y="180759"/>
                  </a:cubicBezTo>
                  <a:cubicBezTo>
                    <a:pt x="679444" y="187222"/>
                    <a:pt x="670677" y="190854"/>
                    <a:pt x="661537" y="190854"/>
                  </a:cubicBezTo>
                  <a:lnTo>
                    <a:pt x="34466" y="190854"/>
                  </a:lnTo>
                  <a:cubicBezTo>
                    <a:pt x="15431" y="190854"/>
                    <a:pt x="0" y="175423"/>
                    <a:pt x="0" y="156387"/>
                  </a:cubicBezTo>
                  <a:lnTo>
                    <a:pt x="0" y="34466"/>
                  </a:lnTo>
                  <a:cubicBezTo>
                    <a:pt x="0" y="15431"/>
                    <a:pt x="15431" y="0"/>
                    <a:pt x="34466" y="0"/>
                  </a:cubicBezTo>
                  <a:close/>
                </a:path>
              </a:pathLst>
            </a:custGeom>
            <a:solidFill>
              <a:srgbClr val="FFCCD2"/>
            </a:solidFill>
            <a:ln w="123825" cap="sq">
              <a:solidFill>
                <a:srgbClr val="FFCCD2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696003" cy="26705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Let's get started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425690" y="2956270"/>
            <a:ext cx="6843544" cy="203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0"/>
              </a:lnSpc>
            </a:pPr>
            <a:r>
              <a:rPr lang="en-US" sz="53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Kickoff - Detecting Employee Attrition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81075"/>
            <a:ext cx="8115300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DDSANALYTICS X FRITO LAY TALENT MANAGMENT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Cost Analysis  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04676" y="1398175"/>
            <a:ext cx="11354624" cy="962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b="true" sz="2778" spc="-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Assuming Average Salary is $65,000, it costs on average 225% of someone's salary to replace them if they left the company.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62836" y="5437306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0"/>
              </a:lnSpc>
              <a:spcBef>
                <a:spcPct val="0"/>
              </a:spcBef>
            </a:pPr>
            <a:r>
              <a:rPr lang="en-US" b="true" sz="2778" spc="-2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Frito Lay’s Incentive Program has estimated the cost of incentives to be around $200 per employee.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8733" y="2360895"/>
            <a:ext cx="4356528" cy="6355324"/>
            <a:chOff x="0" y="0"/>
            <a:chExt cx="5808703" cy="847376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3492374" y="523443"/>
              <a:ext cx="1151673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-5400000">
              <a:off x="-649811" y="2699116"/>
              <a:ext cx="1841671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Predicted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411094" y="5149413"/>
              <a:ext cx="1151673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Actual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-5400000">
              <a:off x="-731091" y="7325086"/>
              <a:ext cx="1841671" cy="455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81"/>
                </a:lnSpc>
                <a:spcBef>
                  <a:spcPct val="0"/>
                </a:spcBef>
              </a:pPr>
              <a:r>
                <a:rPr lang="en-US" b="true" sz="2058" spc="-2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Predicted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34133" y="9525"/>
              <a:ext cx="2550971" cy="552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9"/>
                </a:lnSpc>
                <a:spcBef>
                  <a:spcPct val="0"/>
                </a:spcBef>
              </a:pPr>
              <a:r>
                <a:rPr lang="en-US" b="true" sz="2832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KNN Model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1280" y="4505291"/>
              <a:ext cx="4413649" cy="531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72"/>
                </a:lnSpc>
                <a:spcBef>
                  <a:spcPct val="0"/>
                </a:spcBef>
              </a:pPr>
              <a:r>
                <a:rPr lang="en-US" b="true" sz="272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Naive Bayes Model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74152" y="800552"/>
          <a:ext cx="2680771" cy="1403735"/>
        </p:xfrm>
        <a:graphic>
          <a:graphicData uri="http://schemas.openxmlformats.org/drawingml/2006/table">
            <a:tbl>
              <a:tblPr/>
              <a:tblGrid>
                <a:gridCol w="893590"/>
                <a:gridCol w="893590"/>
                <a:gridCol w="893590"/>
              </a:tblGrid>
              <a:tr h="458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0"/>
                        </a:lnSpc>
                        <a:defRPr/>
                      </a:pPr>
                      <a:r>
                        <a:rPr lang="en-US" sz="175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477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26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82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16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137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374152" y="4270029"/>
          <a:ext cx="2680771" cy="1403735"/>
        </p:xfrm>
        <a:graphic>
          <a:graphicData uri="http://schemas.openxmlformats.org/drawingml/2006/table">
            <a:tbl>
              <a:tblPr/>
              <a:tblGrid>
                <a:gridCol w="893590"/>
                <a:gridCol w="893590"/>
                <a:gridCol w="893590"/>
              </a:tblGrid>
              <a:tr h="45884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450"/>
                        </a:lnSpc>
                        <a:defRPr/>
                      </a:pPr>
                      <a:r>
                        <a:rPr lang="en-US" sz="175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4773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27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80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15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27"/>
                        </a:lnSpc>
                        <a:defRPr/>
                      </a:pPr>
                      <a:r>
                        <a:rPr lang="en-US" sz="201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139</a:t>
                      </a:r>
                      <a:endParaRPr lang="en-US" sz="1100"/>
                    </a:p>
                  </a:txBody>
                  <a:tcPr marL="128237" marR="128237" marT="128237" marB="128237" anchor="ctr">
                    <a:lnL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726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4" id="14"/>
          <p:cNvSpPr txBox="true"/>
          <p:nvPr/>
        </p:nvSpPr>
        <p:spPr>
          <a:xfrm rot="0">
            <a:off x="5762836" y="6614505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Model </a:t>
            </a:r>
          </a:p>
          <a:p>
            <a:pPr algn="l">
              <a:lnSpc>
                <a:spcPts val="3890"/>
              </a:lnSpc>
              <a:spcBef>
                <a:spcPct val="0"/>
              </a:spcBef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Spending an extra 82 x $200 = $16,400 on Retention Programs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62836" y="7867904"/>
            <a:ext cx="11354624" cy="948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Bayes Model </a:t>
            </a:r>
          </a:p>
          <a:p>
            <a:pPr algn="l">
              <a:lnSpc>
                <a:spcPts val="3890"/>
              </a:lnSpc>
              <a:spcBef>
                <a:spcPct val="0"/>
              </a:spcBef>
            </a:pPr>
            <a:r>
              <a:rPr lang="en-US" sz="2778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Spending an extra 80 x $200 = $16,000 on Retention Programs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83383" y="2589495"/>
            <a:ext cx="11617756" cy="9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2"/>
              </a:lnSpc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KNN Model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Fail to estimate 16 x (2.25 x $65,000) = $2.3 Mil in Replacement Costs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62836" y="3892199"/>
            <a:ext cx="11638303" cy="94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2"/>
              </a:lnSpc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Naive Bayes Model</a:t>
            </a:r>
          </a:p>
          <a:p>
            <a:pPr algn="l">
              <a:lnSpc>
                <a:spcPts val="3882"/>
              </a:lnSpc>
              <a:spcBef>
                <a:spcPct val="0"/>
              </a:spcBef>
            </a:pPr>
            <a:r>
              <a:rPr lang="en-US" sz="2773" spc="-2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Fail to estimate 15 x (2.25 x $65,000) = $2.2 Mil in Replacement Costs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166" y="193187"/>
            <a:ext cx="17623668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Insight and Reccomendations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753419" y="1277811"/>
            <a:ext cx="8697419" cy="8745120"/>
          </a:xfrm>
          <a:custGeom>
            <a:avLst/>
            <a:gdLst/>
            <a:ahLst/>
            <a:cxnLst/>
            <a:rect r="r" b="b" t="t" l="l"/>
            <a:pathLst>
              <a:path h="8745120" w="8697419">
                <a:moveTo>
                  <a:pt x="0" y="0"/>
                </a:moveTo>
                <a:lnTo>
                  <a:pt x="8697419" y="0"/>
                </a:lnTo>
                <a:lnTo>
                  <a:pt x="8697419" y="8745120"/>
                </a:lnTo>
                <a:lnTo>
                  <a:pt x="0" y="8745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71054" y="1935149"/>
            <a:ext cx="11171276" cy="1025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Find out what matters most (anticipating turn over cost or not overspending on retention programs)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1054" y="3147614"/>
            <a:ext cx="11171276" cy="503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 Adjustment based on what is more important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054" y="3842051"/>
            <a:ext cx="11171276" cy="154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4604" indent="-317302" lvl="1">
              <a:lnSpc>
                <a:spcPts val="4115"/>
              </a:lnSpc>
              <a:buFont typeface="Arial"/>
              <a:buChar char="•"/>
            </a:pPr>
            <a:r>
              <a:rPr lang="en-US" sz="29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 other Machine Learning Methods (e.g. Deep Learning and Neural Networks) to Detect Attrition to minimize costs on both sides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47541" y="4101815"/>
            <a:ext cx="7392917" cy="1873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88"/>
              </a:lnSpc>
            </a:pPr>
            <a:r>
              <a:rPr lang="en-US" b="true" sz="10920" spc="-10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Questions!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6864833" y="1555425"/>
            <a:ext cx="4020836" cy="10238239"/>
          </a:xfrm>
          <a:custGeom>
            <a:avLst/>
            <a:gdLst/>
            <a:ahLst/>
            <a:cxnLst/>
            <a:rect r="r" b="b" t="t" l="l"/>
            <a:pathLst>
              <a:path h="10238239" w="4020836">
                <a:moveTo>
                  <a:pt x="4020836" y="0"/>
                </a:moveTo>
                <a:lnTo>
                  <a:pt x="0" y="0"/>
                </a:lnTo>
                <a:lnTo>
                  <a:pt x="0" y="10238238"/>
                </a:lnTo>
                <a:lnTo>
                  <a:pt x="4020836" y="10238238"/>
                </a:lnTo>
                <a:lnTo>
                  <a:pt x="402083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51842" y="897017"/>
            <a:ext cx="2991307" cy="2229883"/>
            <a:chOff x="0" y="0"/>
            <a:chExt cx="3988409" cy="2973178"/>
          </a:xfrm>
        </p:grpSpPr>
        <p:sp>
          <p:nvSpPr>
            <p:cNvPr name="Freeform 4" id="4"/>
            <p:cNvSpPr/>
            <p:nvPr/>
          </p:nvSpPr>
          <p:spPr>
            <a:xfrm flipH="tru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3988409" y="0"/>
                  </a:moveTo>
                  <a:lnTo>
                    <a:pt x="0" y="0"/>
                  </a:lnTo>
                  <a:lnTo>
                    <a:pt x="0" y="2973178"/>
                  </a:lnTo>
                  <a:lnTo>
                    <a:pt x="3988409" y="2973178"/>
                  </a:lnTo>
                  <a:lnTo>
                    <a:pt x="3988409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1270689"/>
              <a:ext cx="3813255" cy="431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90"/>
                </a:lnSpc>
                <a:spcBef>
                  <a:spcPct val="0"/>
                </a:spcBef>
              </a:pPr>
              <a:r>
                <a:rPr lang="en-US" b="true" sz="21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like my role?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73526" y="897017"/>
            <a:ext cx="2991307" cy="2229883"/>
            <a:chOff x="0" y="0"/>
            <a:chExt cx="3988409" cy="29731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0"/>
                  </a:moveTo>
                  <a:lnTo>
                    <a:pt x="3988409" y="0"/>
                  </a:lnTo>
                  <a:lnTo>
                    <a:pt x="3988409" y="2973178"/>
                  </a:lnTo>
                  <a:lnTo>
                    <a:pt x="0" y="297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463551" y="1105948"/>
              <a:ext cx="3061307" cy="770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69"/>
                </a:lnSpc>
                <a:spcBef>
                  <a:spcPct val="0"/>
                </a:spcBef>
              </a:pPr>
              <a:r>
                <a:rPr lang="en-US" b="true" sz="1974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 I getting paid enough?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228694" y="3978478"/>
            <a:ext cx="3125669" cy="2330044"/>
            <a:chOff x="0" y="0"/>
            <a:chExt cx="4167558" cy="3106725"/>
          </a:xfrm>
        </p:grpSpPr>
        <p:sp>
          <p:nvSpPr>
            <p:cNvPr name="Freeform 10" id="10"/>
            <p:cNvSpPr/>
            <p:nvPr/>
          </p:nvSpPr>
          <p:spPr>
            <a:xfrm flipH="true" flipV="false" rot="0">
              <a:off x="0" y="0"/>
              <a:ext cx="4167558" cy="3106725"/>
            </a:xfrm>
            <a:custGeom>
              <a:avLst/>
              <a:gdLst/>
              <a:ahLst/>
              <a:cxnLst/>
              <a:rect r="r" b="b" t="t" l="l"/>
              <a:pathLst>
                <a:path h="3106725" w="4167558">
                  <a:moveTo>
                    <a:pt x="4167558" y="0"/>
                  </a:moveTo>
                  <a:lnTo>
                    <a:pt x="0" y="0"/>
                  </a:lnTo>
                  <a:lnTo>
                    <a:pt x="0" y="3106725"/>
                  </a:lnTo>
                  <a:lnTo>
                    <a:pt x="4167558" y="3106725"/>
                  </a:lnTo>
                  <a:lnTo>
                    <a:pt x="4167558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704987" y="964020"/>
              <a:ext cx="2757585" cy="1103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8"/>
                </a:lnSpc>
                <a:spcBef>
                  <a:spcPct val="0"/>
                </a:spcBef>
              </a:pPr>
              <a:r>
                <a:rPr lang="en-US" b="true" sz="18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Am I spending too much time traveling?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30501" y="3953908"/>
            <a:ext cx="2991307" cy="2229883"/>
            <a:chOff x="0" y="0"/>
            <a:chExt cx="3988409" cy="29731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0"/>
                  </a:moveTo>
                  <a:lnTo>
                    <a:pt x="3988409" y="0"/>
                  </a:lnTo>
                  <a:lnTo>
                    <a:pt x="3988409" y="2973178"/>
                  </a:lnTo>
                  <a:lnTo>
                    <a:pt x="0" y="2973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15412" y="935063"/>
              <a:ext cx="2757585" cy="11030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08"/>
                </a:lnSpc>
                <a:spcBef>
                  <a:spcPct val="0"/>
                </a:spcBef>
              </a:pPr>
              <a:r>
                <a:rPr lang="en-US" b="true" sz="1840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How do my peers and coworkers treat me?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316078" y="7316364"/>
            <a:ext cx="2991307" cy="2229883"/>
            <a:chOff x="0" y="0"/>
            <a:chExt cx="3988409" cy="2973178"/>
          </a:xfrm>
        </p:grpSpPr>
        <p:sp>
          <p:nvSpPr>
            <p:cNvPr name="Freeform 16" id="16"/>
            <p:cNvSpPr/>
            <p:nvPr/>
          </p:nvSpPr>
          <p:spPr>
            <a:xfrm flipH="true" flipV="tru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3988409" y="2973178"/>
                  </a:moveTo>
                  <a:lnTo>
                    <a:pt x="0" y="2973178"/>
                  </a:lnTo>
                  <a:lnTo>
                    <a:pt x="0" y="0"/>
                  </a:lnTo>
                  <a:lnTo>
                    <a:pt x="3988409" y="0"/>
                  </a:lnTo>
                  <a:lnTo>
                    <a:pt x="3988409" y="297317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526836" y="1224254"/>
              <a:ext cx="2934737" cy="773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0"/>
                </a:lnSpc>
                <a:spcBef>
                  <a:spcPct val="0"/>
                </a:spcBef>
              </a:pPr>
              <a:r>
                <a:rPr lang="en-US" b="true" sz="19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like the leadership?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026155" y="7316364"/>
            <a:ext cx="2991307" cy="2229883"/>
            <a:chOff x="0" y="0"/>
            <a:chExt cx="3988409" cy="2973178"/>
          </a:xfrm>
        </p:grpSpPr>
        <p:sp>
          <p:nvSpPr>
            <p:cNvPr name="Freeform 19" id="19"/>
            <p:cNvSpPr/>
            <p:nvPr/>
          </p:nvSpPr>
          <p:spPr>
            <a:xfrm flipH="false" flipV="true" rot="0">
              <a:off x="0" y="0"/>
              <a:ext cx="3988409" cy="2973178"/>
            </a:xfrm>
            <a:custGeom>
              <a:avLst/>
              <a:gdLst/>
              <a:ahLst/>
              <a:cxnLst/>
              <a:rect r="r" b="b" t="t" l="l"/>
              <a:pathLst>
                <a:path h="2973178" w="3988409">
                  <a:moveTo>
                    <a:pt x="0" y="2973178"/>
                  </a:moveTo>
                  <a:lnTo>
                    <a:pt x="3988409" y="2973178"/>
                  </a:lnTo>
                  <a:lnTo>
                    <a:pt x="3988409" y="0"/>
                  </a:lnTo>
                  <a:lnTo>
                    <a:pt x="0" y="0"/>
                  </a:lnTo>
                  <a:lnTo>
                    <a:pt x="0" y="297317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526836" y="1104810"/>
              <a:ext cx="2934737" cy="1164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0"/>
                </a:lnSpc>
                <a:spcBef>
                  <a:spcPct val="0"/>
                </a:spcBef>
              </a:pPr>
              <a:r>
                <a:rPr lang="en-US" b="true" sz="1958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 I have a good work-life balance?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78523" y="120228"/>
            <a:ext cx="1033095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Background Research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991600"/>
            <a:ext cx="1623060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35A1F4"/>
                </a:solidFill>
                <a:latin typeface="DM Sans"/>
                <a:ea typeface="DM Sans"/>
                <a:cs typeface="DM Sans"/>
                <a:sym typeface="DM Sans"/>
              </a:rPr>
              <a:t>Whitton, Robert Joshua. EXPLORING FACTORS FOR EMPLOYEE ATTRITION AND RETENTION BY LIFE STAGE , July 2023, https://doi.org/https://acrobat.adobe.com/id/urn:aaid:sc:AP:85aa1998-bfb7-4378-accc-0be3422976c4.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939503" y="3508574"/>
            <a:ext cx="10408993" cy="4306594"/>
            <a:chOff x="0" y="0"/>
            <a:chExt cx="13878657" cy="5742125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4271058" cy="1094395"/>
              <a:chOff x="0" y="0"/>
              <a:chExt cx="2351117" cy="602439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Role Type and Role Autonomy</a:t>
                </a: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1553231"/>
              <a:ext cx="4271058" cy="1094395"/>
              <a:chOff x="0" y="0"/>
              <a:chExt cx="2351117" cy="602439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Compensation and Benefits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0" y="3100481"/>
              <a:ext cx="4271058" cy="1094395"/>
              <a:chOff x="0" y="0"/>
              <a:chExt cx="2351117" cy="60243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Tenure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0" y="4647731"/>
              <a:ext cx="4271058" cy="1094395"/>
              <a:chOff x="0" y="0"/>
              <a:chExt cx="2351117" cy="602439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Daily Commute</a:t>
                </a: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4801349" y="0"/>
              <a:ext cx="4271058" cy="1094395"/>
              <a:chOff x="0" y="0"/>
              <a:chExt cx="2351117" cy="602439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Business Travel</a:t>
                </a: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0">
              <a:off x="4801349" y="1553231"/>
              <a:ext cx="4271058" cy="1094395"/>
              <a:chOff x="0" y="0"/>
              <a:chExt cx="2351117" cy="60243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Peer Relationships and Support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4797685" y="3100481"/>
              <a:ext cx="4271058" cy="1094395"/>
              <a:chOff x="0" y="0"/>
              <a:chExt cx="2351117" cy="60243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Time to Complete Work</a:t>
                </a: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4801349" y="4647731"/>
              <a:ext cx="4271058" cy="1094395"/>
              <a:chOff x="0" y="0"/>
              <a:chExt cx="2351117" cy="602439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Time Between Promotions</a:t>
                </a: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9607599" y="0"/>
              <a:ext cx="4271058" cy="1094395"/>
              <a:chOff x="0" y="0"/>
              <a:chExt cx="2351117" cy="602439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Work-Life Balance and Mental Health</a:t>
                </a: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9607599" y="1553231"/>
              <a:ext cx="4271058" cy="1094395"/>
              <a:chOff x="0" y="0"/>
              <a:chExt cx="2351117" cy="602439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Culture</a:t>
                </a: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9607599" y="3100481"/>
              <a:ext cx="4271058" cy="1094395"/>
              <a:chOff x="0" y="0"/>
              <a:chExt cx="2351117" cy="60243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Corporate Social Responsibility</a:t>
                </a: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9595369" y="4647731"/>
              <a:ext cx="4271058" cy="1094395"/>
              <a:chOff x="0" y="0"/>
              <a:chExt cx="2351117" cy="602439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2351117" cy="602439"/>
              </a:xfrm>
              <a:custGeom>
                <a:avLst/>
                <a:gdLst/>
                <a:ahLst/>
                <a:cxnLst/>
                <a:rect r="r" b="b" t="t" l="l"/>
                <a:pathLst>
                  <a:path h="602439" w="2351117">
                    <a:moveTo>
                      <a:pt x="0" y="0"/>
                    </a:moveTo>
                    <a:lnTo>
                      <a:pt x="2351117" y="0"/>
                    </a:lnTo>
                    <a:lnTo>
                      <a:pt x="2351117" y="602439"/>
                    </a:lnTo>
                    <a:lnTo>
                      <a:pt x="0" y="602439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0"/>
                <a:ext cx="2351117" cy="602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59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Leadership</a:t>
                </a:r>
              </a:p>
            </p:txBody>
          </p:sp>
        </p:grpSp>
      </p:grpSp>
      <p:sp>
        <p:nvSpPr>
          <p:cNvPr name="TextBox 41" id="41"/>
          <p:cNvSpPr txBox="true"/>
          <p:nvPr/>
        </p:nvSpPr>
        <p:spPr>
          <a:xfrm rot="0">
            <a:off x="2487332" y="2057824"/>
            <a:ext cx="1331333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Comprehensive Review of Reasons for Employee Attrition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25604" y="5502246"/>
          <a:ext cx="7222169" cy="3594186"/>
        </p:xfrm>
        <a:graphic>
          <a:graphicData uri="http://schemas.openxmlformats.org/drawingml/2006/table">
            <a:tbl>
              <a:tblPr/>
              <a:tblGrid>
                <a:gridCol w="2255245"/>
                <a:gridCol w="2343021"/>
                <a:gridCol w="2623904"/>
              </a:tblGrid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sz="2465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sz="2465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Count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52"/>
                        </a:lnSpc>
                        <a:defRPr/>
                      </a:pPr>
                      <a:r>
                        <a:rPr lang="en-US" b="true" sz="2465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Proportion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16%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80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730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872"/>
                        </a:lnSpc>
                        <a:defRPr/>
                      </a:pPr>
                      <a:r>
                        <a:rPr lang="en-US" sz="2765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84%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664332" y="216278"/>
            <a:ext cx="11797094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b="true" sz="7500" spc="-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Our Dataset on Attrition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25817"/>
            <a:ext cx="10393057" cy="1192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6"/>
              </a:lnSpc>
            </a:pPr>
            <a:r>
              <a:rPr lang="en-US" sz="341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Summary of the Data:</a:t>
            </a:r>
          </a:p>
          <a:p>
            <a:pPr algn="just">
              <a:lnSpc>
                <a:spcPts val="4776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146499" y="1502153"/>
            <a:ext cx="6653885" cy="9480924"/>
          </a:xfrm>
          <a:custGeom>
            <a:avLst/>
            <a:gdLst/>
            <a:ahLst/>
            <a:cxnLst/>
            <a:rect r="r" b="b" t="t" l="l"/>
            <a:pathLst>
              <a:path h="9480924" w="6653885">
                <a:moveTo>
                  <a:pt x="0" y="0"/>
                </a:moveTo>
                <a:lnTo>
                  <a:pt x="6653885" y="0"/>
                </a:lnTo>
                <a:lnTo>
                  <a:pt x="6653885" y="9480924"/>
                </a:lnTo>
                <a:lnTo>
                  <a:pt x="0" y="9480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90824" y="2640171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870 Independent Observations 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0824" y="3195732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37 Variables/Factors (Numeric &amp; Categorical)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90824" y="3770343"/>
            <a:ext cx="10430933" cy="118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N/A Values or Missing Variables</a:t>
            </a:r>
          </a:p>
          <a:p>
            <a:pPr algn="just">
              <a:lnSpc>
                <a:spcPts val="479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90824" y="4335428"/>
            <a:ext cx="10430933" cy="57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9245" indent="-369622" lvl="1">
              <a:lnSpc>
                <a:spcPts val="4793"/>
              </a:lnSpc>
              <a:buFont typeface="Arial"/>
              <a:buChar char="•"/>
            </a:pPr>
            <a:r>
              <a:rPr lang="en-US" sz="34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Target Variable is “Attrition” (Yes/No)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1508126"/>
            <a:ext cx="7475812" cy="7750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Features Used in our KNN and Naive Bayes Classifier Models 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Numeric (Wilcoxon Ranked Sum Test alpha = 0.05):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Monthly Income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Distance From Home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Working Years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at Company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in Current Role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Years with Current Manager</a:t>
            </a: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Categorical (Chi-Squared Test alpha = 0.05):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Attrition (Target Variable)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Business Travel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Department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Environmental Satisfaction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Involvement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Level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Role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Job Satisfaction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Marital Status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Overtime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Stock Option Level</a:t>
            </a:r>
          </a:p>
          <a:p>
            <a:pPr algn="l" marL="431807" indent="-215904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Work-Life Balance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Fitting Significant Variables for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052014" y="1989849"/>
            <a:ext cx="7529843" cy="738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Train and Test Split: 70/30</a:t>
            </a:r>
          </a:p>
          <a:p>
            <a:pPr algn="l">
              <a:lnSpc>
                <a:spcPts val="4528"/>
              </a:lnSpc>
            </a:pPr>
          </a:p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KNN Model: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 = 65 (Best K Value)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SMOTE (Synthetic Minority Over-Sampling Technique)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Adjustment = 0.50</a:t>
            </a:r>
          </a:p>
          <a:p>
            <a:pPr algn="l">
              <a:lnSpc>
                <a:spcPts val="4528"/>
              </a:lnSpc>
            </a:pPr>
          </a:p>
          <a:p>
            <a:pPr algn="l">
              <a:lnSpc>
                <a:spcPts val="4528"/>
              </a:lnSpc>
            </a:pPr>
            <a:r>
              <a:rPr lang="en-US" sz="3234" spc="-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Naive Bayes: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SMOTE (Synthetic Minority Over-Sampling Technique)</a:t>
            </a:r>
          </a:p>
          <a:p>
            <a:pPr algn="l" marL="698384" indent="-349192" lvl="1">
              <a:lnSpc>
                <a:spcPts val="4528"/>
              </a:lnSpc>
              <a:buFont typeface="Arial"/>
              <a:buChar char="•"/>
            </a:pPr>
            <a:r>
              <a:rPr lang="en-US" b="true" sz="3234" spc="-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Adjustment = 0.75</a:t>
            </a:r>
          </a:p>
          <a:p>
            <a:pPr algn="l">
              <a:lnSpc>
                <a:spcPts val="45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23752" y="1492180"/>
            <a:ext cx="12040497" cy="7766120"/>
          </a:xfrm>
          <a:custGeom>
            <a:avLst/>
            <a:gdLst/>
            <a:ahLst/>
            <a:cxnLst/>
            <a:rect r="r" b="b" t="t" l="l"/>
            <a:pathLst>
              <a:path h="7766120" w="12040497">
                <a:moveTo>
                  <a:pt x="0" y="0"/>
                </a:moveTo>
                <a:lnTo>
                  <a:pt x="12040496" y="0"/>
                </a:lnTo>
                <a:lnTo>
                  <a:pt x="12040496" y="7766120"/>
                </a:lnTo>
                <a:lnTo>
                  <a:pt x="0" y="776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4332" y="84153"/>
            <a:ext cx="16324899" cy="107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 Best K Value for KNN Model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798735" y="1710607"/>
            <a:ext cx="922734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17BEC2"/>
                </a:solidFill>
                <a:latin typeface="DM Sans Bold"/>
                <a:ea typeface="DM Sans Bold"/>
                <a:cs typeface="DM Sans Bold"/>
                <a:sym typeface="DM Sans Bold"/>
              </a:rPr>
              <a:t>K=65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9504160" y="2000385"/>
            <a:ext cx="2294575" cy="380485"/>
          </a:xfrm>
          <a:prstGeom prst="line">
            <a:avLst/>
          </a:prstGeom>
          <a:ln cap="flat" w="38100">
            <a:solidFill>
              <a:srgbClr val="04BEC3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23498" y="2892265"/>
          <a:ext cx="12315312" cy="5071364"/>
        </p:xfrm>
        <a:graphic>
          <a:graphicData uri="http://schemas.openxmlformats.org/drawingml/2006/table">
            <a:tbl>
              <a:tblPr/>
              <a:tblGrid>
                <a:gridCol w="2972043"/>
                <a:gridCol w="4671634"/>
                <a:gridCol w="4671634"/>
              </a:tblGrid>
              <a:tr h="17123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Translated to Talent Management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When it Matters Most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Sensitivity (TP Rate)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794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Specificity (TN Rate)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32166" y="193187"/>
            <a:ext cx="17623668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Metrics Explained (Sensitivity and Specificity)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51179" y="4768599"/>
            <a:ext cx="3493508" cy="127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Don’t want to miss detecting employees that are leaving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57383" y="5197224"/>
            <a:ext cx="3493508" cy="413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turnover is very costly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1179" y="6464126"/>
            <a:ext cx="3493508" cy="1271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Don’t waste retention budget on happy employees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757383" y="6678439"/>
            <a:ext cx="3493508" cy="84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0"/>
              </a:lnSpc>
              <a:spcBef>
                <a:spcPct val="0"/>
              </a:spcBef>
            </a:pPr>
            <a:r>
              <a:rPr lang="en-US" sz="2457" spc="-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retention programs cost lots of money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9504" y="2044266"/>
            <a:ext cx="8168130" cy="5818694"/>
          </a:xfrm>
          <a:custGeom>
            <a:avLst/>
            <a:gdLst/>
            <a:ahLst/>
            <a:cxnLst/>
            <a:rect r="r" b="b" t="t" l="l"/>
            <a:pathLst>
              <a:path h="5818694" w="8168130">
                <a:moveTo>
                  <a:pt x="0" y="0"/>
                </a:moveTo>
                <a:lnTo>
                  <a:pt x="8168130" y="0"/>
                </a:lnTo>
                <a:lnTo>
                  <a:pt x="8168130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9842" y="2044266"/>
            <a:ext cx="8163705" cy="5818694"/>
          </a:xfrm>
          <a:custGeom>
            <a:avLst/>
            <a:gdLst/>
            <a:ahLst/>
            <a:cxnLst/>
            <a:rect r="r" b="b" t="t" l="l"/>
            <a:pathLst>
              <a:path h="5818694" w="8163705">
                <a:moveTo>
                  <a:pt x="0" y="0"/>
                </a:moveTo>
                <a:lnTo>
                  <a:pt x="8163705" y="0"/>
                </a:lnTo>
                <a:lnTo>
                  <a:pt x="8163705" y="5818694"/>
                </a:lnTo>
                <a:lnTo>
                  <a:pt x="0" y="5818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4332" y="84153"/>
            <a:ext cx="16324899" cy="107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 Threshold for KNN &amp; Naive Bayes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4332" y="84153"/>
            <a:ext cx="16324899" cy="1084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26"/>
              </a:lnSpc>
            </a:pPr>
            <a:r>
              <a:rPr lang="en-US" b="true" sz="6304" spc="-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Results  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284467" y="2346671"/>
          <a:ext cx="5915953" cy="3097776"/>
        </p:xfrm>
        <a:graphic>
          <a:graphicData uri="http://schemas.openxmlformats.org/drawingml/2006/table">
            <a:tbl>
              <a:tblPr/>
              <a:tblGrid>
                <a:gridCol w="1971984"/>
                <a:gridCol w="1971984"/>
                <a:gridCol w="1971984"/>
              </a:tblGrid>
              <a:tr h="1012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053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7619681" y="1725918"/>
            <a:ext cx="1283137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 </a:t>
            </a: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2997314" y="4157294"/>
            <a:ext cx="2051898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Predicted</a:t>
            </a:r>
          </a:p>
        </p:txBody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284467" y="6398575"/>
          <a:ext cx="5915953" cy="3097776"/>
        </p:xfrm>
        <a:graphic>
          <a:graphicData uri="http://schemas.openxmlformats.org/drawingml/2006/table">
            <a:tbl>
              <a:tblPr/>
              <a:tblGrid>
                <a:gridCol w="1971984"/>
                <a:gridCol w="1971984"/>
                <a:gridCol w="1971984"/>
              </a:tblGrid>
              <a:tr h="1012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Attrition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77F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</a:tr>
              <a:tr h="10533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18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A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DM Sans Bold"/>
                          <a:ea typeface="DM Sans Bold"/>
                          <a:cs typeface="DM Sans Bold"/>
                          <a:sym typeface="DM Sans Bold"/>
                        </a:rPr>
                        <a:t>139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7529123" y="5777821"/>
            <a:ext cx="1283137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Actual </a:t>
            </a:r>
          </a:p>
        </p:txBody>
      </p:sp>
      <p:sp>
        <p:nvSpPr>
          <p:cNvPr name="TextBox 8" id="8"/>
          <p:cNvSpPr txBox="true"/>
          <p:nvPr/>
        </p:nvSpPr>
        <p:spPr>
          <a:xfrm rot="-5400000">
            <a:off x="2906756" y="8209198"/>
            <a:ext cx="2051898" cy="522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0"/>
              </a:lnSpc>
              <a:spcBef>
                <a:spcPct val="0"/>
              </a:spcBef>
            </a:pPr>
            <a:r>
              <a:rPr lang="en-US" b="true" sz="3057" spc="-3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Predicted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9296" y="3905084"/>
            <a:ext cx="1913228" cy="41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  <a:spcBef>
                <a:spcPct val="0"/>
              </a:spcBef>
            </a:pPr>
            <a:r>
              <a:rPr lang="en-US" b="true" sz="28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KNN Model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4332" y="7669135"/>
            <a:ext cx="2683155" cy="801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72"/>
              </a:lnSpc>
              <a:spcBef>
                <a:spcPct val="0"/>
              </a:spcBef>
            </a:pPr>
            <a:r>
              <a:rPr lang="en-US" b="true" sz="272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Naive Bayes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24395" y="3044915"/>
            <a:ext cx="5379687" cy="20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62.45%</a:t>
            </a:r>
          </a:p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Sensitivity: 61.90%</a:t>
            </a:r>
          </a:p>
          <a:p>
            <a:pPr algn="just">
              <a:lnSpc>
                <a:spcPts val="5540"/>
              </a:lnSpc>
              <a:spcBef>
                <a:spcPct val="0"/>
              </a:spcBef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Specificity: 62.55%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24395" y="6538665"/>
            <a:ext cx="5379687" cy="2046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Accuracy: 63.60%</a:t>
            </a:r>
          </a:p>
          <a:p>
            <a:pPr algn="just">
              <a:lnSpc>
                <a:spcPts val="5540"/>
              </a:lnSpc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Sensitivity: 64.29%</a:t>
            </a:r>
          </a:p>
          <a:p>
            <a:pPr algn="just">
              <a:lnSpc>
                <a:spcPts val="5540"/>
              </a:lnSpc>
              <a:spcBef>
                <a:spcPct val="0"/>
              </a:spcBef>
            </a:pPr>
            <a:r>
              <a:rPr lang="en-US" b="true" sz="3957" spc="-3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Specificity: 63.47%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DAG29SJqDNE</dc:identifier>
  <dcterms:modified xsi:type="dcterms:W3CDTF">2011-08-01T06:04:30Z</dcterms:modified>
  <cp:revision>1</cp:revision>
  <dc:title>Final Attrition Project Presentation</dc:title>
</cp:coreProperties>
</file>