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292" r:id="rId6"/>
    <p:sldId id="293" r:id="rId7"/>
    <p:sldId id="263" r:id="rId8"/>
    <p:sldId id="294" r:id="rId9"/>
    <p:sldId id="295" r:id="rId10"/>
    <p:sldId id="264" r:id="rId11"/>
    <p:sldId id="296" r:id="rId12"/>
    <p:sldId id="266" r:id="rId13"/>
    <p:sldId id="269" r:id="rId14"/>
    <p:sldId id="270" r:id="rId15"/>
    <p:sldId id="331" r:id="rId16"/>
    <p:sldId id="298" r:id="rId17"/>
    <p:sldId id="322" r:id="rId18"/>
    <p:sldId id="273" r:id="rId19"/>
    <p:sldId id="274" r:id="rId20"/>
    <p:sldId id="280" r:id="rId21"/>
    <p:sldId id="282" r:id="rId22"/>
    <p:sldId id="283" r:id="rId23"/>
    <p:sldId id="300" r:id="rId24"/>
    <p:sldId id="326" r:id="rId25"/>
    <p:sldId id="303" r:id="rId26"/>
    <p:sldId id="327" r:id="rId27"/>
    <p:sldId id="302" r:id="rId28"/>
    <p:sldId id="324" r:id="rId29"/>
    <p:sldId id="317" r:id="rId30"/>
    <p:sldId id="318" r:id="rId31"/>
    <p:sldId id="334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16/02/2023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7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16/02/2023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dirty="0"/>
              <a:t>Multi-dimensional 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4084195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dirty="0"/>
              <a:t>For multi-dimensional arrays, indexing between different dimensions is separated by commas</a:t>
            </a:r>
            <a:br>
              <a:rPr lang="en-US" altLang="en-US" sz="3200" dirty="0"/>
            </a:br>
            <a:r>
              <a:rPr lang="en-US" altLang="en-US" sz="3200" dirty="0"/>
              <a:t>(fastest-varying dimension is last).</a:t>
            </a:r>
          </a:p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dirty="0"/>
              <a:t>e.g.   a[4, 2]      </a:t>
            </a:r>
            <a:r>
              <a:rPr lang="en-US" altLang="en-US" sz="3200" dirty="0">
                <a:sym typeface="Wingdings" panose="05000000000000000000" pitchFamily="2" charset="2"/>
              </a:rPr>
              <a:t> [row, col]</a:t>
            </a:r>
            <a:endParaRPr lang="en-US" altLang="en-US" sz="3200" dirty="0"/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 dirty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  <a:buNone/>
            </a:pPr>
            <a:r>
              <a:rPr lang="en-US" altLang="en-US" sz="3200" dirty="0"/>
              <a:t>Slicing rules also work as applied for each dimension.</a:t>
            </a:r>
          </a:p>
          <a:p>
            <a:pPr marL="230188" indent="0">
              <a:spcBef>
                <a:spcPts val="600"/>
              </a:spcBef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e.g.   a[1, :, 4:7]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 dirty="0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What is </a:t>
            </a:r>
            <a:r>
              <a:rPr lang="en-US" altLang="en-US" sz="3200" dirty="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 dirty="0">
                <a:cs typeface="Calibri" panose="020F0502020204030204" pitchFamily="34" charset="0"/>
              </a:rPr>
              <a:t>equal to? </a:t>
            </a:r>
            <a:r>
              <a:rPr lang="en-US" altLang="en-US" sz="3200" dirty="0">
                <a:ea typeface="MS Gothic" panose="020B0609070205080204" pitchFamily="49" charset="-128"/>
              </a:rPr>
              <a:t>a[1,:]</a:t>
            </a:r>
            <a:r>
              <a:rPr lang="en-US" altLang="en-US" sz="3200" dirty="0">
                <a:cs typeface="Calibri" panose="020F0502020204030204" pitchFamily="34" charset="0"/>
              </a:rPr>
              <a:t>? </a:t>
            </a:r>
            <a:r>
              <a:rPr lang="en-US" altLang="en-US" sz="3200" dirty="0">
                <a:ea typeface="MS Gothic" panose="020B0609070205080204" pitchFamily="49" charset="-128"/>
              </a:rPr>
              <a:t>a[1,1:4]</a:t>
            </a:r>
            <a:r>
              <a:rPr lang="en-US" altLang="en-US" sz="3200" dirty="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[1, 22, 4, 0.1, 5.3, -9],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array(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-9])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array([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22, 4, 0.1])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Reshape the array: e.g.,     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Transpose the array:          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Flatten to a 1-D array:   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np.ravel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Concatenate arrays:  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3)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215443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endParaRPr lang="en-GB" sz="2000" spc="-1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wrote a great python/atmospheric science book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/>
              <a:t>It is Python 2 however.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 as specified,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submodule. </a:t>
            </a:r>
            <a:br>
              <a:rPr lang="en-US" altLang="en-US" sz="2800" dirty="0">
                <a:cs typeface="Calibri" panose="020F0502020204030204" pitchFamily="34" charset="0"/>
              </a:rPr>
            </a:b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In these examples, assume that 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and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MS Gothic" panose="020B0609070205080204" pitchFamily="49" charset="-128"/>
              </a:rPr>
              <a:t>numpy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 dirty="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Arrays 3</a:t>
            </a:r>
            <a:endParaRPr sz="4000"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B0B0F6D-E655-4BEC-1C30-457E8808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2" y="342900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2, 3, --, --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 False, False, True, 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Arrays 4</a:t>
            </a:r>
            <a:endParaRPr sz="4000" b="1" spc="-287" dirty="0"/>
          </a:p>
        </p:txBody>
      </p:sp>
      <p:sp>
        <p:nvSpPr>
          <p:cNvPr id="5" name="object 5"/>
          <p:cNvSpPr txBox="1"/>
          <p:nvPr/>
        </p:nvSpPr>
        <p:spPr>
          <a:xfrm>
            <a:off x="862268" y="1484784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067" y="2385400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FD3CEB5-63B4-D54D-BB9F-9C945316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67" y="378904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2, --, --, 5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 False, True, True, False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605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5AB4E-7840-A745-8A7C-3F89C7221A0F}"/>
              </a:ext>
            </a:extLst>
          </p:cNvPr>
          <p:cNvSpPr txBox="1"/>
          <p:nvPr/>
        </p:nvSpPr>
        <p:spPr>
          <a:xfrm>
            <a:off x="251520" y="2152651"/>
            <a:ext cx="16722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Masked when:</a:t>
            </a:r>
          </a:p>
          <a:p>
            <a:r>
              <a:rPr lang="en-GB" dirty="0"/>
              <a:t>b &gt; 3</a:t>
            </a:r>
          </a:p>
          <a:p>
            <a:r>
              <a:rPr lang="en-GB" dirty="0"/>
              <a:t>c &gt; 2, c &lt; 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(data=...,mask=...,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b="1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b="1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69227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values".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Other libraries, such as Pandas, netCDF4, cf-python, iris and Xarray all use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dtype=np.int32)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lang="en-GB" sz="3200" spc="40" dirty="0">
                <a:latin typeface="+mn-lt"/>
                <a:cs typeface="Calibri" panose="020F0502020204030204" pitchFamily="34" charset="0"/>
              </a:rPr>
              <a:t>1-D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similar to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dirty="0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 dirty="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 dirty="0">
                <a:cs typeface="Calibri" panose="020F0502020204030204" pitchFamily="34" charset="0"/>
              </a:rPr>
              <a:t>is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 dirty="0">
                <a:cs typeface="Calibri" panose="020F0502020204030204" pitchFamily="34" charset="0"/>
              </a:rPr>
              <a:t>the second is 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 dirty="0">
                <a:cs typeface="Calibri" panose="020F0502020204030204" pitchFamily="34" charset="0"/>
              </a:rPr>
              <a:t>etc.</a:t>
            </a:r>
            <a:endParaRPr lang="en-GB" altLang="en-US" sz="32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 dirty="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14972</TotalTime>
  <Words>2324</Words>
  <Application>Microsoft Office PowerPoint</Application>
  <PresentationFormat>On-screen Show (4:3)</PresentationFormat>
  <Paragraphs>230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Gothic</vt:lpstr>
      <vt:lpstr>Arial</vt:lpstr>
      <vt:lpstr>Calibri</vt:lpstr>
      <vt:lpstr>Courier New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Multi-dimensional 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Constructing Masked Arrays 4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Westwood, Daniel (STFC,RAL,RALSP)</cp:lastModifiedBy>
  <cp:revision>165</cp:revision>
  <cp:lastPrinted>2021-11-26T08:05:55Z</cp:lastPrinted>
  <dcterms:created xsi:type="dcterms:W3CDTF">2014-03-03T17:46:53Z</dcterms:created>
  <dcterms:modified xsi:type="dcterms:W3CDTF">2023-02-16T10:40:57Z</dcterms:modified>
</cp:coreProperties>
</file>