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1" r:id="rId9"/>
  </p:sldIdLst>
  <p:sldSz cx="9144000" cy="5143500" type="screen16x9"/>
  <p:notesSz cx="6858000" cy="9144000"/>
  <p:embeddedFontLst>
    <p:embeddedFont>
      <p:font typeface="Cabin" panose="020B0604020202020204" charset="0"/>
      <p:regular r:id="rId11"/>
      <p:bold r:id="rId12"/>
      <p:italic r:id="rId13"/>
      <p:boldItalic r:id="rId14"/>
    </p:embeddedFont>
    <p:embeddedFont>
      <p:font typeface="Gill Sans" panose="020B0604020202020204" charset="0"/>
      <p:regular r:id="rId15"/>
      <p:bold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A44C3-42F6-40D7-9956-6E7C6217829C}" v="2" dt="2024-11-21T12:04:48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1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mment, Alison (STFC,RAL,RALSP)" userId="bee5cd36-3910-47a9-bf18-208412f9e6ee" providerId="ADAL" clId="{B1EA44C3-42F6-40D7-9956-6E7C6217829C}"/>
    <pc:docChg chg="custSel addSld modSld sldOrd">
      <pc:chgData name="Pamment, Alison (STFC,RAL,RALSP)" userId="bee5cd36-3910-47a9-bf18-208412f9e6ee" providerId="ADAL" clId="{B1EA44C3-42F6-40D7-9956-6E7C6217829C}" dt="2024-11-21T12:11:41.096" v="836" actId="2711"/>
      <pc:docMkLst>
        <pc:docMk/>
      </pc:docMkLst>
      <pc:sldChg chg="ord modNotes">
        <pc:chgData name="Pamment, Alison (STFC,RAL,RALSP)" userId="bee5cd36-3910-47a9-bf18-208412f9e6ee" providerId="ADAL" clId="{B1EA44C3-42F6-40D7-9956-6E7C6217829C}" dt="2024-11-21T11:47:37.491" v="1"/>
        <pc:sldMkLst>
          <pc:docMk/>
          <pc:sldMk cId="0" sldId="258"/>
        </pc:sldMkLst>
      </pc:sldChg>
      <pc:sldChg chg="modSp mod">
        <pc:chgData name="Pamment, Alison (STFC,RAL,RALSP)" userId="bee5cd36-3910-47a9-bf18-208412f9e6ee" providerId="ADAL" clId="{B1EA44C3-42F6-40D7-9956-6E7C6217829C}" dt="2024-11-21T12:08:39.690" v="820" actId="255"/>
        <pc:sldMkLst>
          <pc:docMk/>
          <pc:sldMk cId="0" sldId="260"/>
        </pc:sldMkLst>
        <pc:spChg chg="mod">
          <ac:chgData name="Pamment, Alison (STFC,RAL,RALSP)" userId="bee5cd36-3910-47a9-bf18-208412f9e6ee" providerId="ADAL" clId="{B1EA44C3-42F6-40D7-9956-6E7C6217829C}" dt="2024-11-21T12:08:39.690" v="820" actId="255"/>
          <ac:spMkLst>
            <pc:docMk/>
            <pc:sldMk cId="0" sldId="260"/>
            <ac:spMk id="97" creationId="{00000000-0000-0000-0000-000000000000}"/>
          </ac:spMkLst>
        </pc:spChg>
      </pc:sldChg>
      <pc:sldChg chg="modSp mod">
        <pc:chgData name="Pamment, Alison (STFC,RAL,RALSP)" userId="bee5cd36-3910-47a9-bf18-208412f9e6ee" providerId="ADAL" clId="{B1EA44C3-42F6-40D7-9956-6E7C6217829C}" dt="2024-11-21T11:53:54.990" v="171" actId="5793"/>
        <pc:sldMkLst>
          <pc:docMk/>
          <pc:sldMk cId="0" sldId="261"/>
        </pc:sldMkLst>
        <pc:spChg chg="mod">
          <ac:chgData name="Pamment, Alison (STFC,RAL,RALSP)" userId="bee5cd36-3910-47a9-bf18-208412f9e6ee" providerId="ADAL" clId="{B1EA44C3-42F6-40D7-9956-6E7C6217829C}" dt="2024-11-21T11:53:54.990" v="171" actId="5793"/>
          <ac:spMkLst>
            <pc:docMk/>
            <pc:sldMk cId="0" sldId="261"/>
            <ac:spMk id="104" creationId="{00000000-0000-0000-0000-000000000000}"/>
          </ac:spMkLst>
        </pc:spChg>
      </pc:sldChg>
      <pc:sldChg chg="addSp delSp modSp new mod">
        <pc:chgData name="Pamment, Alison (STFC,RAL,RALSP)" userId="bee5cd36-3910-47a9-bf18-208412f9e6ee" providerId="ADAL" clId="{B1EA44C3-42F6-40D7-9956-6E7C6217829C}" dt="2024-11-21T11:50:48.535" v="95" actId="20577"/>
        <pc:sldMkLst>
          <pc:docMk/>
          <pc:sldMk cId="3808087592" sldId="262"/>
        </pc:sldMkLst>
        <pc:spChg chg="mod">
          <ac:chgData name="Pamment, Alison (STFC,RAL,RALSP)" userId="bee5cd36-3910-47a9-bf18-208412f9e6ee" providerId="ADAL" clId="{B1EA44C3-42F6-40D7-9956-6E7C6217829C}" dt="2024-11-21T11:50:48.535" v="95" actId="20577"/>
          <ac:spMkLst>
            <pc:docMk/>
            <pc:sldMk cId="3808087592" sldId="262"/>
            <ac:spMk id="2" creationId="{3478ED0D-3396-D220-0640-BA7B2CDDD263}"/>
          </ac:spMkLst>
        </pc:spChg>
        <pc:spChg chg="del">
          <ac:chgData name="Pamment, Alison (STFC,RAL,RALSP)" userId="bee5cd36-3910-47a9-bf18-208412f9e6ee" providerId="ADAL" clId="{B1EA44C3-42F6-40D7-9956-6E7C6217829C}" dt="2024-11-21T11:49:53.186" v="7" actId="478"/>
          <ac:spMkLst>
            <pc:docMk/>
            <pc:sldMk cId="3808087592" sldId="262"/>
            <ac:spMk id="3" creationId="{B76F12A7-B4B6-FE8E-1D18-7974EB8E806B}"/>
          </ac:spMkLst>
        </pc:spChg>
        <pc:spChg chg="del">
          <ac:chgData name="Pamment, Alison (STFC,RAL,RALSP)" userId="bee5cd36-3910-47a9-bf18-208412f9e6ee" providerId="ADAL" clId="{B1EA44C3-42F6-40D7-9956-6E7C6217829C}" dt="2024-11-21T11:49:16.692" v="3" actId="478"/>
          <ac:spMkLst>
            <pc:docMk/>
            <pc:sldMk cId="3808087592" sldId="262"/>
            <ac:spMk id="4" creationId="{8D0FFC50-FFB1-BA26-52AA-95E120D888C2}"/>
          </ac:spMkLst>
        </pc:spChg>
        <pc:picChg chg="add mod">
          <ac:chgData name="Pamment, Alison (STFC,RAL,RALSP)" userId="bee5cd36-3910-47a9-bf18-208412f9e6ee" providerId="ADAL" clId="{B1EA44C3-42F6-40D7-9956-6E7C6217829C}" dt="2024-11-21T11:50:06.135" v="10" actId="1076"/>
          <ac:picMkLst>
            <pc:docMk/>
            <pc:sldMk cId="3808087592" sldId="262"/>
            <ac:picMk id="6" creationId="{9B0E4D68-8917-5E66-5133-1DB2FCB0540F}"/>
          </ac:picMkLst>
        </pc:picChg>
      </pc:sldChg>
      <pc:sldChg chg="addSp delSp modSp new mod">
        <pc:chgData name="Pamment, Alison (STFC,RAL,RALSP)" userId="bee5cd36-3910-47a9-bf18-208412f9e6ee" providerId="ADAL" clId="{B1EA44C3-42F6-40D7-9956-6E7C6217829C}" dt="2024-11-21T12:11:41.096" v="836" actId="2711"/>
        <pc:sldMkLst>
          <pc:docMk/>
          <pc:sldMk cId="222413522" sldId="263"/>
        </pc:sldMkLst>
        <pc:spChg chg="mod">
          <ac:chgData name="Pamment, Alison (STFC,RAL,RALSP)" userId="bee5cd36-3910-47a9-bf18-208412f9e6ee" providerId="ADAL" clId="{B1EA44C3-42F6-40D7-9956-6E7C6217829C}" dt="2024-11-21T12:07:41.292" v="795" actId="1035"/>
          <ac:spMkLst>
            <pc:docMk/>
            <pc:sldMk cId="222413522" sldId="263"/>
            <ac:spMk id="2" creationId="{8CE0A261-431D-0680-52E3-8999A54A3C22}"/>
          </ac:spMkLst>
        </pc:spChg>
        <pc:spChg chg="mod">
          <ac:chgData name="Pamment, Alison (STFC,RAL,RALSP)" userId="bee5cd36-3910-47a9-bf18-208412f9e6ee" providerId="ADAL" clId="{B1EA44C3-42F6-40D7-9956-6E7C6217829C}" dt="2024-11-21T12:11:41.096" v="836" actId="2711"/>
          <ac:spMkLst>
            <pc:docMk/>
            <pc:sldMk cId="222413522" sldId="263"/>
            <ac:spMk id="3" creationId="{56AD8005-0961-6BCF-5C5C-2D12E17194D4}"/>
          </ac:spMkLst>
        </pc:spChg>
        <pc:spChg chg="del mod">
          <ac:chgData name="Pamment, Alison (STFC,RAL,RALSP)" userId="bee5cd36-3910-47a9-bf18-208412f9e6ee" providerId="ADAL" clId="{B1EA44C3-42F6-40D7-9956-6E7C6217829C}" dt="2024-11-21T12:02:08.508" v="606" actId="478"/>
          <ac:spMkLst>
            <pc:docMk/>
            <pc:sldMk cId="222413522" sldId="263"/>
            <ac:spMk id="4" creationId="{B6A196A1-040B-1AE6-ACE3-DD7D016DC118}"/>
          </ac:spMkLst>
        </pc:spChg>
        <pc:picChg chg="add mod">
          <ac:chgData name="Pamment, Alison (STFC,RAL,RALSP)" userId="bee5cd36-3910-47a9-bf18-208412f9e6ee" providerId="ADAL" clId="{B1EA44C3-42F6-40D7-9956-6E7C6217829C}" dt="2024-11-21T12:05:23.951" v="659" actId="1076"/>
          <ac:picMkLst>
            <pc:docMk/>
            <pc:sldMk cId="222413522" sldId="263"/>
            <ac:picMk id="5" creationId="{4BDC5751-C9F3-9114-7177-0D9A0ECD1A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9887a2036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9887a2036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1D1C1D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raising awareness of Net Zero DRI goals and some first suggestions of how to work towards them.</a:t>
            </a:r>
            <a:endParaRPr/>
          </a:p>
        </p:txBody>
      </p:sp>
      <p:sp>
        <p:nvSpPr>
          <p:cNvPr id="66" name="Google Shape;66;g29887a2036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f25045b2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f25045b2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862f8e02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862f8e02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e862f8e02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e862f8e02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862f8e02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862f8e02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862f8e02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862f8e02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700" y="283600"/>
            <a:ext cx="3291776" cy="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8" name="Google Shape;58;p11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61" name="Google Shape;61;p12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" name="Google Shape;18;p3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" name="Google Shape;23;p4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9" name="Google Shape;29;p5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" name="Google Shape;33;p6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" name="Google Shape;38;p7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" name="Google Shape;42;p8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9" name="Google Shape;49;p9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3" name="Google Shape;53;p10" descr="NCAS_national_centre_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7325" y="4529000"/>
            <a:ext cx="1616824" cy="38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bin"/>
              <a:buNone/>
              <a:defRPr sz="2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■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■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●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2921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Open Sans"/>
              <a:buChar char="○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2921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Open Sans"/>
              <a:buChar char="■"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4">
            <a:alphaModFix amt="40000"/>
          </a:blip>
          <a:stretch>
            <a:fillRect/>
          </a:stretch>
        </p:blipFill>
        <p:spPr>
          <a:xfrm>
            <a:off x="0" y="49450"/>
            <a:ext cx="9144002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44" y="153591"/>
            <a:ext cx="6115050" cy="483631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063763" y="153600"/>
            <a:ext cx="4980900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/>
              <a:t>Net Zero &amp; DRI </a:t>
            </a:r>
            <a:endParaRPr sz="3800" b="1"/>
          </a:p>
        </p:txBody>
      </p:sp>
      <p:pic>
        <p:nvPicPr>
          <p:cNvPr id="70" name="Google Shape;70;p14" descr="NCAS_national_centre_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450" y="4202325"/>
            <a:ext cx="3291776" cy="7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Gill Sans"/>
                <a:ea typeface="Gill Sans"/>
                <a:cs typeface="Gill Sans"/>
                <a:sym typeface="Gill Sans"/>
              </a:rPr>
              <a:t>Net Zero - what is it?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Definition: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Net zero refers to achieving a balance between the amount of greenhouse gas emissions produced and the amount removed from the atmosphere, resulting in no net increase in emissions.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ial"/>
                <a:ea typeface="Arial"/>
                <a:cs typeface="Arial"/>
                <a:sym typeface="Arial"/>
              </a:rPr>
              <a:t>Importance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Mitigating climate change is a global priority, and digital research infrastructure users can play a crucial role.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Digital technology and internet are responsible for around 4% of global carbon emissions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Gill Sans"/>
                <a:ea typeface="Gill Sans"/>
                <a:cs typeface="Gill Sans"/>
                <a:sym typeface="Gill Sans"/>
              </a:rPr>
              <a:t>What is digital research infrastructure (DRI)?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The building blocks of the digital research infrastructure system include: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Large scale computer facilities, including high-throughput, high-performance, and cloud computing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Data storage facilities, repositories, stewardship and security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Software and shared code libraries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Mechanisms for access, such as networks and user authentication systems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People: the users, and the experts who develop and maintain these powerful resources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675" y="1456813"/>
            <a:ext cx="3810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latin typeface="Gill Sans"/>
                <a:ea typeface="Gill Sans"/>
                <a:cs typeface="Gill Sans"/>
                <a:sym typeface="Gill Sans"/>
              </a:rPr>
              <a:t>Key areas contributing to digital research infrastructure emissions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9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Embodied carbon in equipment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Manufacture of hardware (including the footprint of extracting raw materials)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Emissions associated with the use of electricity to power computer equipment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Energy for power distribution and cooling storage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1500" y="1170125"/>
            <a:ext cx="4130099" cy="2752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8ED0D-3396-D220-0640-BA7B2CDD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- power usage in the JASMIN building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9B0E4D68-8917-5E66-5133-1DB2FCB0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0" y="1190664"/>
            <a:ext cx="8599470" cy="263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87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Actions you can take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1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Reduce Energy Consumption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Optimise server utilisation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Ensure efficient use of computational resources to minimise energy waste.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Implement power-saving features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Configure hardware and software to reduce energy consumption during idle periods.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200" y="1170125"/>
            <a:ext cx="2711398" cy="180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A261-431D-0680-52E3-8999A54A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5230"/>
            <a:ext cx="8520600" cy="572700"/>
          </a:xfrm>
        </p:spPr>
        <p:txBody>
          <a:bodyPr/>
          <a:lstStyle/>
          <a:p>
            <a:r>
              <a:rPr lang="en-GB" dirty="0">
                <a:latin typeface="Gill Sans" panose="020B0604020202020204" charset="0"/>
              </a:rPr>
              <a:t>Efficient data storage and 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D8005-0961-6BCF-5C5C-2D12E1719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19537"/>
            <a:ext cx="6433284" cy="3825354"/>
          </a:xfrm>
        </p:spPr>
        <p:txBody>
          <a:bodyPr/>
          <a:lstStyle/>
          <a:p>
            <a:r>
              <a:rPr lang="en-GB" sz="1800" dirty="0">
                <a:solidFill>
                  <a:schemeClr val="tx1"/>
                </a:solidFill>
                <a:latin typeface="+mn-lt"/>
              </a:rPr>
              <a:t>Don’t make multiple copies of big data!</a:t>
            </a:r>
          </a:p>
          <a:p>
            <a:pPr lvl="1"/>
            <a:r>
              <a:rPr lang="en-GB" sz="1400" dirty="0">
                <a:solidFill>
                  <a:schemeClr val="tx1"/>
                </a:solidFill>
                <a:latin typeface="+mj-lt"/>
              </a:rPr>
              <a:t>Provide links to where the data are stored rather than attaching multiple copies to emails</a:t>
            </a:r>
          </a:p>
          <a:p>
            <a:pPr lvl="1"/>
            <a:r>
              <a:rPr lang="en-GB" sz="1400" dirty="0">
                <a:solidFill>
                  <a:schemeClr val="tx1"/>
                </a:solidFill>
                <a:latin typeface="+mj-lt"/>
              </a:rPr>
              <a:t>A JASMIN Group Workspace (GWS) can be used to collaborate with co-workers</a:t>
            </a:r>
          </a:p>
          <a:p>
            <a:pPr marL="609600" lvl="1" indent="0">
              <a:buNone/>
            </a:pPr>
            <a:endParaRPr lang="en-GB" sz="800" dirty="0">
              <a:solidFill>
                <a:schemeClr val="tx1"/>
              </a:solidFill>
              <a:latin typeface="+mj-lt"/>
            </a:endParaRPr>
          </a:p>
          <a:p>
            <a:r>
              <a:rPr lang="en-GB" sz="1800" dirty="0">
                <a:solidFill>
                  <a:schemeClr val="tx1"/>
                </a:solidFill>
                <a:latin typeface="+mn-lt"/>
              </a:rPr>
              <a:t>Think about what data really need to be stored in the long-term (Data Management Planning)</a:t>
            </a:r>
          </a:p>
          <a:p>
            <a:r>
              <a:rPr lang="en-GB" sz="1800" dirty="0">
                <a:solidFill>
                  <a:schemeClr val="tx1"/>
                </a:solidFill>
                <a:latin typeface="+mn-lt"/>
              </a:rPr>
              <a:t>Tape storage is more energy efficient than disk storage</a:t>
            </a:r>
          </a:p>
          <a:p>
            <a:r>
              <a:rPr lang="en-GB" sz="1800" dirty="0">
                <a:solidFill>
                  <a:schemeClr val="tx1"/>
                </a:solidFill>
                <a:latin typeface="+mn-lt"/>
              </a:rPr>
              <a:t>When processing - subset your data</a:t>
            </a:r>
          </a:p>
        </p:txBody>
      </p:sp>
      <p:pic>
        <p:nvPicPr>
          <p:cNvPr id="5" name="Google Shape;384;p44">
            <a:extLst>
              <a:ext uri="{FF2B5EF4-FFF2-40B4-BE49-F238E27FC236}">
                <a16:creationId xmlns:a16="http://schemas.microsoft.com/office/drawing/2014/main" id="{4BDC5751-C9F3-9114-7177-0D9A0ECD1A7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73410" y="919537"/>
            <a:ext cx="1900337" cy="3540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41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Gill Sans"/>
                <a:ea typeface="Gill Sans"/>
                <a:cs typeface="Gill Sans"/>
                <a:sym typeface="Gill Sans"/>
              </a:rPr>
              <a:t>Actions you can take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50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Green Software Development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Code efficiency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Write energy-efficient code to reduce computational demands.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Sustainable algorithms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GB" sz="1400" dirty="0">
                <a:latin typeface="Arial"/>
                <a:ea typeface="Arial"/>
                <a:cs typeface="Arial"/>
                <a:sym typeface="Arial"/>
              </a:rPr>
              <a:t>Develop and use algorithms that minimise energy and resource consumption.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 sz="1400" dirty="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Green Software Engineers – a profession for the future?</a:t>
            </a: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800" y="1170125"/>
            <a:ext cx="3076800" cy="205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CAS 2018 Google Slides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On-screen Show (16:9)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Sans</vt:lpstr>
      <vt:lpstr>Cabin</vt:lpstr>
      <vt:lpstr>Arial</vt:lpstr>
      <vt:lpstr>Gill Sans</vt:lpstr>
      <vt:lpstr>NCAS 2018 Google Slides Template</vt:lpstr>
      <vt:lpstr>PowerPoint Presentation</vt:lpstr>
      <vt:lpstr>Net Zero - what is it?</vt:lpstr>
      <vt:lpstr>What is digital research infrastructure (DRI)?</vt:lpstr>
      <vt:lpstr>Key areas contributing to digital research infrastructure emissions</vt:lpstr>
      <vt:lpstr>An example - power usage in the JASMIN building</vt:lpstr>
      <vt:lpstr>Actions you can take</vt:lpstr>
      <vt:lpstr>Efficient data storage and usage</vt:lpstr>
      <vt:lpstr>Actions you can take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Pamment, Alison (STFC,RAL,RALSP)</cp:lastModifiedBy>
  <cp:revision>1</cp:revision>
  <dcterms:modified xsi:type="dcterms:W3CDTF">2024-11-21T12:11:49Z</dcterms:modified>
</cp:coreProperties>
</file>