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18"/>
  </p:notesMasterIdLst>
  <p:sldIdLst>
    <p:sldId id="263" r:id="rId3"/>
    <p:sldId id="600" r:id="rId4"/>
    <p:sldId id="352" r:id="rId5"/>
    <p:sldId id="601" r:id="rId6"/>
    <p:sldId id="353" r:id="rId7"/>
    <p:sldId id="607" r:id="rId8"/>
    <p:sldId id="354" r:id="rId9"/>
    <p:sldId id="604" r:id="rId10"/>
    <p:sldId id="605" r:id="rId11"/>
    <p:sldId id="602" r:id="rId12"/>
    <p:sldId id="349" r:id="rId13"/>
    <p:sldId id="350" r:id="rId14"/>
    <p:sldId id="351" r:id="rId15"/>
    <p:sldId id="606" r:id="rId16"/>
    <p:sldId id="60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03"/>
    <p:restoredTop sz="69671"/>
  </p:normalViewPr>
  <p:slideViewPr>
    <p:cSldViewPr snapToGrid="0" snapToObjects="1">
      <p:cViewPr varScale="1">
        <p:scale>
          <a:sx n="50" d="100"/>
          <a:sy n="50" d="100"/>
        </p:scale>
        <p:origin x="192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25C22-38C6-BD47-A287-56DFF32A4A54}" type="datetimeFigureOut">
              <a:rPr lang="en-US" smtClean="0"/>
              <a:t>6/16/22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9A021-7FA0-D943-866A-8FCA16BDA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28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EC958-D592-8648-B6E8-61B0162907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07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Consortia meta-analyses pool data centrally for analysis, or used 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DEC958-D592-8648-B6E8-61B0162907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71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Consortia meta-analyses pool data centrally for analysis, or used 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DEC958-D592-8648-B6E8-61B0162907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322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DEC958-D592-8648-B6E8-61B0162907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2292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Consortia meta-analyses pool data centrally for analysis, or used 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DEC958-D592-8648-B6E8-61B0162907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0216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Consortia meta-analyses pool data centrally for analysis, or used 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DEC958-D592-8648-B6E8-61B0162907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459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Live polling: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2400" dirty="0"/>
              <a:t>Why did you sign up for this class? Do you have specific goal(s)/expectation(s) for the class?</a:t>
            </a:r>
          </a:p>
          <a:p>
            <a:pPr marL="457200" indent="-457200">
              <a:buAutoNum type="arabicParenR"/>
            </a:pPr>
            <a:r>
              <a:rPr lang="en-US" sz="2400" dirty="0"/>
              <a:t>What relevant math (e.g. statistics, linear algebra, formal logic, </a:t>
            </a:r>
            <a:r>
              <a:rPr lang="en-US" sz="2400" dirty="0" err="1"/>
              <a:t>etc</a:t>
            </a:r>
            <a:r>
              <a:rPr lang="en-US" sz="2400" dirty="0"/>
              <a:t>) or programming classes have you taken, if any?</a:t>
            </a:r>
          </a:p>
          <a:p>
            <a:pPr marL="457200" indent="-457200">
              <a:buAutoNum type="arabicParenR"/>
            </a:pPr>
            <a:r>
              <a:rPr lang="en-US" sz="2400" dirty="0"/>
              <a:t>What programming language do you prefer, if any, and how proficient are you?</a:t>
            </a:r>
          </a:p>
          <a:p>
            <a:pPr marL="457200" indent="-457200">
              <a:buAutoNum type="arabicParenR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Keep it up 50 words or less</a:t>
            </a:r>
          </a:p>
          <a:p>
            <a:pPr marL="457200" indent="-457200">
              <a:buAutoNum type="arabicParenR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DEC958-D592-8648-B6E8-61B0162907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285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“Resources doc” on GitHub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DEC958-D592-8648-B6E8-61B0162907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685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Potentiallly</a:t>
            </a:r>
            <a:r>
              <a:rPr lang="en-US" dirty="0"/>
              <a:t> be lenient for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DEC958-D592-8648-B6E8-61B0162907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031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Week 1: 06/17</a:t>
            </a:r>
          </a:p>
          <a:p>
            <a:r>
              <a:rPr lang="en-US" dirty="0"/>
              <a:t>Week 2: 06/24</a:t>
            </a:r>
          </a:p>
          <a:p>
            <a:r>
              <a:rPr lang="en-US" dirty="0"/>
              <a:t>Week 3: 07/01</a:t>
            </a:r>
          </a:p>
          <a:p>
            <a:r>
              <a:rPr lang="en-US" dirty="0"/>
              <a:t>Week 4: 07/08</a:t>
            </a:r>
          </a:p>
          <a:p>
            <a:r>
              <a:rPr lang="en-US" dirty="0"/>
              <a:t>Week 5: 07/15</a:t>
            </a:r>
          </a:p>
          <a:p>
            <a:r>
              <a:rPr lang="en-US" dirty="0"/>
              <a:t>Week 6: 07/22</a:t>
            </a:r>
          </a:p>
          <a:p>
            <a:r>
              <a:rPr lang="en-US" dirty="0"/>
              <a:t>Week 7: 07/29</a:t>
            </a:r>
          </a:p>
          <a:p>
            <a:r>
              <a:rPr lang="en-US" dirty="0"/>
              <a:t>Week 8: 08/05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DEC958-D592-8648-B6E8-61B0162907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8030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Consortia meta-analyses pool data centrally for analysis, or used 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DEC958-D592-8648-B6E8-61B0162907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2888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Consortia meta-analyses pool data centrally for analysis, or used 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DEC958-D592-8648-B6E8-61B0162907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995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sv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6816-C203-2D42-9BD3-4E016A5FC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9B637-6648-1C46-AADB-8F1E8F6E1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95C33-C9A6-534D-8B02-FADD9BBEC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A253-3395-A143-966B-B306430383AC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89D1F-6181-9D4A-872C-4DD155A6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47E6C-E9C8-1944-AEB5-BCE96A6A9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8D08-5236-C24B-9669-2F3380E1C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3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6F4E3-8A4F-9742-8FF9-B0193A6A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F4834-786E-6542-861B-20EDB3185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874F5-FE57-0346-86C7-7CF94303C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A253-3395-A143-966B-B306430383AC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1BED0-2A47-A341-B9CC-CDA29F0B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141B2-DB1B-914F-8624-2AF3ED29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8D08-5236-C24B-9669-2F3380E1C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4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18ECEE-91C4-284F-9F09-100CF19F9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1E787-4D28-634B-8DE7-797257B9D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64E85-B227-6B4C-A48A-1724772FB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A253-3395-A143-966B-B306430383AC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0A447-46A1-3847-91A1-A52A2C5D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6B3F3-6951-7346-9437-9EC65E5F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8D08-5236-C24B-9669-2F3380E1C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16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White_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857"/>
            <a:ext cx="12188952" cy="68562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0933" y="1409836"/>
            <a:ext cx="11667067" cy="1714231"/>
          </a:xfrm>
        </p:spPr>
        <p:txBody>
          <a:bodyPr anchor="b" anchorCtr="0">
            <a:normAutofit/>
          </a:bodyPr>
          <a:lstStyle>
            <a:lvl1pPr algn="ctr">
              <a:defRPr sz="4000" b="0" baseline="0">
                <a:solidFill>
                  <a:srgbClr val="642F6C"/>
                </a:solidFill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0933" y="3428731"/>
            <a:ext cx="11514667" cy="6362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600" b="0" i="0" baseline="0">
                <a:solidFill>
                  <a:srgbClr val="63666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70933" y="4065002"/>
            <a:ext cx="11514667" cy="67209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200" b="0" i="1" baseline="0">
                <a:solidFill>
                  <a:srgbClr val="636669"/>
                </a:solidFill>
                <a:latin typeface="Arial" charset="0"/>
              </a:defRPr>
            </a:lvl1pPr>
          </a:lstStyle>
          <a:p>
            <a:pPr lvl="0"/>
            <a:r>
              <a:rPr lang="en-US" dirty="0"/>
              <a:t>Presenter’s Title</a:t>
            </a:r>
          </a:p>
        </p:txBody>
      </p:sp>
    </p:spTree>
    <p:extLst>
      <p:ext uri="{BB962C8B-B14F-4D97-AF65-F5344CB8AC3E}">
        <p14:creationId xmlns:p14="http://schemas.microsoft.com/office/powerpoint/2010/main" val="2620683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White_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857"/>
            <a:ext cx="12188952" cy="68562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0933" y="1409836"/>
            <a:ext cx="11667067" cy="1714231"/>
          </a:xfrm>
        </p:spPr>
        <p:txBody>
          <a:bodyPr anchor="b" anchorCtr="0">
            <a:normAutofit/>
          </a:bodyPr>
          <a:lstStyle>
            <a:lvl1pPr algn="ctr">
              <a:defRPr sz="4000" b="0" baseline="0">
                <a:solidFill>
                  <a:srgbClr val="642F6C"/>
                </a:solidFill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0933" y="3428731"/>
            <a:ext cx="11514667" cy="6362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600" b="0" i="0" baseline="0">
                <a:solidFill>
                  <a:srgbClr val="63666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70933" y="4065002"/>
            <a:ext cx="11514667" cy="67209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200" b="0" i="1" baseline="0">
                <a:solidFill>
                  <a:srgbClr val="636669"/>
                </a:solidFill>
                <a:latin typeface="Arial" charset="0"/>
              </a:defRPr>
            </a:lvl1pPr>
          </a:lstStyle>
          <a:p>
            <a:pPr lvl="0"/>
            <a:r>
              <a:rPr lang="en-US" dirty="0"/>
              <a:t>Presenter’s Title</a:t>
            </a:r>
          </a:p>
        </p:txBody>
      </p:sp>
    </p:spTree>
    <p:extLst>
      <p:ext uri="{BB962C8B-B14F-4D97-AF65-F5344CB8AC3E}">
        <p14:creationId xmlns:p14="http://schemas.microsoft.com/office/powerpoint/2010/main" val="4189496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oriz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3326"/>
            <a:ext cx="10515600" cy="1207362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57164"/>
          </a:xfrm>
        </p:spPr>
        <p:txBody>
          <a:bodyPr/>
          <a:lstStyle>
            <a:lvl1pPr>
              <a:buClr>
                <a:srgbClr val="44546A"/>
              </a:buClr>
              <a:defRPr sz="2600"/>
            </a:lvl1pPr>
            <a:lvl2pPr>
              <a:buClr>
                <a:srgbClr val="44546A"/>
              </a:buClr>
              <a:defRPr sz="2000"/>
            </a:lvl2pPr>
            <a:lvl3pPr>
              <a:buClr>
                <a:srgbClr val="44546A"/>
              </a:buClr>
              <a:defRPr sz="1600"/>
            </a:lvl3pPr>
            <a:lvl4pPr>
              <a:buClr>
                <a:srgbClr val="44546A"/>
              </a:buClr>
              <a:defRPr sz="1400"/>
            </a:lvl4pPr>
            <a:lvl5pPr>
              <a:buClr>
                <a:srgbClr val="44546A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89950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40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_Slide_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70769E-E213-45DA-A49B-0D8A320376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488983"/>
            <a:ext cx="7844722" cy="287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40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d_Slide_Static w Social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70769E-E213-45DA-A49B-0D8A320376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488983"/>
            <a:ext cx="7844722" cy="2874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B2C6EC-4E15-4EB5-908B-559B3581826F}"/>
              </a:ext>
            </a:extLst>
          </p:cNvPr>
          <p:cNvPicPr/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3" t="-12500"/>
          <a:stretch/>
        </p:blipFill>
        <p:spPr bwMode="auto">
          <a:xfrm>
            <a:off x="4177154" y="4619945"/>
            <a:ext cx="390587" cy="3693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A48F7C-029E-4E37-A1A7-E677F7C16236}"/>
              </a:ext>
            </a:extLst>
          </p:cNvPr>
          <p:cNvSpPr/>
          <p:nvPr userDrawn="1"/>
        </p:nvSpPr>
        <p:spPr>
          <a:xfrm>
            <a:off x="4483726" y="4623989"/>
            <a:ext cx="1744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DA1F2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@ncats_nih_gov</a:t>
            </a:r>
            <a:endParaRPr lang="en-US" dirty="0">
              <a:solidFill>
                <a:srgbClr val="1DA1F2"/>
              </a:solidFill>
            </a:endParaRPr>
          </a:p>
        </p:txBody>
      </p:sp>
      <p:pic>
        <p:nvPicPr>
          <p:cNvPr id="10" name="Picture 9" descr="C:\Users\asiddiqi\AppData\Local\Microsoft\Windows\INetCache\Content.MSO\E4EE3177.tmp">
            <a:extLst>
              <a:ext uri="{FF2B5EF4-FFF2-40B4-BE49-F238E27FC236}">
                <a16:creationId xmlns:a16="http://schemas.microsoft.com/office/drawing/2014/main" id="{6C25BDC6-3F78-4872-937C-6DFA9BE3DF4F}"/>
              </a:ext>
            </a:extLst>
          </p:cNvPr>
          <p:cNvPicPr/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2500" r="12054" b="12946"/>
          <a:stretch/>
        </p:blipFill>
        <p:spPr bwMode="auto">
          <a:xfrm>
            <a:off x="6446571" y="4670391"/>
            <a:ext cx="293838" cy="2789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6EBF852-A045-454B-B142-092620B1FC73}"/>
              </a:ext>
            </a:extLst>
          </p:cNvPr>
          <p:cNvSpPr/>
          <p:nvPr userDrawn="1"/>
        </p:nvSpPr>
        <p:spPr>
          <a:xfrm>
            <a:off x="6702039" y="4625187"/>
            <a:ext cx="1631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5A98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@ncats.nih.gov</a:t>
            </a:r>
            <a:endParaRPr lang="en-US" dirty="0">
              <a:solidFill>
                <a:srgbClr val="3D5A98"/>
              </a:solidFill>
            </a:endParaRPr>
          </a:p>
        </p:txBody>
      </p:sp>
      <p:pic>
        <p:nvPicPr>
          <p:cNvPr id="12" name="Graphic 2" descr="World">
            <a:extLst>
              <a:ext uri="{FF2B5EF4-FFF2-40B4-BE49-F238E27FC236}">
                <a16:creationId xmlns:a16="http://schemas.microsoft.com/office/drawing/2014/main" id="{D4A5FFB5-F481-4AB9-BCB9-62BF043CEE47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13038" y="4645145"/>
            <a:ext cx="338543" cy="32941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15942C1-FEE3-449D-997B-9240C4C831F9}"/>
              </a:ext>
            </a:extLst>
          </p:cNvPr>
          <p:cNvSpPr/>
          <p:nvPr userDrawn="1"/>
        </p:nvSpPr>
        <p:spPr>
          <a:xfrm>
            <a:off x="2495560" y="4625187"/>
            <a:ext cx="1424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77EC8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ncats.nih.gov</a:t>
            </a:r>
            <a:endParaRPr lang="en-US" dirty="0">
              <a:solidFill>
                <a:srgbClr val="177EC8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40DB24-D025-4225-B336-F61C4A01B8DD}"/>
              </a:ext>
            </a:extLst>
          </p:cNvPr>
          <p:cNvPicPr/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4" t="15002" r="7690" b="4998"/>
          <a:stretch/>
        </p:blipFill>
        <p:spPr bwMode="auto">
          <a:xfrm>
            <a:off x="8551264" y="4670391"/>
            <a:ext cx="293838" cy="2789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443DE2E-D422-4B30-A78D-7F20E0CFDB9D}"/>
              </a:ext>
            </a:extLst>
          </p:cNvPr>
          <p:cNvSpPr/>
          <p:nvPr userDrawn="1"/>
        </p:nvSpPr>
        <p:spPr>
          <a:xfrm>
            <a:off x="8828918" y="4625187"/>
            <a:ext cx="1210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7B5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NIH-NCATS</a:t>
            </a:r>
            <a:endParaRPr lang="en-US" dirty="0">
              <a:solidFill>
                <a:srgbClr val="0077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163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12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40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57" t="89524"/>
          <a:stretch/>
        </p:blipFill>
        <p:spPr>
          <a:xfrm>
            <a:off x="9248502" y="6139542"/>
            <a:ext cx="2943497" cy="71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46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—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58368" y="415545"/>
            <a:ext cx="10887456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32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11529485" y="6486144"/>
            <a:ext cx="410633" cy="24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333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333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333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5" name="Picture 14" descr="NCI-Logo-Gray-Knock-NE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486144"/>
            <a:ext cx="2555851" cy="24384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58368" y="1426633"/>
            <a:ext cx="10887456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83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D6A7-BB37-8D48-96B6-5911CA1E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43A8C-F38B-F749-8835-AD082BF12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7E340-CF8E-8E47-B6D4-924CF13C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A253-3395-A143-966B-B306430383AC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A8A79-E5FA-394E-87BC-0D77ED0F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C092E-6BA9-B94B-9E7C-EE28FDAC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8D08-5236-C24B-9669-2F3380E1C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8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9E268-6544-4745-AA58-F6E919649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9F29C-9630-2041-8D6A-E036AA0E8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D0EDD-15B8-A849-B1AB-105CF863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A253-3395-A143-966B-B306430383AC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FA1BE-2CDB-8840-8E6A-E60E25CD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4ABA9-B57A-C14F-A288-884A5DDA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8D08-5236-C24B-9669-2F3380E1C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69623-EBE0-D646-860E-A9FE4C91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DA5E2-851A-984E-BB7D-23C350060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86FEF-7C27-6740-AA57-7BDB98877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E2B8B-B882-D74C-A52E-BF348C66E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A253-3395-A143-966B-B306430383AC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1C1E7-9602-3446-A8BD-958C7636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2D443-093F-0C49-82AE-C4E24AF2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8D08-5236-C24B-9669-2F3380E1C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5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351A-6909-E743-9A1A-11B441D14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E205E-8F66-5B45-B0C7-0A4D13987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2DC9C-09C2-BA4F-9BE2-9ECA68D54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0DEAE-0509-3C4B-973B-C2978F628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E8F82-5280-FE40-9BB7-89CA05BBD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6D834-8276-BF4F-AA08-2086C8FB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A253-3395-A143-966B-B306430383AC}" type="datetimeFigureOut">
              <a:rPr lang="en-US" smtClean="0"/>
              <a:t>6/16/22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B4B69-D0CD-6E44-9E0C-1A3828E4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CFD8C-AA62-8D46-A48B-14764326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8D08-5236-C24B-9669-2F3380E1C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7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BF24-9F7A-9545-A220-C87202AF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3DBB8C-6822-6C4B-8B2A-C7B9C8E8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A253-3395-A143-966B-B306430383AC}" type="datetimeFigureOut">
              <a:rPr lang="en-US" smtClean="0"/>
              <a:t>6/16/22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F11EF-23C3-9749-A4A0-EAFB6003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D875D-3E6C-5D47-B1E1-6B20A707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8D08-5236-C24B-9669-2F3380E1C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DA29B3-B188-BD42-8E8B-34F282C98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A253-3395-A143-966B-B306430383AC}" type="datetimeFigureOut">
              <a:rPr lang="en-US" smtClean="0"/>
              <a:t>6/16/22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27A9E-5C20-FB4E-BA15-B6EC7F55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1A571-7517-0049-8BC6-9A179211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8D08-5236-C24B-9669-2F3380E1C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7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C697F-2EB7-1748-A50E-2955E4B00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071B8-950B-074E-B8B2-B77C3AA5C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9C4F4-451A-3445-8543-5F8D184C3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D3465-D6A9-FE46-ABDA-BC6773026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A253-3395-A143-966B-B306430383AC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5CE95-5968-2848-91E9-5957E98A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B9CE3-9279-154A-904A-B1AA72C2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8D08-5236-C24B-9669-2F3380E1C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8495B-2788-AD4B-B7B4-8AEF9E9B7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D34EA8-B246-224C-B472-92D4FB68F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AD730-7E1A-8046-B7B4-2D5A45F3F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CAA04-411B-ED43-A173-CBC2BBF2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A253-3395-A143-966B-B306430383AC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F8AB2-9D56-EA4F-A1FB-FB02E94B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310CE-1DD7-3245-85A5-B1E518B8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8D08-5236-C24B-9669-2F3380E1C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3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D8C131-6D96-DD46-934D-E948D655C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C8D6B-699A-9842-A254-EAA3BE9D8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E57CE-2B62-CE45-88B8-E816F7929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8A253-3395-A143-966B-B306430383AC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565C3-D84E-0D42-BA5B-1D659F1AD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EEF5D-B9CB-E74E-8379-2ECB416E5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28D08-5236-C24B-9669-2F3380E1C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7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1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4546A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4546A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4546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4546A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4546A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cats/2021CodingCam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cats/2022SpringCodingCam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GmnAne6Pk0AkqnJsj9ha9h4zJhxn75hBDpUdwBckDuk/edit#heading=h.ih4rfig3hmt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cats/2022SummerCodingCamp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10" Type="http://schemas.openxmlformats.org/officeDocument/2006/relationships/image" Target="../media/image20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633tjYx-nPXI-CtK3Qbv69pfxLcdbau7N3FiJ5s66c4/edit#heading=h.1nij4a35parz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466" y="1449006"/>
            <a:ext cx="11667067" cy="1714231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  <a:ea typeface="Arial" charset="0"/>
                <a:cs typeface="Arial" charset="0"/>
              </a:rPr>
              <a:t>2022 NCATS Summer Coding Camp</a:t>
            </a:r>
            <a:endParaRPr lang="en-US" sz="2700" dirty="0">
              <a:solidFill>
                <a:srgbClr val="642F6C"/>
              </a:solidFill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62249EBE-B116-A542-9D82-77889A72D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0443" y="3813594"/>
            <a:ext cx="911418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dirty="0"/>
              <a:t>Andy </a:t>
            </a:r>
            <a:r>
              <a:rPr lang="en-US" dirty="0" err="1"/>
              <a:t>Patt</a:t>
            </a:r>
            <a:r>
              <a:rPr lang="en-US" dirty="0"/>
              <a:t>, Tim </a:t>
            </a:r>
            <a:r>
              <a:rPr lang="en-US" dirty="0" err="1"/>
              <a:t>Sheils</a:t>
            </a:r>
            <a:r>
              <a:rPr lang="en-US" dirty="0"/>
              <a:t>, Kyle Spencer, Cole Tindall, </a:t>
            </a:r>
            <a:r>
              <a:rPr lang="en-US" dirty="0" err="1"/>
              <a:t>Swazoo</a:t>
            </a:r>
            <a:r>
              <a:rPr lang="en-US" dirty="0"/>
              <a:t> </a:t>
            </a:r>
            <a:r>
              <a:rPr lang="en-US" dirty="0" err="1"/>
              <a:t>Claybon</a:t>
            </a:r>
            <a:r>
              <a:rPr lang="en-US" dirty="0"/>
              <a:t>, Mark Williams, Tongan Zhao, </a:t>
            </a:r>
            <a:r>
              <a:rPr lang="en-US" dirty="0" err="1"/>
              <a:t>Ewy</a:t>
            </a:r>
            <a:r>
              <a:rPr lang="en-US" dirty="0"/>
              <a:t> </a:t>
            </a:r>
            <a:r>
              <a:rPr lang="en-US" dirty="0" err="1"/>
              <a:t>Mathé</a:t>
            </a:r>
            <a:r>
              <a:rPr lang="en-US" dirty="0"/>
              <a:t>, Wenyu Zeng</a:t>
            </a:r>
          </a:p>
        </p:txBody>
      </p:sp>
    </p:spTree>
    <p:extLst>
      <p:ext uri="{BB962C8B-B14F-4D97-AF65-F5344CB8AC3E}">
        <p14:creationId xmlns:p14="http://schemas.microsoft.com/office/powerpoint/2010/main" val="322191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76C21C-C24F-AD4B-BA78-74E1D7F3C077}"/>
              </a:ext>
            </a:extLst>
          </p:cNvPr>
          <p:cNvSpPr/>
          <p:nvPr/>
        </p:nvSpPr>
        <p:spPr>
          <a:xfrm>
            <a:off x="384827" y="1132116"/>
            <a:ext cx="607775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Century Gothic" panose="020B0502020202020204" pitchFamily="34" charset="0"/>
              </a:rPr>
              <a:t>Work with your TA to set weekly goals and deadlines so that you can progress throughout the camp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Century Gothic" panose="020B0502020202020204" pitchFamily="34" charset="0"/>
              </a:rPr>
              <a:t>Setting up your coding environment and getting code to work takes time, be patient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Century Gothic" panose="020B0502020202020204" pitchFamily="34" charset="0"/>
              </a:rPr>
              <a:t>Dedicate appropriate time to this camp, this camp is largely self-driven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Century Gothic" panose="020B0502020202020204" pitchFamily="34" charset="0"/>
              </a:rPr>
              <a:t>Questions? There’s always Slack, your TAs, or contact </a:t>
            </a:r>
            <a:r>
              <a:rPr lang="en-US" sz="2400" dirty="0" err="1">
                <a:latin typeface="Century Gothic" panose="020B0502020202020204" pitchFamily="34" charset="0"/>
              </a:rPr>
              <a:t>Ewy</a:t>
            </a:r>
            <a:r>
              <a:rPr lang="en-US" sz="2400" dirty="0">
                <a:latin typeface="Century Gothic" panose="020B0502020202020204" pitchFamily="34" charset="0"/>
              </a:rPr>
              <a:t> directly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C02116-A973-A845-A5DC-E435FA5AD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27" y="227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latin typeface="Century Gothic" panose="020B0502020202020204" pitchFamily="34" charset="0"/>
                <a:ea typeface="Arial" charset="0"/>
                <a:cs typeface="Arial" charset="0"/>
              </a:rPr>
              <a:t>Final Thoughts</a:t>
            </a:r>
            <a:br>
              <a:rPr lang="en-US" sz="3600" dirty="0">
                <a:latin typeface="Century Gothic" panose="020B0502020202020204" pitchFamily="34" charset="0"/>
                <a:ea typeface="Arial" charset="0"/>
                <a:cs typeface="Arial" charset="0"/>
              </a:rPr>
            </a:b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pic>
        <p:nvPicPr>
          <p:cNvPr id="2050" name="Picture 2" descr="Good Code">
            <a:extLst>
              <a:ext uri="{FF2B5EF4-FFF2-40B4-BE49-F238E27FC236}">
                <a16:creationId xmlns:a16="http://schemas.microsoft.com/office/drawing/2014/main" id="{5BA8940B-93CA-B348-ADCF-C46DE185A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695" y="237741"/>
            <a:ext cx="3702867" cy="565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D89EE7-5C67-9242-B144-73AAA54D8A27}"/>
              </a:ext>
            </a:extLst>
          </p:cNvPr>
          <p:cNvSpPr txBox="1"/>
          <p:nvPr/>
        </p:nvSpPr>
        <p:spPr>
          <a:xfrm>
            <a:off x="10981306" y="552484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XKCD</a:t>
            </a:r>
          </a:p>
        </p:txBody>
      </p:sp>
    </p:spTree>
    <p:extLst>
      <p:ext uri="{BB962C8B-B14F-4D97-AF65-F5344CB8AC3E}">
        <p14:creationId xmlns:p14="http://schemas.microsoft.com/office/powerpoint/2010/main" val="992140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4827" y="227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altLang="en-US" sz="3600" dirty="0">
                <a:latin typeface="Century Gothic" panose="020B0502020202020204" pitchFamily="34" charset="0"/>
              </a:rPr>
              <a:t>What is Git</a:t>
            </a:r>
            <a:br>
              <a:rPr lang="en-US" altLang="en-US" sz="3600" dirty="0">
                <a:latin typeface="Century Gothic" panose="020B0502020202020204" pitchFamily="34" charset="0"/>
              </a:rPr>
            </a:b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8A472D-42BF-C947-AB77-3176B670D5F4}"/>
              </a:ext>
            </a:extLst>
          </p:cNvPr>
          <p:cNvSpPr txBox="1"/>
          <p:nvPr/>
        </p:nvSpPr>
        <p:spPr>
          <a:xfrm>
            <a:off x="384827" y="875918"/>
            <a:ext cx="1149243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Free, open-source version control system (like CVS, Subversion,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Automatically tracks changes between versions</a:t>
            </a:r>
          </a:p>
          <a:p>
            <a:pPr marL="1257300" lvl="2" indent="-342900">
              <a:buFont typeface="Wingdings" pitchFamily="2" charset="2"/>
              <a:buChar char="à"/>
            </a:pPr>
            <a:r>
              <a:rPr lang="en-US" sz="2200" dirty="0">
                <a:sym typeface="Wingdings" pitchFamily="2" charset="2"/>
              </a:rPr>
              <a:t>No need for different names (e.g. File_v1, File_v2, …, </a:t>
            </a:r>
            <a:r>
              <a:rPr lang="en-US" sz="2200" dirty="0" err="1">
                <a:sym typeface="Wingdings" pitchFamily="2" charset="2"/>
              </a:rPr>
              <a:t>File_Final</a:t>
            </a:r>
            <a:r>
              <a:rPr lang="en-US" sz="2200" dirty="0">
                <a:sym typeface="Wingdings" pitchFamily="2" charset="2"/>
              </a:rPr>
              <a:t>, </a:t>
            </a:r>
            <a:r>
              <a:rPr lang="en-US" sz="2200" dirty="0" err="1">
                <a:sym typeface="Wingdings" pitchFamily="2" charset="2"/>
              </a:rPr>
              <a:t>File_FinalFinal</a:t>
            </a:r>
            <a:r>
              <a:rPr lang="en-US" sz="2200" dirty="0">
                <a:sym typeface="Wingdings" pitchFamily="2" charset="2"/>
              </a:rPr>
              <a:t>)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Very useful for team coding (if you’re ambitious, you can also use this to write papers)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Requires you to give a brief description of what changes you made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i="1" u="sng" dirty="0"/>
              <a:t>Bonus 1</a:t>
            </a:r>
            <a:r>
              <a:rPr lang="en-US" sz="2200" dirty="0"/>
              <a:t>: you can readily go back to previous versions if you don’t like the changes made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i="1" u="sng" dirty="0"/>
              <a:t>Bonus 2</a:t>
            </a:r>
            <a:r>
              <a:rPr lang="en-US" sz="2200" dirty="0"/>
              <a:t>: a good way to create a community!</a:t>
            </a:r>
          </a:p>
          <a:p>
            <a:r>
              <a:rPr lang="en-US" sz="22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23620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4827" y="227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latin typeface="Century Gothic" panose="020B0502020202020204" pitchFamily="34" charset="0"/>
                <a:ea typeface="Arial" charset="0"/>
                <a:cs typeface="Arial" charset="0"/>
              </a:rPr>
              <a:t>Software Based on Git</a:t>
            </a:r>
            <a:br>
              <a:rPr lang="en-US" sz="3600" b="1" dirty="0">
                <a:latin typeface="Century Gothic" panose="020B0502020202020204" pitchFamily="34" charset="0"/>
                <a:ea typeface="Arial" charset="0"/>
                <a:cs typeface="Arial" charset="0"/>
              </a:rPr>
            </a:b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EF1A7-BC57-4E4E-9534-94ABE0FF314D}"/>
              </a:ext>
            </a:extLst>
          </p:cNvPr>
          <p:cNvSpPr txBox="1"/>
          <p:nvPr/>
        </p:nvSpPr>
        <p:spPr>
          <a:xfrm>
            <a:off x="381959" y="1092578"/>
            <a:ext cx="10450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Numerous software rely on Git: GitHub, GitLab, Bitbucket, etc.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C2822-F7C5-D74A-8E6A-2C9DD4ED1861}"/>
              </a:ext>
            </a:extLst>
          </p:cNvPr>
          <p:cNvSpPr txBox="1"/>
          <p:nvPr/>
        </p:nvSpPr>
        <p:spPr>
          <a:xfrm>
            <a:off x="381959" y="1745805"/>
            <a:ext cx="890500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NCATS has 398 GitHub repositories</a:t>
            </a:r>
          </a:p>
          <a:p>
            <a:pPr lvl="1"/>
            <a:r>
              <a:rPr lang="en-US" sz="2400" dirty="0">
                <a:latin typeface="Century Gothic" panose="020B0502020202020204" pitchFamily="34" charset="0"/>
              </a:rPr>
              <a:t>84 are public (anyone can access)</a:t>
            </a:r>
          </a:p>
          <a:p>
            <a:pPr lvl="1"/>
            <a:r>
              <a:rPr lang="en-US" sz="2400" dirty="0">
                <a:latin typeface="Century Gothic" panose="020B0502020202020204" pitchFamily="34" charset="0"/>
              </a:rPr>
              <a:t>266 are private (designated members only can access)</a:t>
            </a:r>
          </a:p>
          <a:p>
            <a:pPr lvl="1"/>
            <a:r>
              <a:rPr lang="en-US" sz="2400" dirty="0">
                <a:latin typeface="Century Gothic" panose="020B0502020202020204" pitchFamily="34" charset="0"/>
              </a:rPr>
              <a:t>48 are internal (anyone within NCATS can access)</a:t>
            </a:r>
          </a:p>
          <a:p>
            <a:pPr lvl="1"/>
            <a:endParaRPr lang="en-US" sz="2400" dirty="0">
              <a:latin typeface="Century Gothic" panose="020B0502020202020204" pitchFamily="34" charset="0"/>
            </a:endParaRPr>
          </a:p>
          <a:p>
            <a:r>
              <a:rPr lang="en-US" sz="2400" dirty="0">
                <a:latin typeface="Century Gothic" panose="020B0502020202020204" pitchFamily="34" charset="0"/>
              </a:rPr>
              <a:t>Quick Tutorial Overview</a:t>
            </a:r>
          </a:p>
          <a:p>
            <a:pPr lvl="1"/>
            <a:r>
              <a:rPr lang="en-US" sz="2400" dirty="0">
                <a:latin typeface="Century Gothic" panose="020B0502020202020204" pitchFamily="34" charset="0"/>
              </a:rPr>
              <a:t>https://</a:t>
            </a:r>
            <a:r>
              <a:rPr lang="en-US" sz="2400" dirty="0" err="1">
                <a:latin typeface="Century Gothic" panose="020B0502020202020204" pitchFamily="34" charset="0"/>
              </a:rPr>
              <a:t>www.youtube.com</a:t>
            </a:r>
            <a:r>
              <a:rPr lang="en-US" sz="2400" dirty="0">
                <a:latin typeface="Century Gothic" panose="020B0502020202020204" pitchFamily="34" charset="0"/>
              </a:rPr>
              <a:t>/</a:t>
            </a:r>
            <a:r>
              <a:rPr lang="en-US" sz="2400" dirty="0" err="1">
                <a:latin typeface="Century Gothic" panose="020B0502020202020204" pitchFamily="34" charset="0"/>
              </a:rPr>
              <a:t>watch?v</a:t>
            </a:r>
            <a:r>
              <a:rPr lang="en-US" sz="2400" dirty="0">
                <a:latin typeface="Century Gothic" panose="020B0502020202020204" pitchFamily="34" charset="0"/>
              </a:rPr>
              <a:t>=iv8rSLsi1xo</a:t>
            </a:r>
          </a:p>
          <a:p>
            <a:pPr lvl="1"/>
            <a:endParaRPr lang="en-US" sz="2400" dirty="0">
              <a:latin typeface="Century Gothic" panose="020B0502020202020204" pitchFamily="34" charset="0"/>
            </a:endParaRPr>
          </a:p>
          <a:p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3124BF-01D4-954C-9499-5CC002601DB9}"/>
              </a:ext>
            </a:extLst>
          </p:cNvPr>
          <p:cNvSpPr txBox="1"/>
          <p:nvPr/>
        </p:nvSpPr>
        <p:spPr>
          <a:xfrm>
            <a:off x="381959" y="4655944"/>
            <a:ext cx="112113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entury Gothic" panose="020B0502020202020204" pitchFamily="34" charset="0"/>
              </a:rPr>
              <a:t>Let’s take a look at our GitHub repository for the camp</a:t>
            </a:r>
            <a:r>
              <a:rPr lang="en-US" sz="2400" dirty="0">
                <a:latin typeface="Century Gothic" panose="020B0502020202020204" pitchFamily="34" charset="0"/>
              </a:rPr>
              <a:t>:</a:t>
            </a:r>
          </a:p>
          <a:p>
            <a:r>
              <a:rPr lang="en-US" sz="2400" dirty="0">
                <a:latin typeface="Century Gothic" panose="020B0502020202020204" pitchFamily="34" charset="0"/>
                <a:hlinkClick r:id="rId3"/>
              </a:rPr>
              <a:t>https://github.com/ncats/2022SpringCodingCamp</a:t>
            </a:r>
            <a:endParaRPr lang="en-US" sz="2400" dirty="0">
              <a:latin typeface="Century Gothic" panose="020B0502020202020204" pitchFamily="34" charset="0"/>
            </a:endParaRPr>
          </a:p>
          <a:p>
            <a:r>
              <a:rPr lang="en-US" sz="2400" dirty="0">
                <a:latin typeface="Century Gothic" panose="020B0502020202020204" pitchFamily="34" charset="0"/>
              </a:rPr>
              <a:t>* The repo is public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* All the class code will be uploaded in this repository</a:t>
            </a:r>
          </a:p>
        </p:txBody>
      </p:sp>
    </p:spTree>
    <p:extLst>
      <p:ext uri="{BB962C8B-B14F-4D97-AF65-F5344CB8AC3E}">
        <p14:creationId xmlns:p14="http://schemas.microsoft.com/office/powerpoint/2010/main" val="228785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4827" y="227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altLang="en-US" sz="3600" dirty="0">
                <a:latin typeface="Century Gothic" panose="020B0502020202020204" pitchFamily="34" charset="0"/>
              </a:rPr>
              <a:t>Our camp GitHub repo</a:t>
            </a:r>
            <a:br>
              <a:rPr lang="en-US" altLang="en-US" sz="3600" dirty="0">
                <a:latin typeface="Century Gothic" panose="020B0502020202020204" pitchFamily="34" charset="0"/>
              </a:rPr>
            </a:b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02474-95B2-CF40-A6B0-BEB128E78FD8}"/>
              </a:ext>
            </a:extLst>
          </p:cNvPr>
          <p:cNvSpPr txBox="1"/>
          <p:nvPr/>
        </p:nvSpPr>
        <p:spPr>
          <a:xfrm>
            <a:off x="381959" y="5483258"/>
            <a:ext cx="11211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* The repo is public</a:t>
            </a:r>
          </a:p>
          <a:p>
            <a:r>
              <a:rPr lang="en-US" dirty="0">
                <a:latin typeface="Century Gothic" panose="020B0502020202020204" pitchFamily="34" charset="0"/>
              </a:rPr>
              <a:t>* All the class code will be uploaded in this repository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8E5666-FA36-7647-B715-C8DE8596622F}"/>
              </a:ext>
            </a:extLst>
          </p:cNvPr>
          <p:cNvSpPr txBox="1"/>
          <p:nvPr/>
        </p:nvSpPr>
        <p:spPr>
          <a:xfrm>
            <a:off x="381959" y="808950"/>
            <a:ext cx="586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  <a:hlinkClick r:id="rId3"/>
              </a:rPr>
              <a:t>https://</a:t>
            </a:r>
            <a:r>
              <a:rPr lang="en-US" dirty="0" err="1">
                <a:latin typeface="Century Gothic" panose="020B0502020202020204" pitchFamily="34" charset="0"/>
                <a:hlinkClick r:id="rId3"/>
              </a:rPr>
              <a:t>github.com</a:t>
            </a:r>
            <a:r>
              <a:rPr lang="en-US" dirty="0">
                <a:latin typeface="Century Gothic" panose="020B0502020202020204" pitchFamily="34" charset="0"/>
                <a:hlinkClick r:id="rId3"/>
              </a:rPr>
              <a:t>/</a:t>
            </a:r>
            <a:r>
              <a:rPr lang="en-US" dirty="0" err="1">
                <a:latin typeface="Century Gothic" panose="020B0502020202020204" pitchFamily="34" charset="0"/>
                <a:hlinkClick r:id="rId3"/>
              </a:rPr>
              <a:t>ncats</a:t>
            </a:r>
            <a:r>
              <a:rPr lang="en-US" dirty="0">
                <a:latin typeface="Century Gothic" panose="020B0502020202020204" pitchFamily="34" charset="0"/>
                <a:hlinkClick r:id="rId3"/>
              </a:rPr>
              <a:t>/2022SpringCodingCamp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16CF27-4362-714B-A70D-CFE3514810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197"/>
          <a:stretch/>
        </p:blipFill>
        <p:spPr>
          <a:xfrm>
            <a:off x="1079500" y="1344995"/>
            <a:ext cx="10033000" cy="416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6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4827" y="227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altLang="en-US" sz="3600" dirty="0">
                <a:latin typeface="Century Gothic" panose="020B0502020202020204" pitchFamily="34" charset="0"/>
              </a:rPr>
              <a:t>Languages, their uses, and resources</a:t>
            </a:r>
            <a:br>
              <a:rPr lang="en-US" altLang="en-US" sz="3600" dirty="0">
                <a:latin typeface="Century Gothic" panose="020B0502020202020204" pitchFamily="34" charset="0"/>
              </a:rPr>
            </a:b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EE75E0-7DA7-F34D-B49D-9F70411088E7}"/>
              </a:ext>
            </a:extLst>
          </p:cNvPr>
          <p:cNvSpPr txBox="1"/>
          <p:nvPr/>
        </p:nvSpPr>
        <p:spPr>
          <a:xfrm>
            <a:off x="384827" y="914400"/>
            <a:ext cx="11676544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entury Gothic" panose="020B0502020202020204" pitchFamily="34" charset="0"/>
              </a:rPr>
              <a:t>Languages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R/</a:t>
            </a:r>
            <a:r>
              <a:rPr lang="en-US" dirty="0" err="1">
                <a:latin typeface="Century Gothic" panose="020B0502020202020204" pitchFamily="34" charset="0"/>
              </a:rPr>
              <a:t>Rstudio</a:t>
            </a:r>
            <a:r>
              <a:rPr lang="en-US" dirty="0">
                <a:latin typeface="Century Gothic" panose="020B0502020202020204" pitchFamily="34" charset="0"/>
              </a:rPr>
              <a:t>/</a:t>
            </a:r>
            <a:r>
              <a:rPr lang="en-US" dirty="0" err="1">
                <a:latin typeface="Century Gothic" panose="020B0502020202020204" pitchFamily="34" charset="0"/>
              </a:rPr>
              <a:t>Rshiny</a:t>
            </a:r>
            <a:r>
              <a:rPr lang="en-US" dirty="0">
                <a:latin typeface="Century Gothic" panose="020B0502020202020204" pitchFamily="34" charset="0"/>
              </a:rPr>
              <a:t> (scripting language): commonly used in Biostatistics/Bioinformatics, powerful statistics and visualizations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Python (scripting language): commonly used in machine learning and data science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Java (compiled language): commonly used to develop applications (e.g. workflows, software that can run on multiple platforms)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JavaScript (scripting language): used to develop web applications (advanced functions for drop-down menus, contact forms, etc.)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Perl (scripting language): powerful parsing language with advanced regular expression capabilities</a:t>
            </a:r>
          </a:p>
          <a:p>
            <a:r>
              <a:rPr lang="en-US" dirty="0">
                <a:latin typeface="Century Gothic" panose="020B0502020202020204" pitchFamily="34" charset="0"/>
              </a:rPr>
              <a:t>* All have a strong community where you can find snippets of code, get your questions answered, etc.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b="1" i="1" dirty="0">
                <a:latin typeface="Century Gothic" panose="020B0502020202020204" pitchFamily="34" charset="0"/>
              </a:rPr>
              <a:t>Resources?</a:t>
            </a:r>
          </a:p>
          <a:p>
            <a:r>
              <a:rPr lang="en-US" dirty="0" err="1">
                <a:latin typeface="Century Gothic" panose="020B0502020202020204" pitchFamily="34" charset="0"/>
              </a:rPr>
              <a:t>Biostars</a:t>
            </a:r>
            <a:r>
              <a:rPr lang="en-US" dirty="0">
                <a:latin typeface="Century Gothic" panose="020B0502020202020204" pitchFamily="34" charset="0"/>
              </a:rPr>
              <a:t>, </a:t>
            </a:r>
            <a:r>
              <a:rPr lang="en-US" dirty="0" err="1">
                <a:latin typeface="Century Gothic" panose="020B0502020202020204" pitchFamily="34" charset="0"/>
              </a:rPr>
              <a:t>StackOverflow</a:t>
            </a:r>
            <a:r>
              <a:rPr lang="en-US" dirty="0">
                <a:latin typeface="Century Gothic" panose="020B0502020202020204" pitchFamily="34" charset="0"/>
              </a:rPr>
              <a:t>, YouTube, and Google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Check out </a:t>
            </a:r>
            <a:r>
              <a:rPr lang="en-US" dirty="0">
                <a:latin typeface="Century Gothic" panose="020B0502020202020204" pitchFamily="34" charset="0"/>
                <a:hlinkClick r:id="rId3"/>
              </a:rPr>
              <a:t>this link </a:t>
            </a:r>
            <a:r>
              <a:rPr lang="en-US" dirty="0">
                <a:latin typeface="Century Gothic" panose="020B0502020202020204" pitchFamily="34" charset="0"/>
              </a:rPr>
              <a:t>for more</a:t>
            </a:r>
          </a:p>
          <a:p>
            <a:endParaRPr lang="en-US" b="1" i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155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4827" y="227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altLang="en-US" sz="3600" dirty="0">
                <a:latin typeface="Century Gothic" panose="020B0502020202020204" pitchFamily="34" charset="0"/>
              </a:rPr>
              <a:t>How to communicate when you’re stuck</a:t>
            </a:r>
            <a:br>
              <a:rPr lang="en-US" altLang="en-US" sz="3600" dirty="0">
                <a:latin typeface="Century Gothic" panose="020B0502020202020204" pitchFamily="34" charset="0"/>
              </a:rPr>
            </a:b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EE75E0-7DA7-F34D-B49D-9F70411088E7}"/>
              </a:ext>
            </a:extLst>
          </p:cNvPr>
          <p:cNvSpPr txBox="1"/>
          <p:nvPr/>
        </p:nvSpPr>
        <p:spPr>
          <a:xfrm>
            <a:off x="384827" y="914400"/>
            <a:ext cx="116765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Never think a question is too stupid to ask!  Chances are, someone is asking themselves the same thing.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Include example line of code and error/warning you receive (e.g. send a snapshot photo or copy/paste code)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Describe your input clearly as this helps troubleshoot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Sometimes, it’s unclear what the output means, show your example line of code and all of the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Always provide the version of the software you’re using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  <a:sym typeface="Wingdings" pitchFamily="2" charset="2"/>
              </a:rPr>
              <a:t> In a nutshell, provide enough information so your TA can reproduce the error!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70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15B70C-874E-3F4E-ABE9-D9628EB3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27" y="-317825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altLang="en-US" sz="3600" dirty="0">
                <a:latin typeface="Century Gothic" panose="020B0502020202020204" pitchFamily="34" charset="0"/>
              </a:rPr>
              <a:t>Overview of 2022 NCATS Coding Camp</a:t>
            </a: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69143-BDF1-FE45-9959-3DEE7FC8125F}"/>
              </a:ext>
            </a:extLst>
          </p:cNvPr>
          <p:cNvSpPr txBox="1"/>
          <p:nvPr/>
        </p:nvSpPr>
        <p:spPr>
          <a:xfrm>
            <a:off x="384827" y="1306286"/>
            <a:ext cx="8055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hlinkClick r:id="rId2"/>
              </a:rPr>
              <a:t>https://github.com/ncats/2022SummerCodingCamp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328BF5-6DEF-6744-8AC2-F4295FC5CEC3}"/>
              </a:ext>
            </a:extLst>
          </p:cNvPr>
          <p:cNvSpPr/>
          <p:nvPr/>
        </p:nvSpPr>
        <p:spPr>
          <a:xfrm>
            <a:off x="384826" y="1923547"/>
            <a:ext cx="1047040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i="1" dirty="0">
                <a:latin typeface="Century Gothic" panose="020B0502020202020204" pitchFamily="34" charset="0"/>
              </a:rPr>
              <a:t>Goal</a:t>
            </a:r>
            <a:r>
              <a:rPr lang="en-US" sz="2100" dirty="0">
                <a:latin typeface="Century Gothic" panose="020B0502020202020204" pitchFamily="34" charset="0"/>
              </a:rPr>
              <a:t>: To provide assisted learning in coding concepts. The camp tailors to beginner or seasoned computational experts and no previous experience is required.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F31894-F960-D542-BD12-99E71C6BD2D4}"/>
              </a:ext>
            </a:extLst>
          </p:cNvPr>
          <p:cNvSpPr/>
          <p:nvPr/>
        </p:nvSpPr>
        <p:spPr>
          <a:xfrm>
            <a:off x="384825" y="3202755"/>
            <a:ext cx="104704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i="1" dirty="0">
                <a:latin typeface="Century Gothic" panose="020B0502020202020204" pitchFamily="34" charset="0"/>
              </a:rPr>
              <a:t>Outcomes</a:t>
            </a:r>
            <a:r>
              <a:rPr lang="en-US" sz="2100" dirty="0">
                <a:latin typeface="Century Gothic" panose="020B0502020202020204" pitchFamily="34" charset="0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entury Gothic" panose="020B0502020202020204" pitchFamily="34" charset="0"/>
              </a:rPr>
              <a:t>Introduction to GitHub and team coding best practices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entury Gothic" panose="020B0502020202020204" pitchFamily="34" charset="0"/>
              </a:rPr>
              <a:t>Advance knowledge and skills in a particular language or application of software/methods of participant’s choice.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entury Gothic" panose="020B0502020202020204" pitchFamily="34" charset="0"/>
              </a:rPr>
              <a:t>Code that you could reuse in the future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entury Gothic" panose="020B0502020202020204" pitchFamily="34" charset="0"/>
              </a:rPr>
              <a:t>Community building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2F055-F076-0643-9B0B-C2DF25675A5D}"/>
              </a:ext>
            </a:extLst>
          </p:cNvPr>
          <p:cNvSpPr txBox="1"/>
          <p:nvPr/>
        </p:nvSpPr>
        <p:spPr>
          <a:xfrm>
            <a:off x="1254033" y="5413444"/>
            <a:ext cx="821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Century Gothic" panose="020B0502020202020204" pitchFamily="34" charset="0"/>
              </a:rPr>
              <a:t>The more effort you put in, the more you’ll get out of it!</a:t>
            </a:r>
          </a:p>
        </p:txBody>
      </p:sp>
    </p:spTree>
    <p:extLst>
      <p:ext uri="{BB962C8B-B14F-4D97-AF65-F5344CB8AC3E}">
        <p14:creationId xmlns:p14="http://schemas.microsoft.com/office/powerpoint/2010/main" val="43996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4827" y="227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altLang="en-US" sz="3600" dirty="0">
                <a:latin typeface="Century Gothic" panose="020B0502020202020204" pitchFamily="34" charset="0"/>
              </a:rPr>
              <a:t>Course Organization</a:t>
            </a:r>
            <a:br>
              <a:rPr lang="en-US" altLang="en-US" sz="3600" dirty="0">
                <a:latin typeface="Century Gothic" panose="020B0502020202020204" pitchFamily="34" charset="0"/>
              </a:rPr>
            </a:b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8BB186-C029-AC44-9CE3-D0D3A504ABE5}"/>
              </a:ext>
            </a:extLst>
          </p:cNvPr>
          <p:cNvSpPr txBox="1"/>
          <p:nvPr/>
        </p:nvSpPr>
        <p:spPr>
          <a:xfrm>
            <a:off x="384827" y="1132116"/>
            <a:ext cx="1156200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There are ~15 ‘campers’ and 9 </a:t>
            </a:r>
            <a:r>
              <a:rPr lang="en-US" sz="2400" dirty="0" err="1">
                <a:latin typeface="Century Gothic" panose="020B0502020202020204" pitchFamily="34" charset="0"/>
              </a:rPr>
              <a:t>TAs.</a:t>
            </a:r>
            <a:r>
              <a:rPr lang="en-US" sz="2400" dirty="0">
                <a:latin typeface="Century Gothic" panose="020B0502020202020204" pitchFamily="34" charset="0"/>
              </a:rPr>
              <a:t>  Ideally, we’ll have small groups of 1-2 people per TA.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All code, course descriptions, useful links, etc. will be organized in our GitHub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Each group can have their own folder in GitHub, and each camper can create a subfolder for their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Communication will largely happen via our Slack channel (2022_summer_coding_camp)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Each camper will briefly present on their project at the end of the camp.</a:t>
            </a:r>
          </a:p>
        </p:txBody>
      </p:sp>
    </p:spTree>
    <p:extLst>
      <p:ext uri="{BB962C8B-B14F-4D97-AF65-F5344CB8AC3E}">
        <p14:creationId xmlns:p14="http://schemas.microsoft.com/office/powerpoint/2010/main" val="371819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4827" y="227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latin typeface="Century Gothic" panose="020B0502020202020204" pitchFamily="34" charset="0"/>
                <a:ea typeface="Arial" charset="0"/>
                <a:cs typeface="Arial" charset="0"/>
              </a:rPr>
              <a:t>Meet your TAs</a:t>
            </a:r>
            <a:br>
              <a:rPr lang="en-US" sz="3600" b="1" dirty="0">
                <a:latin typeface="Century Gothic" panose="020B0502020202020204" pitchFamily="34" charset="0"/>
                <a:ea typeface="Arial" charset="0"/>
                <a:cs typeface="Arial" charset="0"/>
              </a:rPr>
            </a:b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pic>
        <p:nvPicPr>
          <p:cNvPr id="1030" name="Picture 6" descr="Ewy Mathé">
            <a:extLst>
              <a:ext uri="{FF2B5EF4-FFF2-40B4-BE49-F238E27FC236}">
                <a16:creationId xmlns:a16="http://schemas.microsoft.com/office/drawing/2014/main" id="{C0D52170-25E5-BE4A-AEF6-025AF8FF0C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49"/>
          <a:stretch/>
        </p:blipFill>
        <p:spPr bwMode="auto">
          <a:xfrm>
            <a:off x="1959293" y="911356"/>
            <a:ext cx="1385316" cy="170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A2C759-34E3-7B4B-BE1D-CABE932DEBCE}"/>
              </a:ext>
            </a:extLst>
          </p:cNvPr>
          <p:cNvSpPr txBox="1"/>
          <p:nvPr/>
        </p:nvSpPr>
        <p:spPr>
          <a:xfrm>
            <a:off x="1899713" y="2890542"/>
            <a:ext cx="210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Ewy</a:t>
            </a:r>
            <a:r>
              <a:rPr lang="en-US" dirty="0"/>
              <a:t> </a:t>
            </a:r>
            <a:r>
              <a:rPr lang="en-US" dirty="0" err="1"/>
              <a:t>Mathé</a:t>
            </a:r>
            <a:endParaRPr lang="en-US" dirty="0"/>
          </a:p>
          <a:p>
            <a:r>
              <a:rPr lang="en-US" dirty="0"/>
              <a:t>R/RStudio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98D594-949F-F64D-95DB-51872AFFE691}"/>
              </a:ext>
            </a:extLst>
          </p:cNvPr>
          <p:cNvSpPr txBox="1"/>
          <p:nvPr/>
        </p:nvSpPr>
        <p:spPr>
          <a:xfrm>
            <a:off x="8276095" y="2936966"/>
            <a:ext cx="281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Wenyu Zeng</a:t>
            </a:r>
          </a:p>
          <a:p>
            <a:r>
              <a:rPr lang="en-US" dirty="0"/>
              <a:t>Python/R</a:t>
            </a:r>
          </a:p>
        </p:txBody>
      </p:sp>
      <p:pic>
        <p:nvPicPr>
          <p:cNvPr id="1036" name="Picture 12" descr="Kyle Spencer">
            <a:extLst>
              <a:ext uri="{FF2B5EF4-FFF2-40B4-BE49-F238E27FC236}">
                <a16:creationId xmlns:a16="http://schemas.microsoft.com/office/drawing/2014/main" id="{D750F1D0-CD86-1146-A59F-E2C47EBEE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961" y="3615980"/>
            <a:ext cx="1385316" cy="184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B741A50-C9D7-A44C-B4C4-688556A8EBA3}"/>
              </a:ext>
            </a:extLst>
          </p:cNvPr>
          <p:cNvSpPr txBox="1"/>
          <p:nvPr/>
        </p:nvSpPr>
        <p:spPr>
          <a:xfrm>
            <a:off x="1105740" y="5522418"/>
            <a:ext cx="210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Kyle Spencer</a:t>
            </a:r>
          </a:p>
          <a:p>
            <a:r>
              <a:rPr lang="en-US" dirty="0"/>
              <a:t>R/RStudio</a:t>
            </a:r>
          </a:p>
        </p:txBody>
      </p:sp>
      <p:pic>
        <p:nvPicPr>
          <p:cNvPr id="1038" name="Picture 14" descr="Tongan Zhao">
            <a:extLst>
              <a:ext uri="{FF2B5EF4-FFF2-40B4-BE49-F238E27FC236}">
                <a16:creationId xmlns:a16="http://schemas.microsoft.com/office/drawing/2014/main" id="{13F80259-A475-124D-9A34-A3A57EAE1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342" y="3615980"/>
            <a:ext cx="1384461" cy="184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0B9B87A-5CE9-9842-90F5-BED2AE10A2CA}"/>
              </a:ext>
            </a:extLst>
          </p:cNvPr>
          <p:cNvSpPr txBox="1"/>
          <p:nvPr/>
        </p:nvSpPr>
        <p:spPr>
          <a:xfrm>
            <a:off x="7470225" y="5516607"/>
            <a:ext cx="210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Tongan Zhao</a:t>
            </a:r>
          </a:p>
          <a:p>
            <a:r>
              <a:rPr lang="en-US" dirty="0"/>
              <a:t>Python, Java</a:t>
            </a:r>
          </a:p>
        </p:txBody>
      </p:sp>
      <p:pic>
        <p:nvPicPr>
          <p:cNvPr id="1040" name="Picture 16" descr="Mark Willams">
            <a:extLst>
              <a:ext uri="{FF2B5EF4-FFF2-40B4-BE49-F238E27FC236}">
                <a16:creationId xmlns:a16="http://schemas.microsoft.com/office/drawing/2014/main" id="{560A88BE-8B7F-9147-9F98-322C0DA21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969" y="3615980"/>
            <a:ext cx="1385316" cy="184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2A248D2-2A94-5A4D-B2E1-53CE3FEF2C94}"/>
              </a:ext>
            </a:extLst>
          </p:cNvPr>
          <p:cNvSpPr txBox="1"/>
          <p:nvPr/>
        </p:nvSpPr>
        <p:spPr>
          <a:xfrm>
            <a:off x="5312977" y="5541178"/>
            <a:ext cx="210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 Williams</a:t>
            </a:r>
          </a:p>
          <a:p>
            <a:r>
              <a:rPr lang="en-US" dirty="0"/>
              <a:t>Python/Java/Perl</a:t>
            </a:r>
          </a:p>
        </p:txBody>
      </p:sp>
      <p:pic>
        <p:nvPicPr>
          <p:cNvPr id="8" name="Picture 4" descr="Andrew Patt">
            <a:extLst>
              <a:ext uri="{FF2B5EF4-FFF2-40B4-BE49-F238E27FC236}">
                <a16:creationId xmlns:a16="http://schemas.microsoft.com/office/drawing/2014/main" id="{0490E3E4-9195-084C-A5B1-46C153036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277" y="911356"/>
            <a:ext cx="1384462" cy="170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BEB57E5-9D49-6E4E-8D5C-7ED527BF58F9}"/>
              </a:ext>
            </a:extLst>
          </p:cNvPr>
          <p:cNvSpPr txBox="1"/>
          <p:nvPr/>
        </p:nvSpPr>
        <p:spPr>
          <a:xfrm>
            <a:off x="4010515" y="2890542"/>
            <a:ext cx="210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Andy </a:t>
            </a:r>
            <a:r>
              <a:rPr lang="en-US" dirty="0" err="1"/>
              <a:t>Patt</a:t>
            </a:r>
            <a:endParaRPr lang="en-US" dirty="0"/>
          </a:p>
          <a:p>
            <a:r>
              <a:rPr lang="en-US" dirty="0"/>
              <a:t>R/RStudio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905ED2-8EB9-DB4F-AEEE-6D7F266DB836}"/>
              </a:ext>
            </a:extLst>
          </p:cNvPr>
          <p:cNvSpPr txBox="1"/>
          <p:nvPr/>
        </p:nvSpPr>
        <p:spPr>
          <a:xfrm>
            <a:off x="3246113" y="5460089"/>
            <a:ext cx="210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Cole Tindall</a:t>
            </a:r>
          </a:p>
          <a:p>
            <a:r>
              <a:rPr lang="en-US" dirty="0"/>
              <a:t>R/RStudio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28D43-C5BC-8F40-B8D1-02B11F9E207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558" t="9087" r="10148"/>
          <a:stretch/>
        </p:blipFill>
        <p:spPr>
          <a:xfrm>
            <a:off x="3245033" y="3623068"/>
            <a:ext cx="1385316" cy="1844109"/>
          </a:xfrm>
          <a:prstGeom prst="rect">
            <a:avLst/>
          </a:prstGeom>
        </p:spPr>
      </p:pic>
      <p:pic>
        <p:nvPicPr>
          <p:cNvPr id="1026" name="Picture 2" descr="Staff Profile: Timothy Sheils | National Center for Advancing Translational  Sciences">
            <a:extLst>
              <a:ext uri="{FF2B5EF4-FFF2-40B4-BE49-F238E27FC236}">
                <a16:creationId xmlns:a16="http://schemas.microsoft.com/office/drawing/2014/main" id="{915C51BB-8F20-E883-597F-4360C9BD6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960" y="911356"/>
            <a:ext cx="1410494" cy="170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99560C6-0C55-AFA2-727B-D7C5677FB43F}"/>
              </a:ext>
            </a:extLst>
          </p:cNvPr>
          <p:cNvSpPr txBox="1"/>
          <p:nvPr/>
        </p:nvSpPr>
        <p:spPr>
          <a:xfrm>
            <a:off x="5911774" y="2892168"/>
            <a:ext cx="210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 </a:t>
            </a:r>
            <a:r>
              <a:rPr lang="en-US"/>
              <a:t>Sheils</a:t>
            </a: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, HTML</a:t>
            </a:r>
          </a:p>
        </p:txBody>
      </p:sp>
      <p:pic>
        <p:nvPicPr>
          <p:cNvPr id="1028" name="Picture 4" descr="Informatics Scientists and Software Developers | National Center for  Advancing Translational Sciences">
            <a:extLst>
              <a:ext uri="{FF2B5EF4-FFF2-40B4-BE49-F238E27FC236}">
                <a16:creationId xmlns:a16="http://schemas.microsoft.com/office/drawing/2014/main" id="{EAA3DBF6-A5DE-A19B-F681-0DDA6B427B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9" t="577" r="9731" b="28591"/>
          <a:stretch/>
        </p:blipFill>
        <p:spPr bwMode="auto">
          <a:xfrm>
            <a:off x="8223217" y="911356"/>
            <a:ext cx="1471746" cy="170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01CB406-2D9F-2213-74F4-03E0B0E635F0}"/>
              </a:ext>
            </a:extLst>
          </p:cNvPr>
          <p:cNvSpPr txBox="1"/>
          <p:nvPr/>
        </p:nvSpPr>
        <p:spPr>
          <a:xfrm>
            <a:off x="9530604" y="5513628"/>
            <a:ext cx="210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Swazoo</a:t>
            </a:r>
            <a:r>
              <a:rPr lang="en-US" dirty="0"/>
              <a:t> </a:t>
            </a:r>
            <a:r>
              <a:rPr lang="en-US" dirty="0" err="1"/>
              <a:t>Claybon</a:t>
            </a: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, Python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7415B6-FE64-83CA-3831-9D75E4899309}"/>
              </a:ext>
            </a:extLst>
          </p:cNvPr>
          <p:cNvSpPr/>
          <p:nvPr/>
        </p:nvSpPr>
        <p:spPr>
          <a:xfrm>
            <a:off x="9530604" y="3614053"/>
            <a:ext cx="1384461" cy="1869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1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4827" y="227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altLang="en-US" sz="3600" dirty="0">
                <a:latin typeface="Century Gothic" panose="020B0502020202020204" pitchFamily="34" charset="0"/>
              </a:rPr>
              <a:t>Meet your campers</a:t>
            </a:r>
            <a:br>
              <a:rPr lang="en-US" altLang="en-US" sz="3600" dirty="0">
                <a:latin typeface="Century Gothic" panose="020B0502020202020204" pitchFamily="34" charset="0"/>
              </a:rPr>
            </a:b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E0DF26-1EA8-3F45-9F92-5F2890CE20DA}"/>
              </a:ext>
            </a:extLst>
          </p:cNvPr>
          <p:cNvSpPr txBox="1"/>
          <p:nvPr/>
        </p:nvSpPr>
        <p:spPr>
          <a:xfrm>
            <a:off x="384826" y="613941"/>
            <a:ext cx="59689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Fred Lee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Elia Lopez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Katlin </a:t>
            </a:r>
            <a:r>
              <a:rPr lang="en-US" dirty="0" err="1"/>
              <a:t>Recabo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Marian </a:t>
            </a:r>
            <a:r>
              <a:rPr lang="en-US" dirty="0" err="1"/>
              <a:t>Nkeng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Danielle Bougie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Therese Tripler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 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Elizabeth Hernandez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85DAA6-EF77-5C4D-93F2-4A4F5B86EEB5}"/>
              </a:ext>
            </a:extLst>
          </p:cNvPr>
          <p:cNvSpPr txBox="1"/>
          <p:nvPr/>
        </p:nvSpPr>
        <p:spPr>
          <a:xfrm>
            <a:off x="5859236" y="610102"/>
            <a:ext cx="60396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Nate Hoxie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Glenn </a:t>
            </a:r>
            <a:r>
              <a:rPr lang="en-US" dirty="0" err="1"/>
              <a:t>Gomba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William </a:t>
            </a:r>
            <a:r>
              <a:rPr lang="en-US" dirty="0" err="1"/>
              <a:t>Borschel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Elizabeth Callahan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Qi Zhang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Sarah </a:t>
            </a:r>
            <a:r>
              <a:rPr lang="en-US" dirty="0" err="1"/>
              <a:t>Stemann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Hoda</a:t>
            </a:r>
            <a:r>
              <a:rPr lang="en-US" dirty="0"/>
              <a:t> </a:t>
            </a:r>
            <a:r>
              <a:rPr lang="en-US" dirty="0" err="1"/>
              <a:t>Zarkoob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Sandeep Rana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B74B34-D4B9-A601-4190-6808CC10AA97}"/>
              </a:ext>
            </a:extLst>
          </p:cNvPr>
          <p:cNvSpPr txBox="1"/>
          <p:nvPr/>
        </p:nvSpPr>
        <p:spPr>
          <a:xfrm>
            <a:off x="1616950" y="5165256"/>
            <a:ext cx="9473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Mural: https://</a:t>
            </a:r>
            <a:r>
              <a:rPr lang="en-US" dirty="0" err="1"/>
              <a:t>app.mural.co</a:t>
            </a:r>
            <a:r>
              <a:rPr lang="en-US" dirty="0"/>
              <a:t>/invitation/mural/ncats3030/1655405286574?sender=u9f0bd97f8722d7bf72277323&amp;key=83ea5472-3ed4-47aa-bf11-b424d9e729cf</a:t>
            </a:r>
          </a:p>
        </p:txBody>
      </p:sp>
    </p:spTree>
    <p:extLst>
      <p:ext uri="{BB962C8B-B14F-4D97-AF65-F5344CB8AC3E}">
        <p14:creationId xmlns:p14="http://schemas.microsoft.com/office/powerpoint/2010/main" val="31576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4827" y="227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latin typeface="Century Gothic" panose="020B0502020202020204" pitchFamily="34" charset="0"/>
                <a:ea typeface="Arial" charset="0"/>
                <a:cs typeface="Arial" charset="0"/>
              </a:rPr>
              <a:t>Expectations</a:t>
            </a:r>
            <a:br>
              <a:rPr lang="en-US" sz="3600" dirty="0">
                <a:latin typeface="Century Gothic" panose="020B0502020202020204" pitchFamily="34" charset="0"/>
                <a:ea typeface="Arial" charset="0"/>
                <a:cs typeface="Arial" charset="0"/>
              </a:rPr>
            </a:b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A8F5A2-45C3-9B42-A107-A7481EFEAF4D}"/>
              </a:ext>
            </a:extLst>
          </p:cNvPr>
          <p:cNvSpPr txBox="1"/>
          <p:nvPr/>
        </p:nvSpPr>
        <p:spPr>
          <a:xfrm>
            <a:off x="384828" y="1028343"/>
            <a:ext cx="571117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TAs</a:t>
            </a:r>
          </a:p>
          <a:p>
            <a:endParaRPr lang="en-US" sz="17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~3 hours available per week (1 hour as a group)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Help break up project into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Provide technical guidance/feedback on coding issues, revising timeline,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Provide links to useful resources and share amongst the wider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Help administer the GitHub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Be responsive on Slack outside of formal meeting times to </a:t>
            </a:r>
            <a:r>
              <a:rPr lang="en-US" sz="1700">
                <a:latin typeface="Century Gothic" panose="020B0502020202020204" pitchFamily="34" charset="0"/>
              </a:rPr>
              <a:t>help along</a:t>
            </a:r>
            <a:endParaRPr lang="en-US" sz="1700" dirty="0">
              <a:latin typeface="Century Gothic" panose="020B0502020202020204" pitchFamily="34" charset="0"/>
            </a:endParaRPr>
          </a:p>
          <a:p>
            <a:endParaRPr lang="en-US" sz="1700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DD574E-8AB5-B64A-8CDB-1BABD79BCF6B}"/>
              </a:ext>
            </a:extLst>
          </p:cNvPr>
          <p:cNvSpPr txBox="1"/>
          <p:nvPr/>
        </p:nvSpPr>
        <p:spPr>
          <a:xfrm>
            <a:off x="6096001" y="1028343"/>
            <a:ext cx="571117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Campers</a:t>
            </a:r>
          </a:p>
          <a:p>
            <a:endParaRPr lang="en-US" sz="17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~ 8 hours per week on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Come up with a project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Communicate effectively with TA and larger group to get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Ask questions, don’t stay blocked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Creating a presentation at the end of camp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Document your progress: take snapshots, include versions of software you’re using, explain input</a:t>
            </a:r>
          </a:p>
        </p:txBody>
      </p:sp>
    </p:spTree>
    <p:extLst>
      <p:ext uri="{BB962C8B-B14F-4D97-AF65-F5344CB8AC3E}">
        <p14:creationId xmlns:p14="http://schemas.microsoft.com/office/powerpoint/2010/main" val="401029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4827" y="227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latin typeface="Century Gothic" panose="020B0502020202020204" pitchFamily="34" charset="0"/>
                <a:ea typeface="Arial" charset="0"/>
                <a:cs typeface="Arial" charset="0"/>
              </a:rPr>
              <a:t>First Homework</a:t>
            </a:r>
            <a:br>
              <a:rPr lang="en-US" sz="3600" dirty="0">
                <a:latin typeface="Century Gothic" panose="020B0502020202020204" pitchFamily="34" charset="0"/>
                <a:ea typeface="Arial" charset="0"/>
                <a:cs typeface="Arial" charset="0"/>
              </a:rPr>
            </a:b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A8F5A2-45C3-9B42-A107-A7481EFEAF4D}"/>
              </a:ext>
            </a:extLst>
          </p:cNvPr>
          <p:cNvSpPr txBox="1"/>
          <p:nvPr/>
        </p:nvSpPr>
        <p:spPr>
          <a:xfrm>
            <a:off x="384828" y="908597"/>
            <a:ext cx="1180717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700" dirty="0">
                <a:latin typeface="Century Gothic" panose="020B0502020202020204" pitchFamily="34" charset="0"/>
              </a:rPr>
              <a:t>Get a Slack account and send Andy your Slack ID to be added to the class Slack channel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Go to </a:t>
            </a:r>
            <a:r>
              <a:rPr lang="en-US" sz="1700" dirty="0" err="1">
                <a:latin typeface="Century Gothic" panose="020B0502020202020204" pitchFamily="34" charset="0"/>
              </a:rPr>
              <a:t>nihncats.slack.com</a:t>
            </a:r>
            <a:r>
              <a:rPr lang="en-US" sz="1700" dirty="0">
                <a:latin typeface="Century Gothic" panose="020B0502020202020204" pitchFamily="34" charset="0"/>
              </a:rPr>
              <a:t> and sign in with NIH credentials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If you want Slack installed on your desktop, you’ll need to submit an IT ticket (https://</a:t>
            </a:r>
            <a:r>
              <a:rPr lang="en-US" sz="1700" dirty="0" err="1">
                <a:latin typeface="Century Gothic" panose="020B0502020202020204" pitchFamily="34" charset="0"/>
              </a:rPr>
              <a:t>myitsm.nih.gov</a:t>
            </a:r>
            <a:r>
              <a:rPr lang="en-US" sz="1700" dirty="0">
                <a:latin typeface="Century Gothic" panose="020B0502020202020204" pitchFamily="34" charset="0"/>
              </a:rPr>
              <a:t>/</a:t>
            </a:r>
            <a:r>
              <a:rPr lang="en-US" sz="1700" dirty="0" err="1">
                <a:latin typeface="Century Gothic" panose="020B0502020202020204" pitchFamily="34" charset="0"/>
              </a:rPr>
              <a:t>sp</a:t>
            </a:r>
            <a:r>
              <a:rPr lang="en-US" sz="1700" dirty="0">
                <a:latin typeface="Century Gothic" panose="020B0502020202020204" pitchFamily="34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sz="1700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700" dirty="0">
                <a:latin typeface="Century Gothic" panose="020B0502020202020204" pitchFamily="34" charset="0"/>
              </a:rPr>
              <a:t>Get a GitHub account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Get an account (can use personal or NIH email)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Send ID to your TA or Andy so they can add you to the repo with “write” access</a:t>
            </a:r>
          </a:p>
          <a:p>
            <a:pPr marL="342900" indent="-342900">
              <a:buFont typeface="+mj-lt"/>
              <a:buAutoNum type="arabicPeriod"/>
            </a:pPr>
            <a:endParaRPr lang="en-US" sz="1700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700" dirty="0">
                <a:latin typeface="Century Gothic" panose="020B0502020202020204" pitchFamily="34" charset="0"/>
              </a:rPr>
              <a:t>Select a TA and a project.  Here are some points to consider when selecting a project: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You only have 8 weeks, and it’ll fly by!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Be realistic in what you can achieve and start small (it’s easy enough to scale up)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Reach out to TAs individually to help with your selection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This is a great opportunity to work on something you’ve always wanted to but never took the time to 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If you can line it up with your current work, great!</a:t>
            </a:r>
          </a:p>
          <a:p>
            <a:pPr marL="342900" indent="-342900">
              <a:buFont typeface="+mj-lt"/>
              <a:buAutoNum type="arabicPeriod"/>
            </a:pPr>
            <a:endParaRPr lang="en-US" sz="1700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700" dirty="0">
                <a:latin typeface="Century Gothic" panose="020B0502020202020204" pitchFamily="34" charset="0"/>
              </a:rPr>
              <a:t>Create a subfolder under your TA’s folder with a short description of your project and a draft timeline of the weeks to come</a:t>
            </a:r>
          </a:p>
          <a:p>
            <a:pPr marL="342900" indent="-342900">
              <a:buFont typeface="+mj-lt"/>
              <a:buAutoNum type="arabicPeriod"/>
            </a:pPr>
            <a:endParaRPr lang="en-US" sz="1700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700" dirty="0">
                <a:latin typeface="Century Gothic" panose="020B0502020202020204" pitchFamily="34" charset="0"/>
              </a:rPr>
              <a:t>Be ready to talk about your project next Friday in 2-3 min (one </a:t>
            </a:r>
            <a:r>
              <a:rPr lang="en-US" sz="1700" dirty="0" err="1">
                <a:latin typeface="Century Gothic" panose="020B0502020202020204" pitchFamily="34" charset="0"/>
              </a:rPr>
              <a:t>powerpoint</a:t>
            </a:r>
            <a:r>
              <a:rPr lang="en-US" sz="1700" dirty="0">
                <a:latin typeface="Century Gothic" panose="020B0502020202020204" pitchFamily="34" charset="0"/>
              </a:rPr>
              <a:t> slide, if any)</a:t>
            </a:r>
          </a:p>
        </p:txBody>
      </p:sp>
    </p:spTree>
    <p:extLst>
      <p:ext uri="{BB962C8B-B14F-4D97-AF65-F5344CB8AC3E}">
        <p14:creationId xmlns:p14="http://schemas.microsoft.com/office/powerpoint/2010/main" val="47328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4827" y="227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latin typeface="Century Gothic" panose="020B0502020202020204" pitchFamily="34" charset="0"/>
                <a:ea typeface="Arial" charset="0"/>
                <a:cs typeface="Arial" charset="0"/>
              </a:rPr>
              <a:t>Looking ahead</a:t>
            </a:r>
            <a:br>
              <a:rPr lang="en-US" sz="3600" b="1" dirty="0">
                <a:latin typeface="Century Gothic" panose="020B0502020202020204" pitchFamily="34" charset="0"/>
                <a:ea typeface="Arial" charset="0"/>
                <a:cs typeface="Arial" charset="0"/>
              </a:rPr>
            </a:b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A8F5A2-45C3-9B42-A107-A7481EFEAF4D}"/>
              </a:ext>
            </a:extLst>
          </p:cNvPr>
          <p:cNvSpPr txBox="1"/>
          <p:nvPr/>
        </p:nvSpPr>
        <p:spPr>
          <a:xfrm>
            <a:off x="384827" y="1382286"/>
            <a:ext cx="118071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>
                <a:latin typeface="Century Gothic" panose="020B0502020202020204" pitchFamily="34" charset="0"/>
              </a:rPr>
              <a:t>Camp Prep: </a:t>
            </a:r>
            <a:r>
              <a:rPr lang="en-US" sz="2000" dirty="0">
                <a:latin typeface="Century Gothic" panose="020B0502020202020204" pitchFamily="34" charset="0"/>
              </a:rPr>
              <a:t>Read over project ideas, </a:t>
            </a:r>
            <a:r>
              <a:rPr lang="en-US" sz="2000" dirty="0">
                <a:latin typeface="Century Gothic" panose="020B0502020202020204" pitchFamily="34" charset="0"/>
                <a:hlinkClick r:id="rId3"/>
              </a:rPr>
              <a:t>click here</a:t>
            </a:r>
            <a:endParaRPr lang="en-US" sz="2000" b="1" dirty="0">
              <a:latin typeface="Century Gothic" panose="020B0502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000" b="1" dirty="0">
                <a:latin typeface="Century Gothic" panose="020B0502020202020204" pitchFamily="34" charset="0"/>
              </a:rPr>
              <a:t>Week1 (Monday): </a:t>
            </a:r>
            <a:r>
              <a:rPr lang="en-US" sz="2000" dirty="0">
                <a:latin typeface="Century Gothic" panose="020B0502020202020204" pitchFamily="34" charset="0"/>
              </a:rPr>
              <a:t>Introduction, finalize project selection and timeline, get set up on GitHub/Slack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latin typeface="Century Gothic" panose="020B0502020202020204" pitchFamily="34" charset="0"/>
              </a:rPr>
              <a:t>Week 2</a:t>
            </a:r>
            <a:r>
              <a:rPr lang="en-US" sz="2000" dirty="0">
                <a:latin typeface="Century Gothic" panose="020B0502020202020204" pitchFamily="34" charset="0"/>
              </a:rPr>
              <a:t>: Set up your environment to complete project, finalize timeline, work on your first task</a:t>
            </a:r>
            <a:endParaRPr lang="en-US" sz="2000" b="1" dirty="0">
              <a:latin typeface="Century Gothic" panose="020B0502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000" b="1" dirty="0">
                <a:latin typeface="Century Gothic" panose="020B0502020202020204" pitchFamily="34" charset="0"/>
              </a:rPr>
              <a:t>Weeks 3-6</a:t>
            </a:r>
            <a:r>
              <a:rPr lang="en-US" sz="2000" dirty="0">
                <a:latin typeface="Century Gothic" panose="020B0502020202020204" pitchFamily="34" charset="0"/>
              </a:rPr>
              <a:t>: Keep working on tasks, revise timeline as appropriate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latin typeface="Century Gothic" panose="020B0502020202020204" pitchFamily="34" charset="0"/>
              </a:rPr>
              <a:t>Week 7/8</a:t>
            </a:r>
            <a:r>
              <a:rPr lang="en-US" sz="2000" dirty="0">
                <a:latin typeface="Century Gothic" panose="020B0502020202020204" pitchFamily="34" charset="0"/>
              </a:rPr>
              <a:t>: Final project presentation prep and presentations</a:t>
            </a:r>
          </a:p>
          <a:p>
            <a:endParaRPr lang="en-US" sz="2000" dirty="0">
              <a:latin typeface="Century Gothic" panose="020B0502020202020204" pitchFamily="34" charset="0"/>
            </a:endParaRPr>
          </a:p>
          <a:p>
            <a:r>
              <a:rPr lang="en-US" sz="2000" dirty="0">
                <a:latin typeface="Century Gothic" panose="020B0502020202020204" pitchFamily="34" charset="0"/>
              </a:rPr>
              <a:t>Week 4 </a:t>
            </a:r>
            <a:r>
              <a:rPr lang="en-US" sz="2000" dirty="0">
                <a:latin typeface="Century Gothic" panose="020B0502020202020204" pitchFamily="34" charset="0"/>
                <a:sym typeface="Wingdings" pitchFamily="2" charset="2"/>
              </a:rPr>
              <a:t> large group check-in</a:t>
            </a:r>
            <a:endParaRPr lang="en-US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06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FEDB17-4CA4-2143-8601-B6A1549C69E7}"/>
              </a:ext>
            </a:extLst>
          </p:cNvPr>
          <p:cNvSpPr/>
          <p:nvPr/>
        </p:nvSpPr>
        <p:spPr>
          <a:xfrm>
            <a:off x="384827" y="936414"/>
            <a:ext cx="106744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Formal time, set aside, to meet as a larger group.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This is a chance to share progress, and get feedback from the wider group.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If there is a particular skill or resources that multiple campers are looking to expand upon, we can use this time to also lecture on that skill (TAs needs at least 2 days heads up and this will depend on ask)</a:t>
            </a:r>
          </a:p>
          <a:p>
            <a:endParaRPr lang="en-US" sz="2400" dirty="0">
              <a:latin typeface="Century Gothic" panose="020B0502020202020204" pitchFamily="34" charset="0"/>
            </a:endParaRPr>
          </a:p>
          <a:p>
            <a:r>
              <a:rPr lang="en-US" sz="2400" dirty="0">
                <a:latin typeface="Century Gothic" panose="020B0502020202020204" pitchFamily="34" charset="0"/>
              </a:rPr>
              <a:t>Remember to ask questions and share what you’re doing!  Chances are, someone is asking themselves the same thing so we can all learn from each other!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E18B346-2B30-7A4C-84B4-523FF639C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27" y="227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latin typeface="Century Gothic" panose="020B0502020202020204" pitchFamily="34" charset="0"/>
                <a:ea typeface="Arial" charset="0"/>
                <a:cs typeface="Arial" charset="0"/>
              </a:rPr>
              <a:t>Weekly Meetings</a:t>
            </a:r>
            <a:br>
              <a:rPr lang="en-US" sz="3600" b="1" dirty="0">
                <a:latin typeface="Century Gothic" panose="020B0502020202020204" pitchFamily="34" charset="0"/>
                <a:ea typeface="Arial" charset="0"/>
                <a:cs typeface="Arial" charset="0"/>
              </a:rPr>
            </a:b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538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NCATS Color Palle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32F6C"/>
      </a:accent1>
      <a:accent2>
        <a:srgbClr val="006378"/>
      </a:accent2>
      <a:accent3>
        <a:srgbClr val="626669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12712</TotalTime>
  <Words>1616</Words>
  <Application>Microsoft Macintosh PowerPoint</Application>
  <PresentationFormat>Widescreen</PresentationFormat>
  <Paragraphs>233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Wingdings</vt:lpstr>
      <vt:lpstr>Office Theme</vt:lpstr>
      <vt:lpstr>1_Office Theme</vt:lpstr>
      <vt:lpstr>2022 NCATS Summer Coding Camp</vt:lpstr>
      <vt:lpstr>Overview of 2022 NCATS Coding Camp</vt:lpstr>
      <vt:lpstr>Course Organization </vt:lpstr>
      <vt:lpstr>Meet your TAs </vt:lpstr>
      <vt:lpstr>Meet your campers </vt:lpstr>
      <vt:lpstr>Expectations </vt:lpstr>
      <vt:lpstr>First Homework </vt:lpstr>
      <vt:lpstr>Looking ahead </vt:lpstr>
      <vt:lpstr>Weekly Meetings </vt:lpstr>
      <vt:lpstr>Final Thoughts </vt:lpstr>
      <vt:lpstr>What is Git </vt:lpstr>
      <vt:lpstr>Software Based on Git </vt:lpstr>
      <vt:lpstr>Our camp GitHub repo </vt:lpstr>
      <vt:lpstr>Languages, their uses, and resources </vt:lpstr>
      <vt:lpstr>How to communicate when you’re stuck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COMETS Analytics: Supporting Meta-Analyses of Metabolomic Data</dc:title>
  <dc:creator>Mathe, Ewy (NIH/NCATS) [E]</dc:creator>
  <cp:lastModifiedBy>Mathe, Ewy (NIH/NCATS) [E]</cp:lastModifiedBy>
  <cp:revision>232</cp:revision>
  <dcterms:created xsi:type="dcterms:W3CDTF">2021-06-16T15:09:23Z</dcterms:created>
  <dcterms:modified xsi:type="dcterms:W3CDTF">2022-06-16T19:01:55Z</dcterms:modified>
</cp:coreProperties>
</file>