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00"/>
  </p:normalViewPr>
  <p:slideViewPr>
    <p:cSldViewPr snapToGrid="0" snapToObjects="1">
      <p:cViewPr varScale="1">
        <p:scale>
          <a:sx n="85" d="100"/>
          <a:sy n="85" d="100"/>
        </p:scale>
        <p:origin x="1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D8600-63AD-9D4D-BD64-FA157A8287B6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BDC2C-7292-9045-8D40-B4D6EEAA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Standards of care for many diseases are now drug combinations</a:t>
            </a:r>
          </a:p>
          <a:p>
            <a:endParaRPr lang="en-US" dirty="0" smtClean="0"/>
          </a:p>
          <a:p>
            <a:r>
              <a:rPr lang="en-US" sz="1200" dirty="0" smtClean="0"/>
              <a:t>A collection of small molecules with defined cellular mechanism </a:t>
            </a:r>
          </a:p>
          <a:p>
            <a:r>
              <a:rPr lang="en-US" sz="1200" dirty="0" smtClean="0"/>
              <a:t>Solve technical challenges in compound plating and automated data analysis &amp; visualization</a:t>
            </a:r>
          </a:p>
          <a:p>
            <a:r>
              <a:rPr lang="en-US" sz="1200" dirty="0" smtClean="0">
                <a:cs typeface="Times New Roman" pitchFamily="18" charset="0"/>
              </a:rPr>
              <a:t>Clinical relevance is a priority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3142-AF2D-4E4F-8F15-FC3986118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alternative approach would be to fit the surface to</a:t>
            </a:r>
            <a:r>
              <a:rPr lang="en-US" baseline="0" dirty="0" smtClean="0"/>
              <a:t> a polynomial and then define similarity in terms of the parameter vector16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3142-AF2D-4E4F-8F15-FC3986118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</a:t>
            </a:r>
            <a:r>
              <a:rPr lang="en-US" baseline="0" dirty="0" smtClean="0"/>
              <a:t> spatial distribution leads to degeneracy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3142-AF2D-4E4F-8F15-FC3986118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Lehar and the </a:t>
            </a:r>
            <a:r>
              <a:rPr lang="en-US" dirty="0" err="1" smtClean="0"/>
              <a:t>Combinatorx</a:t>
            </a:r>
            <a:r>
              <a:rPr lang="en-US" baseline="0" dirty="0" smtClean="0"/>
              <a:t> team have shown that specific target </a:t>
            </a:r>
            <a:r>
              <a:rPr lang="en-US" baseline="0" dirty="0" err="1" smtClean="0"/>
              <a:t>connectivities</a:t>
            </a:r>
            <a:r>
              <a:rPr lang="en-US" baseline="0" dirty="0" smtClean="0"/>
              <a:t> lead to response surfaces with specific forms</a:t>
            </a:r>
          </a:p>
          <a:p>
            <a:r>
              <a:rPr lang="en-US" baseline="0" dirty="0" smtClean="0"/>
              <a:t>It is not unreasonable to assume that similar response surfaces might indicate similarity in the underlying connectivity </a:t>
            </a:r>
          </a:p>
          <a:p>
            <a:r>
              <a:rPr lang="en-US" baseline="0" dirty="0" smtClean="0"/>
              <a:t>But of course, similar response surfaces can arise from multiple different </a:t>
            </a:r>
            <a:r>
              <a:rPr lang="en-US" baseline="0" dirty="0" err="1" smtClean="0"/>
              <a:t>connectivities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3142-AF2D-4E4F-8F15-FC3986118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9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(Activated b cell like)  Diffuse</a:t>
            </a:r>
            <a:r>
              <a:rPr lang="en-US" baseline="0" dirty="0" smtClean="0"/>
              <a:t> large b cell lymphoma</a:t>
            </a:r>
          </a:p>
          <a:p>
            <a:r>
              <a:rPr lang="en-US" baseline="0" dirty="0" smtClean="0"/>
              <a:t>Screening identified synergism with </a:t>
            </a:r>
            <a:r>
              <a:rPr lang="en-US" baseline="0" dirty="0" err="1" smtClean="0"/>
              <a:t>cmpds</a:t>
            </a:r>
            <a:r>
              <a:rPr lang="en-US" baseline="0" dirty="0" smtClean="0"/>
              <a:t> targeting PI3K (BKM-120), AKT (MK-206) and </a:t>
            </a:r>
            <a:r>
              <a:rPr lang="en-US" baseline="0" dirty="0" err="1" smtClean="0"/>
              <a:t>mTOR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everolimux</a:t>
            </a:r>
            <a:r>
              <a:rPr lang="en-US" baseline="0" dirty="0" smtClean="0"/>
              <a:t>) pathways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3142-AF2D-4E4F-8F15-FC3986118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 distance matrix, we can now cluster combination responses</a:t>
            </a:r>
          </a:p>
          <a:p>
            <a:r>
              <a:rPr lang="en-US" dirty="0" smtClean="0"/>
              <a:t>Interested in observing whether similarly shaped response surfaces are related to similar targets &amp; pathways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3142-AF2D-4E4F-8F15-FC3986118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compounds</a:t>
            </a:r>
          </a:p>
          <a:p>
            <a:pPr lvl="1"/>
            <a:r>
              <a:rPr lang="en-US" dirty="0" err="1" smtClean="0"/>
              <a:t>Vargatef</a:t>
            </a:r>
            <a:r>
              <a:rPr lang="en-US" dirty="0" smtClean="0"/>
              <a:t>, </a:t>
            </a:r>
            <a:r>
              <a:rPr lang="en-US" dirty="0" err="1" smtClean="0"/>
              <a:t>Vorinostat</a:t>
            </a:r>
            <a:r>
              <a:rPr lang="en-US" dirty="0" smtClean="0"/>
              <a:t>, </a:t>
            </a:r>
            <a:r>
              <a:rPr lang="en-US" dirty="0" err="1" smtClean="0"/>
              <a:t>flavopiridol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neratinib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Similar GOBP enrichments to C2 not too surprising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3142-AF2D-4E4F-8F15-FC3986118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enrichments via compound targets is rough – lots</a:t>
            </a:r>
            <a:r>
              <a:rPr lang="en-US" baseline="0" dirty="0" smtClean="0"/>
              <a:t> of off target effects and these off target effects can be the driver in a combination response (</a:t>
            </a:r>
            <a:r>
              <a:rPr lang="en-US" baseline="0" dirty="0" err="1" smtClean="0"/>
              <a:t>vargatef</a:t>
            </a:r>
            <a:r>
              <a:rPr lang="en-US" baseline="0" dirty="0" smtClean="0"/>
              <a:t> example)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3142-AF2D-4E4F-8F15-FC3986118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68256-AF13-EC48-8865-3431620F792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100C-03D7-7243-96B0-29283545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ubmed/19276160" TargetMode="Externa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hyperlink" Target="http://www.jstor.org/stable/226565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4723699"/>
            <a:ext cx="2219954" cy="180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05650" y="4629285"/>
            <a:ext cx="1836588" cy="195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152400" y="4655650"/>
          <a:ext cx="3708838" cy="20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S ChemDraw Drawing" r:id="rId6" imgW="4998876" imgH="2774974" progId="">
                  <p:embed/>
                </p:oleObj>
              </mc:Choice>
              <mc:Fallback>
                <p:oleObj name="CS ChemDraw Drawing" r:id="rId6" imgW="4998876" imgH="277497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655650"/>
                        <a:ext cx="3708838" cy="20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82213" y="274638"/>
            <a:ext cx="86192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Screening for Novel Drug </a:t>
            </a:r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866733"/>
            <a:ext cx="4343400" cy="281456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Increased efficacy</a:t>
            </a:r>
          </a:p>
          <a:p>
            <a:r>
              <a:rPr lang="en-US" dirty="0" smtClean="0">
                <a:latin typeface="Calibri"/>
                <a:cs typeface="Calibri"/>
              </a:rPr>
              <a:t>Delay resistance</a:t>
            </a:r>
          </a:p>
          <a:p>
            <a:r>
              <a:rPr lang="en-US" dirty="0" smtClean="0">
                <a:latin typeface="Calibri"/>
                <a:cs typeface="Calibri"/>
              </a:rPr>
              <a:t>Attenuate toxicity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866733"/>
            <a:ext cx="4294038" cy="4259430"/>
          </a:xfrm>
        </p:spPr>
        <p:txBody>
          <a:bodyPr/>
          <a:lstStyle/>
          <a:p>
            <a:r>
              <a:rPr lang="en-US" dirty="0" smtClean="0"/>
              <a:t>Inform signaling pathway connectivity</a:t>
            </a:r>
          </a:p>
          <a:p>
            <a:r>
              <a:rPr lang="en-US" dirty="0" smtClean="0"/>
              <a:t>Identify synthetic lethality</a:t>
            </a:r>
          </a:p>
          <a:p>
            <a:r>
              <a:rPr lang="en-US" dirty="0" smtClean="0"/>
              <a:t>Highlight polypharmacology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213" y="1270000"/>
            <a:ext cx="39474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Translational Interest</a:t>
            </a:r>
            <a:endParaRPr lang="en-US" sz="32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1272498"/>
            <a:ext cx="25752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Basic Interest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8820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across Cell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52" y="1600200"/>
            <a:ext cx="8666295" cy="2538704"/>
          </a:xfrm>
        </p:spPr>
        <p:txBody>
          <a:bodyPr>
            <a:normAutofit/>
          </a:bodyPr>
          <a:lstStyle/>
          <a:p>
            <a:r>
              <a:rPr lang="en-US" dirty="0"/>
              <a:t>Cellular background affects </a:t>
            </a:r>
            <a:r>
              <a:rPr lang="en-US" dirty="0" smtClean="0"/>
              <a:t>responses</a:t>
            </a:r>
          </a:p>
          <a:p>
            <a:r>
              <a:rPr lang="en-US" dirty="0"/>
              <a:t>Can we group cell lines based on combination response</a:t>
            </a:r>
            <a:r>
              <a:rPr lang="en-US" dirty="0" smtClean="0"/>
              <a:t>? </a:t>
            </a:r>
          </a:p>
          <a:p>
            <a:r>
              <a:rPr lang="en-US" dirty="0" smtClean="0"/>
              <a:t>Or find “fingerprints” that characterize cell lines?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8" y="3810002"/>
            <a:ext cx="7451839" cy="28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Combination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72051"/>
          </a:xfrm>
        </p:spPr>
        <p:txBody>
          <a:bodyPr/>
          <a:lstStyle/>
          <a:p>
            <a:r>
              <a:rPr lang="en-US" dirty="0" smtClean="0"/>
              <a:t>Each cell line is represented as a vector of response matrices</a:t>
            </a:r>
          </a:p>
          <a:p>
            <a:r>
              <a:rPr lang="en-US" dirty="0" smtClean="0"/>
              <a:t>“Distance” between two </a:t>
            </a:r>
            <a:br>
              <a:rPr lang="en-US" dirty="0" smtClean="0"/>
            </a:br>
            <a:r>
              <a:rPr lang="en-US" dirty="0" smtClean="0"/>
              <a:t>cell lines is a function of the</a:t>
            </a:r>
            <a:br>
              <a:rPr lang="en-US" dirty="0" smtClean="0"/>
            </a:br>
            <a:r>
              <a:rPr lang="en-US" dirty="0" smtClean="0"/>
              <a:t>distance between component</a:t>
            </a:r>
            <a:br>
              <a:rPr lang="en-US" dirty="0" smtClean="0"/>
            </a:br>
            <a:r>
              <a:rPr lang="en-US" dirty="0" smtClean="0"/>
              <a:t>response matrices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>
                <a:latin typeface="Times New Roman"/>
              </a:rPr>
              <a:t>F</a:t>
            </a:r>
            <a:r>
              <a:rPr lang="en-US" dirty="0" smtClean="0"/>
              <a:t> can be min, max, mean, … 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15" y="2633663"/>
            <a:ext cx="698500" cy="349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699" y="2633663"/>
            <a:ext cx="698500" cy="349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4477" y="226433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383611" y="226433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8109" y="27860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7939362" y="350174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938109" y="420841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</a:t>
            </a:r>
            <a:r>
              <a:rPr lang="en-US" baseline="-25000" dirty="0"/>
              <a:t>3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939362" y="489459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</a:t>
            </a:r>
            <a:r>
              <a:rPr lang="en-US" baseline="-25000" dirty="0"/>
              <a:t>4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939362" y="560126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</a:t>
            </a:r>
            <a:r>
              <a:rPr lang="en-US" baseline="-25000" dirty="0"/>
              <a:t>5</a:t>
            </a:r>
            <a:endParaRPr lang="en-US" baseline="-250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282361" y="4984029"/>
          <a:ext cx="3956240" cy="54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5" imgW="1765300" imgH="241300" progId="Equation.3">
                  <p:embed/>
                </p:oleObj>
              </mc:Choice>
              <mc:Fallback>
                <p:oleObj name="Equation" r:id="rId5" imgW="1765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2361" y="4984029"/>
                        <a:ext cx="3956240" cy="540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14615" y="2633667"/>
            <a:ext cx="3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,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14615" y="3381043"/>
            <a:ext cx="3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,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14615" y="4108983"/>
            <a:ext cx="3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,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14615" y="4820118"/>
            <a:ext cx="3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,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14615" y="5480647"/>
            <a:ext cx="3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,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3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Choices to Make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18" y="1332362"/>
            <a:ext cx="7750499" cy="53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Combinations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procedures described in the literature</a:t>
            </a:r>
          </a:p>
          <a:p>
            <a:pPr lvl="1"/>
            <a:r>
              <a:rPr lang="en-US" dirty="0" smtClean="0"/>
              <a:t>Fixed dose ratio (aka ray)</a:t>
            </a:r>
          </a:p>
          <a:p>
            <a:pPr lvl="1"/>
            <a:r>
              <a:rPr lang="en-US" dirty="0" smtClean="0"/>
              <a:t>Ray contour</a:t>
            </a:r>
          </a:p>
          <a:p>
            <a:pPr lvl="1"/>
            <a:r>
              <a:rPr lang="en-US" dirty="0" smtClean="0"/>
              <a:t>Checkerboard</a:t>
            </a:r>
          </a:p>
          <a:p>
            <a:pPr lvl="1"/>
            <a:r>
              <a:rPr lang="en-US" dirty="0" smtClean="0">
                <a:hlinkClick r:id="rId2"/>
              </a:rPr>
              <a:t>Genetic algorithm</a:t>
            </a:r>
            <a:br>
              <a:rPr lang="en-US" dirty="0" smtClean="0">
                <a:hlinkClick r:id="rId2"/>
              </a:rPr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162" y="2904288"/>
            <a:ext cx="3510638" cy="35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Combinations Similar?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2"/>
            <a:ext cx="5348767" cy="4525963"/>
          </a:xfrm>
        </p:spPr>
        <p:txBody>
          <a:bodyPr/>
          <a:lstStyle/>
          <a:p>
            <a:r>
              <a:rPr lang="en-US" dirty="0" smtClean="0"/>
              <a:t>Differences and their aggregates such as RMSD can lead to degeneracy</a:t>
            </a:r>
          </a:p>
          <a:p>
            <a:r>
              <a:rPr lang="en-US" dirty="0" smtClean="0"/>
              <a:t>Instead we’re interested in the </a:t>
            </a:r>
            <a:r>
              <a:rPr lang="en-US" i="1" dirty="0" smtClean="0"/>
              <a:t>shape</a:t>
            </a:r>
            <a:r>
              <a:rPr lang="en-US" dirty="0" smtClean="0"/>
              <a:t> of the surface</a:t>
            </a:r>
          </a:p>
          <a:p>
            <a:r>
              <a:rPr lang="en-US" dirty="0" smtClean="0"/>
              <a:t>How to characterize shape?</a:t>
            </a:r>
          </a:p>
          <a:p>
            <a:pPr lvl="1"/>
            <a:r>
              <a:rPr lang="en-US" dirty="0" err="1" smtClean="0"/>
              <a:t>Parametrized</a:t>
            </a:r>
            <a:r>
              <a:rPr lang="en-US" dirty="0" smtClean="0"/>
              <a:t> fits</a:t>
            </a:r>
          </a:p>
          <a:p>
            <a:pPr lvl="1"/>
            <a:r>
              <a:rPr lang="en-US" dirty="0" smtClean="0"/>
              <a:t>Distribution of responses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9" y="1579551"/>
            <a:ext cx="3072037" cy="45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49" y="2278930"/>
            <a:ext cx="3813545" cy="3647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via the KS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5" y="1600202"/>
            <a:ext cx="8229600" cy="4525963"/>
          </a:xfrm>
        </p:spPr>
        <p:txBody>
          <a:bodyPr/>
          <a:lstStyle/>
          <a:p>
            <a:r>
              <a:rPr lang="en-US" dirty="0" smtClean="0"/>
              <a:t>Quantify distance between response distributions via KS test</a:t>
            </a:r>
          </a:p>
          <a:p>
            <a:pPr lvl="1"/>
            <a:r>
              <a:rPr lang="en-US" b="1" i="1" dirty="0" smtClean="0"/>
              <a:t>If p-value &gt; 0.05, we assume</a:t>
            </a:r>
            <a:br>
              <a:rPr lang="en-US" b="1" i="1" dirty="0" smtClean="0"/>
            </a:br>
            <a:r>
              <a:rPr lang="en-US" b="1" i="1" dirty="0" smtClean="0"/>
              <a:t>distance is 0</a:t>
            </a:r>
          </a:p>
          <a:p>
            <a:r>
              <a:rPr lang="en-US" dirty="0" smtClean="0"/>
              <a:t>But ignores the </a:t>
            </a:r>
            <a:r>
              <a:rPr lang="en-US" i="1" dirty="0" smtClean="0"/>
              <a:t>spatial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distribution of the responses</a:t>
            </a:r>
            <a:br>
              <a:rPr lang="en-US" dirty="0" smtClean="0"/>
            </a:br>
            <a:r>
              <a:rPr lang="en-US" dirty="0" smtClean="0"/>
              <a:t>on the concentration grid</a:t>
            </a:r>
          </a:p>
        </p:txBody>
      </p:sp>
    </p:spTree>
    <p:extLst>
      <p:ext uri="{BB962C8B-B14F-4D97-AF65-F5344CB8AC3E}">
        <p14:creationId xmlns:p14="http://schemas.microsoft.com/office/powerpoint/2010/main" val="7365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23" y="1829168"/>
            <a:ext cx="3814295" cy="3648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via the </a:t>
            </a:r>
            <a:r>
              <a:rPr lang="en-US" dirty="0" err="1" smtClean="0"/>
              <a:t>Syrjala</a:t>
            </a:r>
            <a:r>
              <a:rPr lang="en-US" dirty="0" smtClean="0"/>
              <a:t> </a:t>
            </a:r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39" y="1600202"/>
            <a:ext cx="8229600" cy="4525963"/>
          </a:xfrm>
        </p:spPr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 used to compare</a:t>
            </a:r>
            <a:br>
              <a:rPr lang="en-US" dirty="0" smtClean="0"/>
            </a:br>
            <a:r>
              <a:rPr lang="en-US" dirty="0" smtClean="0"/>
              <a:t>population distributions</a:t>
            </a:r>
            <a:br>
              <a:rPr lang="en-US" dirty="0" smtClean="0"/>
            </a:br>
            <a:r>
              <a:rPr lang="en-US" dirty="0" smtClean="0"/>
              <a:t>over a spatial grid</a:t>
            </a:r>
          </a:p>
          <a:p>
            <a:pPr lvl="1"/>
            <a:r>
              <a:rPr lang="en-US" dirty="0" smtClean="0"/>
              <a:t>Invariant to grid orientation</a:t>
            </a:r>
          </a:p>
          <a:p>
            <a:pPr lvl="1"/>
            <a:r>
              <a:rPr lang="en-US" dirty="0" smtClean="0"/>
              <a:t>Provides an empirical p-value</a:t>
            </a:r>
          </a:p>
          <a:p>
            <a:r>
              <a:rPr lang="en-US" dirty="0" smtClean="0"/>
              <a:t>Less degenerate than just</a:t>
            </a:r>
            <a:br>
              <a:rPr lang="en-US" dirty="0" smtClean="0"/>
            </a:br>
            <a:r>
              <a:rPr lang="en-US" dirty="0" smtClean="0"/>
              <a:t>considering 1D distributions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611782"/>
            <a:ext cx="6910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linkClick r:id="rId4"/>
              </a:rPr>
              <a:t>Syrjala</a:t>
            </a:r>
            <a:r>
              <a:rPr lang="en-US" sz="1000" dirty="0">
                <a:hlinkClick r:id="rId4"/>
              </a:rPr>
              <a:t>, S.E., “A Statistical Test for a Difference between the Spatial Distributions of Two </a:t>
            </a:r>
            <a:r>
              <a:rPr lang="en-US" sz="1000" dirty="0">
                <a:hlinkClick r:id="rId4"/>
              </a:rPr>
              <a:t>Populations”, </a:t>
            </a:r>
            <a:r>
              <a:rPr lang="en-US" sz="1000" i="1" dirty="0">
                <a:hlinkClick r:id="rId4"/>
              </a:rPr>
              <a:t>Ecology</a:t>
            </a:r>
            <a:r>
              <a:rPr lang="en-US" sz="1000" dirty="0">
                <a:hlinkClick r:id="rId4"/>
              </a:rPr>
              <a:t>, </a:t>
            </a:r>
            <a:r>
              <a:rPr lang="en-US" sz="1000" b="1" dirty="0">
                <a:hlinkClick r:id="rId4"/>
              </a:rPr>
              <a:t>1996</a:t>
            </a:r>
            <a:r>
              <a:rPr lang="en-US" sz="1000" dirty="0">
                <a:hlinkClick r:id="rId4"/>
              </a:rPr>
              <a:t>, </a:t>
            </a:r>
            <a:r>
              <a:rPr lang="en-US" sz="1000" i="1" dirty="0">
                <a:hlinkClick r:id="rId4"/>
              </a:rPr>
              <a:t>77</a:t>
            </a:r>
            <a:r>
              <a:rPr lang="en-US" sz="1000" dirty="0">
                <a:hlinkClick r:id="rId4"/>
              </a:rPr>
              <a:t>(1), 75-80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92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491" y="2061664"/>
            <a:ext cx="3625548" cy="1551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Ibrutinib Combinations For DLBCL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focus is on investigating combinations with Ibrutinib for treatment</a:t>
            </a:r>
            <a:br>
              <a:rPr lang="en-US" dirty="0" smtClean="0"/>
            </a:br>
            <a:r>
              <a:rPr lang="en-US" dirty="0" smtClean="0"/>
              <a:t>of DLBCL</a:t>
            </a:r>
          </a:p>
          <a:p>
            <a:pPr lvl="1"/>
            <a:r>
              <a:rPr lang="en-US" dirty="0" err="1" smtClean="0"/>
              <a:t>Btk</a:t>
            </a:r>
            <a:r>
              <a:rPr lang="en-US" dirty="0" smtClean="0"/>
              <a:t> inhibitor in Phase II trials</a:t>
            </a:r>
          </a:p>
          <a:p>
            <a:pPr lvl="1"/>
            <a:r>
              <a:rPr lang="en-US" dirty="0" smtClean="0"/>
              <a:t>Experiments run in the TMD8 </a:t>
            </a:r>
            <a:br>
              <a:rPr lang="en-US" dirty="0" smtClean="0"/>
            </a:br>
            <a:r>
              <a:rPr lang="en-US" dirty="0" smtClean="0"/>
              <a:t>cell line, testing for cell viability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7658" y="6611612"/>
            <a:ext cx="3405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Mathews-</a:t>
            </a:r>
            <a:r>
              <a:rPr lang="en-US" sz="1100" dirty="0" err="1"/>
              <a:t>Griner</a:t>
            </a:r>
            <a:r>
              <a:rPr lang="en-US" sz="1100" dirty="0"/>
              <a:t>, Guha, Shinn et al. </a:t>
            </a:r>
            <a:r>
              <a:rPr lang="en-US" sz="1100" i="1" dirty="0"/>
              <a:t>PNAS</a:t>
            </a:r>
            <a:r>
              <a:rPr lang="en-US" sz="1100" dirty="0"/>
              <a:t>, </a:t>
            </a:r>
            <a:r>
              <a:rPr lang="en-US" sz="1100" b="1" dirty="0"/>
              <a:t>2014</a:t>
            </a:r>
            <a:r>
              <a:rPr lang="en-US" sz="1100" dirty="0"/>
              <a:t>, in press</a:t>
            </a:r>
            <a:endParaRPr lang="en-US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11268" y="5003083"/>
            <a:ext cx="7793559" cy="1516749"/>
            <a:chOff x="685107" y="4627129"/>
            <a:chExt cx="7390618" cy="1208434"/>
          </a:xfrm>
        </p:grpSpPr>
        <p:sp>
          <p:nvSpPr>
            <p:cNvPr id="6" name="Rectangle 5"/>
            <p:cNvSpPr/>
            <p:nvPr/>
          </p:nvSpPr>
          <p:spPr>
            <a:xfrm>
              <a:off x="685107" y="4701102"/>
              <a:ext cx="740605" cy="441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Viable</a:t>
              </a:r>
            </a:p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Cells</a:t>
              </a:r>
            </a:p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(% DMSO)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65" y="5565828"/>
              <a:ext cx="789249" cy="269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Ibrutinib* (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nM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algn="r"/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MK-2206 (</a:t>
              </a:r>
              <a:r>
                <a:rPr lang="en-US" sz="800" dirty="0" err="1">
                  <a:latin typeface="Symbol" pitchFamily="18" charset="2"/>
                  <a:cs typeface="Times New Roman" pitchFamily="18" charset="0"/>
                </a:rPr>
                <a:t>m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8" name="Flowchart: Decision 25"/>
            <p:cNvSpPr/>
            <p:nvPr/>
          </p:nvSpPr>
          <p:spPr>
            <a:xfrm>
              <a:off x="7313504" y="5203123"/>
              <a:ext cx="45719" cy="76200"/>
            </a:xfrm>
            <a:prstGeom prst="flowChartDecision">
              <a:avLst/>
            </a:prstGeom>
            <a:solidFill>
              <a:srgbClr val="6CF062"/>
            </a:solidFill>
            <a:ln>
              <a:solidFill>
                <a:srgbClr val="6CF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199388" y="4990416"/>
              <a:ext cx="291874" cy="0"/>
            </a:xfrm>
            <a:prstGeom prst="line">
              <a:avLst/>
            </a:prstGeom>
            <a:ln w="158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211446" y="5487851"/>
              <a:ext cx="287685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467600" y="4878073"/>
              <a:ext cx="476104" cy="1593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Times New Roman" pitchFamily="18" charset="0"/>
                  <a:cs typeface="Times New Roman" pitchFamily="18" charset="0"/>
                </a:rPr>
                <a:t>Ibrutinib</a:t>
              </a:r>
              <a:endParaRPr lang="en-US" sz="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79784" y="5137610"/>
              <a:ext cx="511066" cy="1593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latin typeface="Times New Roman" pitchFamily="18" charset="0"/>
                  <a:cs typeface="Times New Roman" pitchFamily="18" charset="0"/>
                </a:rPr>
                <a:t>MK-2206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5851" y="5380502"/>
              <a:ext cx="609874" cy="245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>
                  <a:latin typeface="Times New Roman" pitchFamily="18" charset="0"/>
                  <a:cs typeface="Times New Roman" pitchFamily="18" charset="0"/>
                </a:rPr>
                <a:t>Ibrutinib* </a:t>
              </a:r>
              <a:r>
                <a:rPr lang="en-US" sz="700" dirty="0">
                  <a:latin typeface="Times New Roman" pitchFamily="18" charset="0"/>
                  <a:cs typeface="Times New Roman" pitchFamily="18" charset="0"/>
                </a:rPr>
                <a:t>+ </a:t>
              </a:r>
              <a:endParaRPr lang="en-US" sz="7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700" dirty="0">
                  <a:latin typeface="Times New Roman" pitchFamily="18" charset="0"/>
                  <a:cs typeface="Times New Roman" pitchFamily="18" charset="0"/>
                </a:rPr>
                <a:t>MK-2206</a:t>
              </a:r>
              <a:endParaRPr lang="en-US" sz="7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4" name="Picture 6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62067" y="4647745"/>
              <a:ext cx="1408762" cy="117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31913" y="4627129"/>
              <a:ext cx="1408764" cy="117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44730" y="4627130"/>
              <a:ext cx="1408764" cy="117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6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4811" y="4627130"/>
              <a:ext cx="1408764" cy="117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6186475" y="3612851"/>
          <a:ext cx="2437456" cy="148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S ChemDraw Drawing" r:id="rId9" imgW="1639328" imgH="997963" progId="ChemDraw.Document.6.0">
                  <p:embed/>
                </p:oleObj>
              </mc:Choice>
              <mc:Fallback>
                <p:oleObj name="CS ChemDraw Drawing" r:id="rId9" imgW="1639328" imgH="99796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75" y="3612851"/>
                        <a:ext cx="2437456" cy="1484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5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Response Surfaces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308101"/>
            <a:ext cx="8483600" cy="5549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37351" y="2544282"/>
            <a:ext cx="777777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C1</a:t>
            </a:r>
            <a:r>
              <a:rPr lang="en-US" sz="1600" dirty="0"/>
              <a:t> (24)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17900" y="4820427"/>
            <a:ext cx="73129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C2</a:t>
            </a:r>
            <a:r>
              <a:rPr lang="en-US" sz="1600" dirty="0"/>
              <a:t>(47)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57020" y="4487103"/>
            <a:ext cx="73129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C3</a:t>
            </a:r>
            <a:r>
              <a:rPr lang="en-US" sz="1600" dirty="0"/>
              <a:t>(35)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2" y="5528090"/>
            <a:ext cx="73129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C4</a:t>
            </a:r>
            <a:r>
              <a:rPr lang="en-US" sz="1600" dirty="0"/>
              <a:t>(24)</a:t>
            </a:r>
            <a:endParaRPr lang="en-US" sz="1600" b="1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822847" y="5866644"/>
            <a:ext cx="599980" cy="200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6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1" y="3497185"/>
            <a:ext cx="5149945" cy="3421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C3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12193" y="3907183"/>
            <a:ext cx="3265715" cy="2781484"/>
          </a:xfrm>
        </p:spPr>
        <p:txBody>
          <a:bodyPr>
            <a:normAutofit/>
          </a:bodyPr>
          <a:lstStyle/>
          <a:p>
            <a:r>
              <a:rPr lang="en-US" sz="2500" dirty="0" err="1"/>
              <a:t>Vargatef</a:t>
            </a:r>
            <a:r>
              <a:rPr lang="en-US" sz="2500" dirty="0"/>
              <a:t>, </a:t>
            </a:r>
            <a:r>
              <a:rPr lang="en-US" sz="2500" dirty="0" err="1"/>
              <a:t>vorinostat</a:t>
            </a:r>
            <a:r>
              <a:rPr lang="en-US" sz="2500" dirty="0"/>
              <a:t>, </a:t>
            </a:r>
            <a:r>
              <a:rPr lang="en-US" sz="2500" dirty="0" err="1"/>
              <a:t>flavopiridol</a:t>
            </a:r>
            <a:r>
              <a:rPr lang="en-US" sz="2500" dirty="0"/>
              <a:t>, …</a:t>
            </a:r>
          </a:p>
          <a:p>
            <a:r>
              <a:rPr lang="en-US" sz="2500" dirty="0"/>
              <a:t>Not particularly specific given the range of primary targets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171" y="1027405"/>
            <a:ext cx="2947568" cy="2807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18" y="1148355"/>
            <a:ext cx="5029531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C4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649757" y="4064000"/>
            <a:ext cx="3494245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Focus on sugar metabolism </a:t>
            </a:r>
          </a:p>
          <a:p>
            <a:r>
              <a:rPr lang="en-US" dirty="0" err="1" smtClean="0"/>
              <a:t>Ruboxistaurin</a:t>
            </a:r>
            <a:r>
              <a:rPr lang="en-US" dirty="0" smtClean="0"/>
              <a:t>, </a:t>
            </a:r>
            <a:r>
              <a:rPr lang="en-US" dirty="0" err="1" smtClean="0"/>
              <a:t>cycloheximide</a:t>
            </a:r>
            <a:r>
              <a:rPr lang="en-US" dirty="0" smtClean="0"/>
              <a:t>, 2-methoxyestradiol, …</a:t>
            </a:r>
          </a:p>
          <a:p>
            <a:r>
              <a:rPr lang="en-US" dirty="0" smtClean="0"/>
              <a:t>PI3K/</a:t>
            </a:r>
            <a:r>
              <a:rPr lang="en-US" dirty="0" err="1" smtClean="0"/>
              <a:t>Akt</a:t>
            </a:r>
            <a:r>
              <a:rPr lang="en-US" dirty="0" smtClean="0"/>
              <a:t>/</a:t>
            </a:r>
            <a:r>
              <a:rPr lang="en-US" dirty="0" err="1" smtClean="0"/>
              <a:t>mTOR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 pathways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76" y="1224317"/>
            <a:ext cx="2751527" cy="2630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54" y="3568095"/>
            <a:ext cx="5024403" cy="3338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86" y="1224317"/>
            <a:ext cx="5030339" cy="271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516</Words>
  <Application>Microsoft Macintosh PowerPoint</Application>
  <PresentationFormat>On-screen Show (4:3)</PresentationFormat>
  <Paragraphs>104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Symbol</vt:lpstr>
      <vt:lpstr>Times New Roman</vt:lpstr>
      <vt:lpstr>Arial</vt:lpstr>
      <vt:lpstr>Office Theme</vt:lpstr>
      <vt:lpstr>CS ChemDraw Drawing</vt:lpstr>
      <vt:lpstr>Equation</vt:lpstr>
      <vt:lpstr>Screening for Novel Drug Combinations</vt:lpstr>
      <vt:lpstr>How to Test Combinations</vt:lpstr>
      <vt:lpstr>When are Combinations Similar?</vt:lpstr>
      <vt:lpstr>Similarity via the KS Test</vt:lpstr>
      <vt:lpstr>Similarity via the Syrjala Test</vt:lpstr>
      <vt:lpstr>Ibrutinib Combinations For DLBCL</vt:lpstr>
      <vt:lpstr>Clustering Response Surfaces</vt:lpstr>
      <vt:lpstr>Cluster C3</vt:lpstr>
      <vt:lpstr>Cluster C4</vt:lpstr>
      <vt:lpstr>Combinations across Cell Lines</vt:lpstr>
      <vt:lpstr>Working in Combination Space</vt:lpstr>
      <vt:lpstr>Many Choices to Make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for Novel Drug Combinations</dc:title>
  <dc:creator>Rajarshi Guha</dc:creator>
  <cp:lastModifiedBy>Rajarshi Guha</cp:lastModifiedBy>
  <cp:revision>1</cp:revision>
  <dcterms:created xsi:type="dcterms:W3CDTF">2017-06-13T02:33:42Z</dcterms:created>
  <dcterms:modified xsi:type="dcterms:W3CDTF">2017-06-13T02:34:35Z</dcterms:modified>
</cp:coreProperties>
</file>