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1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7" r:id="rId18"/>
    <p:sldId id="278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8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.pn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Drug Combinations that Show Similar Activities also Show Similar Synergies?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/>
              <a:t>Intern: Sarita Lee</a:t>
            </a:r>
          </a:p>
          <a:p>
            <a:r>
              <a:rPr lang="en-US" dirty="0" smtClean="0"/>
              <a:t>Mentors: Raj Guha &amp; Lu </a:t>
            </a:r>
            <a:r>
              <a:rPr lang="en-US" dirty="0"/>
              <a:t>Chen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Response 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5" y="2505074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Delta Bliss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</a:t>
            </a:r>
            <a:r>
              <a:rPr lang="en-US" dirty="0" smtClean="0"/>
              <a:t>Matrix Dissimilarity- </a:t>
            </a:r>
            <a:endParaRPr lang="en-US" dirty="0" smtClean="0"/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Delta Bliss (Synergy) </a:t>
            </a:r>
            <a:r>
              <a:rPr lang="en-US" dirty="0" smtClean="0"/>
              <a:t>Matrix Dissimilarity- </a:t>
            </a:r>
            <a:endParaRPr lang="en-US" dirty="0" smtClean="0"/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811935" y="6273229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769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 1: What metric should be used to quantify dissimilarity </a:t>
            </a:r>
            <a:r>
              <a:rPr lang="en-US" dirty="0" smtClean="0"/>
              <a:t>between </a:t>
            </a:r>
            <a:r>
              <a:rPr lang="en-US" dirty="0" smtClean="0"/>
              <a:t>two matrices?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Question 2: </a:t>
            </a:r>
            <a:r>
              <a:rPr lang="en-US" dirty="0" smtClean="0"/>
              <a:t>Does activity correlate to synergy? </a:t>
            </a:r>
            <a:r>
              <a:rPr lang="en-US" dirty="0" smtClean="0"/>
              <a:t>How?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49612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4961215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1764" y="5158768"/>
            <a:ext cx="147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</a:t>
            </a:r>
          </a:p>
          <a:p>
            <a:r>
              <a:rPr lang="en-US" i="1" dirty="0" smtClean="0"/>
              <a:t>Delta Bliss Matrix 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35015" y="5158768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264704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2647047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5015" y="2800965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04974" y="2800964"/>
            <a:ext cx="142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 smtClean="0"/>
              <a:t>Activity Correlated With Synergy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1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Part 1. Is there a correlation between </a:t>
            </a:r>
            <a:r>
              <a:rPr lang="en-US" sz="2400" dirty="0" smtClean="0"/>
              <a:t>the dissimilarity of response surfaces </a:t>
            </a:r>
            <a:r>
              <a:rPr lang="en-US" sz="2400" dirty="0" smtClean="0"/>
              <a:t>and </a:t>
            </a:r>
            <a:r>
              <a:rPr lang="en-US" sz="2400" dirty="0" smtClean="0"/>
              <a:t>the dissimilarity of the </a:t>
            </a:r>
            <a:r>
              <a:rPr lang="en-US" sz="2400" dirty="0" smtClean="0"/>
              <a:t>delta bliss (synergy) surfaces 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3883001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Part 2. Is there a correlation between the dissimilarity of the compounds and the dissimilarity of the delta bliss (synergy) surfaces?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51" y="2515838"/>
            <a:ext cx="1143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11" y="2515838"/>
            <a:ext cx="1143000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96356" y="2507654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22980" y="2515838"/>
            <a:ext cx="84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7" y="2731787"/>
            <a:ext cx="1143000" cy="114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674" y="2729927"/>
            <a:ext cx="85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32" y="2729927"/>
            <a:ext cx="1143000" cy="114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1981" y="2720646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/>
              <a:t>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6" y="460329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5" y="4603422"/>
            <a:ext cx="1143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335968" y="5746290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282526" y="4642186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4608493" y="5746290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611435" y="4642186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4" y="4527886"/>
            <a:ext cx="1143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32" y="50291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 Surfaces vs Delta Bliss Surfaces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 smtClean="0"/>
              <a:t>Dissimilarity of Compounds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</a:t>
            </a:r>
            <a:r>
              <a:rPr lang="en-US" sz="2400" dirty="0" smtClean="0"/>
              <a:t>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sz="2400" dirty="0" smtClean="0"/>
              <a:t>Step </a:t>
            </a:r>
            <a:r>
              <a:rPr lang="en-US" sz="2400" dirty="0"/>
              <a:t>2: Compare one drug combination </a:t>
            </a:r>
            <a:r>
              <a:rPr lang="en-US" sz="2400" dirty="0" smtClean="0"/>
              <a:t>to </a:t>
            </a:r>
            <a:r>
              <a:rPr lang="en-US" sz="2400" dirty="0"/>
              <a:t>all other drug </a:t>
            </a:r>
            <a:r>
              <a:rPr lang="en-US" sz="2400" dirty="0" smtClean="0"/>
              <a:t>combinations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3: Compare all drug </a:t>
            </a:r>
            <a:r>
              <a:rPr lang="en-US" sz="2400" dirty="0" smtClean="0"/>
              <a:t>combinations to </a:t>
            </a:r>
            <a:r>
              <a:rPr lang="en-US" sz="2400" dirty="0"/>
              <a:t>all other </a:t>
            </a:r>
            <a:r>
              <a:rPr lang="en-US" sz="2400" dirty="0" smtClean="0"/>
              <a:t>drug </a:t>
            </a:r>
            <a:r>
              <a:rPr lang="en-US" sz="2400" dirty="0"/>
              <a:t>combinations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087814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450029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711672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065843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53" y="1651924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49" y="1651924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95395" y="2794924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41953" y="1690820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9005307" y="2794792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10008249" y="1690688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1266" y="3706996"/>
            <a:ext cx="197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agents’ dissimilarity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47519" y="3706996"/>
            <a:ext cx="211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agents’ difference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6684" y="404540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</a:t>
            </a:r>
            <a:r>
              <a:rPr lang="en-US" i="1" dirty="0" smtClean="0"/>
              <a:t>difference</a:t>
            </a:r>
            <a:endParaRPr lang="en-US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47552" y="3930651"/>
            <a:ext cx="4212985" cy="1371600"/>
            <a:chOff x="6247552" y="3930651"/>
            <a:chExt cx="4212985" cy="13716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029" y="3930651"/>
              <a:ext cx="914400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137" y="3930651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83" y="4233408"/>
              <a:ext cx="914400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52" y="39306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967154" y="5485733"/>
            <a:ext cx="4607170" cy="1217157"/>
            <a:chOff x="5904401" y="5485733"/>
            <a:chExt cx="4607170" cy="12171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401" y="5485733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509" y="5485733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555" y="5788490"/>
              <a:ext cx="914400" cy="9144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063" y="5485733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7171" y="5485733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217" y="57884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5"/>
            <a:ext cx="4114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Synergy-</a:t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Matrix Dissimilarities-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Question 2: </a:t>
            </a:r>
            <a:r>
              <a:rPr lang="en-US" sz="4000" dirty="0"/>
              <a:t>Activity Correlated With </a:t>
            </a:r>
            <a:r>
              <a:rPr lang="en-US" sz="4000" dirty="0" smtClean="0"/>
              <a:t>Synergy-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Compounds vs Response Surfaces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Synergy-</a:t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86819"/>
            <a:ext cx="4114800" cy="4114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Delta Bliss </a:t>
            </a:r>
            <a:r>
              <a:rPr lang="en-US" dirty="0" smtClean="0"/>
              <a:t>(Synergy) Matrices-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Drug Combinations and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en-US" b="0" dirty="0" smtClean="0"/>
              <a:t>Drug combinations are used to treat medical conditions</a:t>
            </a:r>
          </a:p>
          <a:p>
            <a:pPr marL="571500" indent="-571500"/>
            <a:r>
              <a:rPr lang="en-US" b="0" dirty="0" smtClean="0"/>
              <a:t>Sometimes drugs used together have a greater effect than what would be predicted based on their individual effects</a:t>
            </a:r>
          </a:p>
          <a:p>
            <a:pPr marL="571500" indent="-571500"/>
            <a:r>
              <a:rPr lang="en-US" dirty="0" smtClean="0"/>
              <a:t>Called a synergistic effect</a:t>
            </a:r>
          </a:p>
          <a:p>
            <a:pPr marL="571500" indent="-571500"/>
            <a:r>
              <a:rPr lang="en-US" b="0" dirty="0" smtClean="0"/>
              <a:t>Synergistic Effect- when the drug combination effect is different than the predicted effect based on the drugs’ individual effects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X</a:t>
            </a:r>
            <a:endParaRPr lang="en-US" sz="2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898157" y="3501866"/>
            <a:ext cx="1127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Y</a:t>
            </a:r>
            <a:endParaRPr lang="en-US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81689" y="1382573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Compound  Differences vs Delta Bliss Surfaces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[Discussion etc.]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Synergistic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b="0" dirty="0" smtClean="0"/>
              <a:t>Currently, discovering synergistic drug combinations happens by accident, posing as a barrier on improving patient health</a:t>
            </a:r>
          </a:p>
          <a:p>
            <a:pPr marL="571500" indent="-571500"/>
            <a:r>
              <a:rPr lang="en-US" b="0" dirty="0" smtClean="0"/>
              <a:t>Predicting drug combinations effects would facilitate treatment development process</a:t>
            </a:r>
            <a:endParaRPr lang="en-US" sz="600" b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7" y="4023360"/>
            <a:ext cx="2834640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75" y="4023360"/>
            <a:ext cx="2834640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0182" y="3571874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Synergy Matrix</a:t>
            </a:r>
            <a:endParaRPr lang="en-US" sz="2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423440" y="3530917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Methods to Measure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3000"/>
          </a:xfrm>
        </p:spPr>
        <p:txBody>
          <a:bodyPr numCol="1">
            <a:noAutofit/>
          </a:bodyPr>
          <a:lstStyle/>
          <a:p>
            <a:r>
              <a:rPr lang="en-US" dirty="0" smtClean="0"/>
              <a:t>Three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(HSA)-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Model- 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Model-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Bliss Independent Model throughout all of project- </a:t>
            </a:r>
            <a:r>
              <a:rPr lang="en-US" dirty="0" smtClean="0">
                <a:solidFill>
                  <a:srgbClr val="FF0000"/>
                </a:solidFill>
              </a:rPr>
              <a:t>[say why here ]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01" y="322921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14819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6801" y="2605921"/>
            <a:ext cx="171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Delta Bliss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7696200" y="1690688"/>
            <a:ext cx="171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HSA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 1: What metric should be used to quantify dissimilarity (distance) between two matrices?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Question 2</a:t>
            </a:r>
            <a:r>
              <a:rPr lang="en-US" dirty="0" smtClean="0"/>
              <a:t>: Does activity correlate to synergy? </a:t>
            </a:r>
            <a:r>
              <a:rPr lang="en-US" dirty="0" smtClean="0"/>
              <a:t>How?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49612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4961215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432" y="5158768"/>
            <a:ext cx="154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</a:t>
            </a:r>
          </a:p>
          <a:p>
            <a:r>
              <a:rPr lang="en-US" i="1" dirty="0" smtClean="0"/>
              <a:t>Delta Bliss Matrix 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35015" y="5158768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264704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2647047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5015" y="2800965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08432" y="2800965"/>
            <a:ext cx="147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[explanation here]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536361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986475"/>
            <a:ext cx="5183188" cy="220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[explanation here]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93" y="1659297"/>
            <a:ext cx="1645920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21" y="1659297"/>
            <a:ext cx="164592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0383" y="1359059"/>
            <a:ext cx="16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39031" y="1358146"/>
            <a:ext cx="15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0" y="2652223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0" y="3893319"/>
            <a:ext cx="233380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Response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27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83677" y="5218603"/>
            <a:ext cx="4607170" cy="1217157"/>
            <a:chOff x="7083677" y="5218603"/>
            <a:chExt cx="4607170" cy="12171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677" y="5218603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85" y="5218603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831" y="5521360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5218603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18603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21360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31" y="1691640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46" y="1690688"/>
            <a:ext cx="1371600" cy="13716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77862" y="3513751"/>
            <a:ext cx="4212985" cy="1371600"/>
            <a:chOff x="7477862" y="3513751"/>
            <a:chExt cx="4212985" cy="1371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3513751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16508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862" y="3513751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Delta Bliss (Synergy)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91028" y="1681197"/>
            <a:ext cx="3862772" cy="1381091"/>
            <a:chOff x="7491028" y="1681197"/>
            <a:chExt cx="3862772" cy="13810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028" y="1681197"/>
              <a:ext cx="1371600" cy="1371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690688"/>
              <a:ext cx="1371600" cy="1371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551124" y="3513751"/>
            <a:ext cx="4139723" cy="1371600"/>
            <a:chOff x="7551124" y="3513751"/>
            <a:chExt cx="4139723" cy="1371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124" y="3513751"/>
              <a:ext cx="1371600" cy="1371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3513751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35100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140834" y="5262563"/>
            <a:ext cx="4550013" cy="1235749"/>
            <a:chOff x="7140834" y="5262563"/>
            <a:chExt cx="4550013" cy="123574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834" y="5262563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549" y="5262563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595" y="5583912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5262563"/>
              <a:ext cx="914400" cy="9144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62563"/>
              <a:ext cx="914400" cy="9144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839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(480 Drug Combinations)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(First 9 drug combinations displayed; 480 total in the assay)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676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Do Drug Combinations that Show Similar Activities also Show Similar Synergies?</vt:lpstr>
      <vt:lpstr>Introduction- Drug Combinations and Synergy</vt:lpstr>
      <vt:lpstr>Introduction- Synergistic Effects</vt:lpstr>
      <vt:lpstr>Introduction- Methods to Measure Synergy</vt:lpstr>
      <vt:lpstr>Overarching Questions </vt:lpstr>
      <vt:lpstr>Question 1: Dissimilarity Metrics</vt:lpstr>
      <vt:lpstr>Question 1: Dissimilarity Metrics-  Response Matrices in an Assay</vt:lpstr>
      <vt:lpstr>Question 1: Dissimilarity Metrics-  Delta Bliss (Synergy) Matrices in an Assay</vt:lpstr>
      <vt:lpstr>Question 1: Dissimilarity Metrics-  Malaria Assay 1764 (480 Drug Combinations)</vt:lpstr>
      <vt:lpstr>Question 1: Dissimilarity Metrics-  Malaria Assay 1764 Response Matrices</vt:lpstr>
      <vt:lpstr>Question 1: Dissimilarity Metrics-  Malaria Assay 1764 Delta Bliss Matrices</vt:lpstr>
      <vt:lpstr>Question 1: Dissimilarity Metrics-  Malaria Assay 1764</vt:lpstr>
      <vt:lpstr>Overarching Questions </vt:lpstr>
      <vt:lpstr>Question 2: Activity Correlated With Synergy</vt:lpstr>
      <vt:lpstr>Question 2: Activity Correlated With Synergy- Response Surfaces vs Delta Bliss Surfaces </vt:lpstr>
      <vt:lpstr>Question 2: Activity Correlated With Synergy- Dissimilarity of Compounds</vt:lpstr>
      <vt:lpstr>Question 2: Activity Correlated With Synergy- Malaria Assay 1764</vt:lpstr>
      <vt:lpstr>Question 2: Activity Correlated With Synergy- Compounds vs Response Surfaces </vt:lpstr>
      <vt:lpstr>Question 2: Activity Correlated With Synergy- Malaria Assay 1764</vt:lpstr>
      <vt:lpstr>Question 2: Activity Correlated With Synergy- Compound  Differences vs Delta Bliss Surfaces </vt:lpstr>
      <vt:lpstr>[Discussion etc.]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57</cp:revision>
  <dcterms:created xsi:type="dcterms:W3CDTF">2017-07-26T16:24:40Z</dcterms:created>
  <dcterms:modified xsi:type="dcterms:W3CDTF">2017-07-27T20:47:18Z</dcterms:modified>
</cp:coreProperties>
</file>