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9" r:id="rId6"/>
    <p:sldId id="263" r:id="rId7"/>
    <p:sldId id="262" r:id="rId8"/>
    <p:sldId id="265" r:id="rId9"/>
    <p:sldId id="261" r:id="rId10"/>
    <p:sldId id="264" r:id="rId11"/>
    <p:sldId id="266" r:id="rId12"/>
    <p:sldId id="267" r:id="rId13"/>
    <p:sldId id="289" r:id="rId14"/>
    <p:sldId id="269" r:id="rId15"/>
    <p:sldId id="268" r:id="rId16"/>
    <p:sldId id="271" r:id="rId17"/>
    <p:sldId id="290" r:id="rId18"/>
    <p:sldId id="286" r:id="rId19"/>
    <p:sldId id="272" r:id="rId20"/>
    <p:sldId id="277" r:id="rId21"/>
    <p:sldId id="278" r:id="rId22"/>
    <p:sldId id="276" r:id="rId23"/>
    <p:sldId id="274" r:id="rId24"/>
    <p:sldId id="291" r:id="rId25"/>
    <p:sldId id="287" r:id="rId26"/>
    <p:sldId id="282" r:id="rId27"/>
    <p:sldId id="283" r:id="rId28"/>
    <p:sldId id="280" r:id="rId29"/>
    <p:sldId id="281" r:id="rId30"/>
    <p:sldId id="27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7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E9E3-9E5F-4A40-BBA0-3EDEEE943ACE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Similar Compounds Show Similar Activities- Does This Hold for Compound Combinations?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9148"/>
            <a:ext cx="9144000" cy="1151021"/>
          </a:xfrm>
        </p:spPr>
        <p:txBody>
          <a:bodyPr>
            <a:normAutofit/>
          </a:bodyPr>
          <a:lstStyle/>
          <a:p>
            <a:r>
              <a:rPr lang="en-US" dirty="0" smtClean="0"/>
              <a:t>Intern: Sarita Lee</a:t>
            </a:r>
          </a:p>
          <a:p>
            <a:r>
              <a:rPr lang="en-US" dirty="0" smtClean="0"/>
              <a:t>Mentors: Raj Guha &amp; Lu </a:t>
            </a:r>
            <a:r>
              <a:rPr lang="en-US" dirty="0"/>
              <a:t>Chen</a:t>
            </a:r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31832" y="3854407"/>
            <a:ext cx="478856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89" y="3819231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909789" y="5190831"/>
            <a:ext cx="99931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9" t="16423" r="9461" b="11647"/>
          <a:stretch/>
        </p:blipFill>
        <p:spPr>
          <a:xfrm>
            <a:off x="2337404" y="3956391"/>
            <a:ext cx="1228160" cy="1097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11" y="3956391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7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1: Dissimilarity Metrics- </a:t>
            </a:r>
            <a:br>
              <a:rPr lang="en-US" dirty="0" smtClean="0"/>
            </a:br>
            <a:r>
              <a:rPr lang="en-US" dirty="0" smtClean="0"/>
              <a:t>Malaria Assay 1764 (480 Drug Combinations)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355"/>
          <a:stretch/>
        </p:blipFill>
        <p:spPr>
          <a:xfrm>
            <a:off x="838200" y="1825621"/>
            <a:ext cx="10515600" cy="4394701"/>
          </a:xfrm>
        </p:spPr>
      </p:pic>
      <p:sp>
        <p:nvSpPr>
          <p:cNvPr id="5" name="TextBox 4"/>
          <p:cNvSpPr txBox="1"/>
          <p:nvPr/>
        </p:nvSpPr>
        <p:spPr>
          <a:xfrm>
            <a:off x="1085309" y="6220322"/>
            <a:ext cx="60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(First 9 drug combinations displayed; 480 total in the assay)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78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Dissimilarity Metrics- </a:t>
            </a:r>
            <a:br>
              <a:rPr lang="en-US" dirty="0" smtClean="0"/>
            </a:br>
            <a:r>
              <a:rPr lang="en-US" dirty="0" smtClean="0"/>
              <a:t>Malaria Assay 1764 Response Matrices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85" y="2505074"/>
            <a:ext cx="4114800" cy="41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50507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Question 1: Dissimilarity Metrics- </a:t>
            </a:r>
            <a:br>
              <a:rPr lang="en-US" dirty="0" smtClean="0"/>
            </a:br>
            <a:r>
              <a:rPr lang="en-US" dirty="0" smtClean="0"/>
              <a:t>Malaria Assay 1764 Delta Bliss Matrices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5"/>
            <a:ext cx="4114800" cy="411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500866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Overarching 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5466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synergy between two responses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Question 2: Does combination response correlate to synergy? How</a:t>
            </a:r>
            <a:r>
              <a:rPr lang="en-US" sz="2400" b="1" dirty="0" smtClean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3</a:t>
            </a:r>
            <a:r>
              <a:rPr lang="en-US" sz="2400" dirty="0" smtClean="0"/>
              <a:t>: Does chemical structure correlate to combination response? </a:t>
            </a:r>
            <a:r>
              <a:rPr lang="en-US" sz="2400" dirty="0" smtClean="0"/>
              <a:t>Synergy</a:t>
            </a:r>
            <a:r>
              <a:rPr lang="en-US" sz="2400" dirty="0" smtClean="0"/>
              <a:t>? How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4: Does dose response correlate to combination response? Synergy? How?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94" y="2613828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00" y="2634734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2393" y="2612699"/>
            <a:ext cx="91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</a:t>
            </a:r>
          </a:p>
          <a:p>
            <a:r>
              <a:rPr lang="en-US" sz="1200" i="1" dirty="0" smtClean="0"/>
              <a:t>Delta Bliss Matrix </a:t>
            </a:r>
            <a:endParaRPr lang="en-US" sz="1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856092" y="2626193"/>
            <a:ext cx="79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 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922" y="1278462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36" y="1275190"/>
            <a:ext cx="914400" cy="914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5968" y="1274998"/>
            <a:ext cx="85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84140" y="1278459"/>
            <a:ext cx="801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B: 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37546" y="3952678"/>
            <a:ext cx="1665484" cy="1573308"/>
            <a:chOff x="6526735" y="4896644"/>
            <a:chExt cx="1665484" cy="157330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6735" y="4896644"/>
              <a:ext cx="914400" cy="914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61" t="12643" r="11439" b="5485"/>
            <a:stretch/>
          </p:blipFill>
          <p:spPr>
            <a:xfrm>
              <a:off x="6609227" y="5784152"/>
              <a:ext cx="499655" cy="6858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82" t="16423" r="9462" b="11647"/>
            <a:stretch/>
          </p:blipFill>
          <p:spPr>
            <a:xfrm>
              <a:off x="7436361" y="5010944"/>
              <a:ext cx="755858" cy="6858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9186015" y="3952678"/>
            <a:ext cx="2014108" cy="1600200"/>
            <a:chOff x="9129282" y="4610231"/>
            <a:chExt cx="2014108" cy="16002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00" t="11501" r="10120" b="5459"/>
            <a:stretch/>
          </p:blipFill>
          <p:spPr>
            <a:xfrm>
              <a:off x="9187238" y="5524631"/>
              <a:ext cx="647163" cy="6858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83" t="24411" r="11214" b="14185"/>
            <a:stretch/>
          </p:blipFill>
          <p:spPr>
            <a:xfrm>
              <a:off x="10000390" y="4737977"/>
              <a:ext cx="1143000" cy="60921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282" y="4610231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5423147" y="395267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</a:t>
            </a:r>
          </a:p>
          <a:p>
            <a:r>
              <a:rPr lang="en-US" sz="1200" i="1" dirty="0" smtClean="0"/>
              <a:t>Compounds</a:t>
            </a:r>
            <a:endParaRPr lang="en-US" sz="12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8245572" y="3969440"/>
            <a:ext cx="94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B:</a:t>
            </a:r>
          </a:p>
          <a:p>
            <a:r>
              <a:rPr lang="en-US" sz="1200" i="1" dirty="0" smtClean="0"/>
              <a:t>Compounds</a:t>
            </a:r>
            <a:endParaRPr lang="en-US" sz="1200" i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94" y="5642918"/>
            <a:ext cx="914400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00" y="5642918"/>
            <a:ext cx="914400" cy="914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82490" y="5642726"/>
            <a:ext cx="869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9108258" y="5642915"/>
            <a:ext cx="808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B: 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sp>
        <p:nvSpPr>
          <p:cNvPr id="27" name="Rectangle 26"/>
          <p:cNvSpPr/>
          <p:nvPr/>
        </p:nvSpPr>
        <p:spPr>
          <a:xfrm>
            <a:off x="7576074" y="6313525"/>
            <a:ext cx="91440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7920004" y="5989644"/>
            <a:ext cx="91440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846718" y="6313525"/>
            <a:ext cx="91440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10190648" y="5989644"/>
            <a:ext cx="91440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2: Activity Correlated With Synergy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118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Is there a correlation between the dissimilarity of response surfaces and the dissimilarity of the delta bliss (synergy) surfaces ?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92" y="2733094"/>
            <a:ext cx="18288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64" y="2774608"/>
            <a:ext cx="1828800" cy="182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56097" y="2724910"/>
            <a:ext cx="86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</a:t>
            </a:r>
          </a:p>
          <a:p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2774846"/>
            <a:ext cx="84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</a:t>
            </a:r>
          </a:p>
          <a:p>
            <a:r>
              <a:rPr lang="en-US" i="1" dirty="0" smtClean="0"/>
              <a:t>A</a:t>
            </a:r>
            <a:endParaRPr lang="en-US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363" y="4651202"/>
            <a:ext cx="1828800" cy="1828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71543" y="4654404"/>
            <a:ext cx="85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</a:t>
            </a:r>
          </a:p>
          <a:p>
            <a:r>
              <a:rPr lang="en-US" i="1" dirty="0" smtClean="0"/>
              <a:t>B</a:t>
            </a:r>
            <a:endParaRPr lang="en-US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13" y="4663334"/>
            <a:ext cx="1828800" cy="1828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48277" y="4654053"/>
            <a:ext cx="86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 Combo </a:t>
            </a:r>
          </a:p>
          <a:p>
            <a:r>
              <a:rPr lang="en-US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282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2: </a:t>
            </a:r>
            <a:r>
              <a:rPr lang="en-US" dirty="0"/>
              <a:t>Activity Correlated With </a:t>
            </a:r>
            <a:r>
              <a:rPr lang="en-US" dirty="0" smtClean="0"/>
              <a:t>Synergy-</a:t>
            </a:r>
            <a:br>
              <a:rPr lang="en-US" dirty="0" smtClean="0"/>
            </a:br>
            <a:r>
              <a:rPr lang="en-US" dirty="0" smtClean="0"/>
              <a:t>Malaria Assay 1764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Response Matrix Dissimilarity- </a:t>
            </a:r>
          </a:p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Delta Bliss (Synergy) Matrix Dissimilarity- </a:t>
            </a:r>
          </a:p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5"/>
            <a:ext cx="4114800" cy="411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500866"/>
            <a:ext cx="4114800" cy="411480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4811935" y="6273229"/>
            <a:ext cx="2571305" cy="411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1" dirty="0" smtClean="0"/>
              <a:t>Do these correlate?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67695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2: </a:t>
            </a:r>
            <a:r>
              <a:rPr lang="en-US" dirty="0"/>
              <a:t>Activity Correlated With </a:t>
            </a:r>
            <a:r>
              <a:rPr lang="en-US" dirty="0" smtClean="0"/>
              <a:t>Synergy-</a:t>
            </a:r>
            <a:br>
              <a:rPr lang="en-US" dirty="0" smtClean="0"/>
            </a:br>
            <a:r>
              <a:rPr lang="en-US" dirty="0" smtClean="0"/>
              <a:t>Response Surfaces vs Delta Bliss Surfaces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90688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Overarching 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5466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synergy between two responses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Question 2: Does combination response correlate to synergy? How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Question </a:t>
            </a:r>
            <a:r>
              <a:rPr lang="en-US" sz="2400" b="1" dirty="0"/>
              <a:t>3</a:t>
            </a:r>
            <a:r>
              <a:rPr lang="en-US" sz="2400" b="1" dirty="0" smtClean="0"/>
              <a:t>: Does chemical structure correlate to combination response? </a:t>
            </a:r>
            <a:r>
              <a:rPr lang="en-US" sz="2400" b="1" dirty="0" smtClean="0"/>
              <a:t>Synergy</a:t>
            </a:r>
            <a:r>
              <a:rPr lang="en-US" sz="2400" b="1" dirty="0" smtClean="0"/>
              <a:t>? How</a:t>
            </a:r>
            <a:r>
              <a:rPr lang="en-US" sz="2400" b="1" dirty="0" smtClean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4: Does dose response correlate to combination response? Synergy? How?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94" y="2613828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00" y="2634734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2393" y="2612699"/>
            <a:ext cx="91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</a:t>
            </a:r>
          </a:p>
          <a:p>
            <a:r>
              <a:rPr lang="en-US" sz="1200" i="1" dirty="0" smtClean="0"/>
              <a:t>Delta Bliss Matrix </a:t>
            </a:r>
            <a:endParaRPr lang="en-US" sz="1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856092" y="2626193"/>
            <a:ext cx="79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 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922" y="1278462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36" y="1275190"/>
            <a:ext cx="914400" cy="914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5968" y="1274998"/>
            <a:ext cx="85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84140" y="1278459"/>
            <a:ext cx="801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B: 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37546" y="3952678"/>
            <a:ext cx="1665484" cy="1573308"/>
            <a:chOff x="6526735" y="4896644"/>
            <a:chExt cx="1665484" cy="157330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6735" y="4896644"/>
              <a:ext cx="914400" cy="914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61" t="12643" r="11439" b="5485"/>
            <a:stretch/>
          </p:blipFill>
          <p:spPr>
            <a:xfrm>
              <a:off x="6609227" y="5784152"/>
              <a:ext cx="499655" cy="6858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82" t="16423" r="9462" b="11647"/>
            <a:stretch/>
          </p:blipFill>
          <p:spPr>
            <a:xfrm>
              <a:off x="7436361" y="5010944"/>
              <a:ext cx="755858" cy="6858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9186015" y="3952678"/>
            <a:ext cx="2014108" cy="1600200"/>
            <a:chOff x="9129282" y="4610231"/>
            <a:chExt cx="2014108" cy="16002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00" t="11501" r="10120" b="5459"/>
            <a:stretch/>
          </p:blipFill>
          <p:spPr>
            <a:xfrm>
              <a:off x="9187238" y="5524631"/>
              <a:ext cx="647163" cy="6858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83" t="24411" r="11214" b="14185"/>
            <a:stretch/>
          </p:blipFill>
          <p:spPr>
            <a:xfrm>
              <a:off x="10000390" y="4737977"/>
              <a:ext cx="1143000" cy="60921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282" y="4610231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5423147" y="395267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</a:t>
            </a:r>
          </a:p>
          <a:p>
            <a:r>
              <a:rPr lang="en-US" sz="1200" i="1" dirty="0" smtClean="0"/>
              <a:t>Compounds</a:t>
            </a:r>
            <a:endParaRPr lang="en-US" sz="12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8245572" y="3969440"/>
            <a:ext cx="94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B:</a:t>
            </a:r>
          </a:p>
          <a:p>
            <a:r>
              <a:rPr lang="en-US" sz="1200" i="1" dirty="0" smtClean="0"/>
              <a:t>Compounds</a:t>
            </a:r>
            <a:endParaRPr lang="en-US" sz="1200" i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94" y="5642918"/>
            <a:ext cx="914400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00" y="5642918"/>
            <a:ext cx="914400" cy="914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82490" y="5642726"/>
            <a:ext cx="869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9108258" y="5642915"/>
            <a:ext cx="808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B: 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sp>
        <p:nvSpPr>
          <p:cNvPr id="27" name="Rectangle 26"/>
          <p:cNvSpPr/>
          <p:nvPr/>
        </p:nvSpPr>
        <p:spPr>
          <a:xfrm>
            <a:off x="7576074" y="6313525"/>
            <a:ext cx="91440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7920004" y="5989644"/>
            <a:ext cx="91440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846718" y="6313525"/>
            <a:ext cx="91440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10190648" y="5989644"/>
            <a:ext cx="91440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2: Activity Correlated With Synergy</a:t>
            </a:r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38200" y="1729452"/>
            <a:ext cx="10515600" cy="83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Is there a correlation between the dissimilarity of the compounds and the dissimilarity of the delta bliss (synergy) surfaces?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81" y="2626974"/>
            <a:ext cx="1828800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12" y="3936525"/>
            <a:ext cx="1828800" cy="1828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1427003" y="4393725"/>
            <a:ext cx="666206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16423" r="9461" b="11647"/>
          <a:stretch/>
        </p:blipFill>
        <p:spPr>
          <a:xfrm>
            <a:off x="2667000" y="2631541"/>
            <a:ext cx="1300976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1501" r="10120" b="5459"/>
          <a:stretch/>
        </p:blipFill>
        <p:spPr>
          <a:xfrm>
            <a:off x="3938370" y="5765325"/>
            <a:ext cx="862884" cy="914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24411" r="11214" b="14185"/>
          <a:stretch/>
        </p:blipFill>
        <p:spPr>
          <a:xfrm>
            <a:off x="5263929" y="4393725"/>
            <a:ext cx="1715589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424" y="2441174"/>
            <a:ext cx="1828800" cy="182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735" y="439372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Question </a:t>
            </a:r>
            <a:r>
              <a:rPr lang="en-US" sz="3600" dirty="0" smtClean="0"/>
              <a:t>3: Structure </a:t>
            </a:r>
            <a:r>
              <a:rPr lang="en-US" sz="3600" dirty="0"/>
              <a:t>Correlated With </a:t>
            </a:r>
            <a:r>
              <a:rPr lang="en-US" sz="3600" dirty="0" smtClean="0"/>
              <a:t>Response-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Dissimilarity of Compounds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892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Step 1. Compare one drug combination to another drug combination</a:t>
            </a:r>
          </a:p>
          <a:p>
            <a:pPr>
              <a:buFontTx/>
              <a:buChar char="-"/>
            </a:pPr>
            <a:r>
              <a:rPr lang="en-US" sz="2400" dirty="0" smtClean="0"/>
              <a:t>Compare corresponding x agents</a:t>
            </a:r>
          </a:p>
          <a:p>
            <a:pPr>
              <a:buFontTx/>
              <a:buChar char="-"/>
            </a:pPr>
            <a:r>
              <a:rPr lang="en-US" sz="2400" dirty="0" smtClean="0"/>
              <a:t>Compare corresponding y agents</a:t>
            </a:r>
          </a:p>
          <a:p>
            <a:pPr>
              <a:buFontTx/>
              <a:buChar char="-"/>
            </a:pPr>
            <a:r>
              <a:rPr lang="en-US" sz="2400" dirty="0" smtClean="0"/>
              <a:t>Average those values</a:t>
            </a:r>
          </a:p>
          <a:p>
            <a:pPr marL="0" indent="0">
              <a:buNone/>
            </a:pPr>
            <a:r>
              <a:rPr lang="en-US" sz="2400" dirty="0" smtClean="0"/>
              <a:t>Step </a:t>
            </a:r>
            <a:r>
              <a:rPr lang="en-US" sz="2400" dirty="0"/>
              <a:t>2: Compare one drug combination </a:t>
            </a:r>
            <a:r>
              <a:rPr lang="en-US" sz="2400" dirty="0" smtClean="0"/>
              <a:t>to </a:t>
            </a:r>
            <a:r>
              <a:rPr lang="en-US" sz="2400" dirty="0"/>
              <a:t>all other drug </a:t>
            </a:r>
            <a:r>
              <a:rPr lang="en-US" sz="2400" dirty="0" smtClean="0"/>
              <a:t>combinations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Step 3: Compare all drug </a:t>
            </a:r>
            <a:r>
              <a:rPr lang="en-US" sz="2400" dirty="0" smtClean="0"/>
              <a:t>combinations to </a:t>
            </a:r>
            <a:r>
              <a:rPr lang="en-US" sz="2400" dirty="0"/>
              <a:t>all other </a:t>
            </a:r>
            <a:r>
              <a:rPr lang="en-US" sz="2400" dirty="0" smtClean="0"/>
              <a:t>drug </a:t>
            </a:r>
            <a:r>
              <a:rPr lang="en-US" sz="2400" dirty="0"/>
              <a:t>combinations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087814" y="320935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8450029" y="320935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6200000">
            <a:off x="7116723" y="2833644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6200000">
            <a:off x="10658433" y="2833644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953" y="1651924"/>
            <a:ext cx="1143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249" y="1651924"/>
            <a:ext cx="1143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5695395" y="2794924"/>
            <a:ext cx="6662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16423" r="9461" b="11647"/>
          <a:stretch/>
        </p:blipFill>
        <p:spPr>
          <a:xfrm>
            <a:off x="6641953" y="1690820"/>
            <a:ext cx="1300976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1501" r="10120" b="5459"/>
          <a:stretch/>
        </p:blipFill>
        <p:spPr>
          <a:xfrm>
            <a:off x="9005307" y="2794792"/>
            <a:ext cx="862884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24411" r="11214" b="14185"/>
          <a:stretch/>
        </p:blipFill>
        <p:spPr>
          <a:xfrm>
            <a:off x="10008249" y="1690688"/>
            <a:ext cx="1715589" cy="91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11266" y="3706996"/>
            <a:ext cx="197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x</a:t>
            </a:r>
            <a:r>
              <a:rPr lang="en-US" sz="1600" i="1" dirty="0" smtClean="0"/>
              <a:t> agents’ dissimilarity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47519" y="3706996"/>
            <a:ext cx="2113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y agents’ difference</a:t>
            </a:r>
            <a:endParaRPr lang="en-US" sz="1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26684" y="4045403"/>
            <a:ext cx="22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Average </a:t>
            </a:r>
            <a:r>
              <a:rPr lang="en-US" i="1" dirty="0" smtClean="0"/>
              <a:t>dissimilarity</a:t>
            </a:r>
            <a:endParaRPr lang="en-US" i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6247552" y="3930651"/>
            <a:ext cx="4212985" cy="1371600"/>
            <a:chOff x="6247552" y="3930651"/>
            <a:chExt cx="4212985" cy="13716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0029" y="3930651"/>
              <a:ext cx="914400" cy="914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6137" y="3930651"/>
              <a:ext cx="914400" cy="9144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83" y="4233408"/>
              <a:ext cx="914400" cy="914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552" y="3930651"/>
              <a:ext cx="1371600" cy="137160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5967154" y="5485733"/>
            <a:ext cx="4607170" cy="1217157"/>
            <a:chOff x="5904401" y="5485733"/>
            <a:chExt cx="4607170" cy="121715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401" y="5485733"/>
              <a:ext cx="914400" cy="9144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0509" y="5485733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555" y="5788490"/>
              <a:ext cx="914400" cy="9144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063" y="5485733"/>
              <a:ext cx="914400" cy="9144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7171" y="5485733"/>
              <a:ext cx="914400" cy="9144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217" y="578849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2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 Drug Combinations and Synergy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34263" cy="4351338"/>
          </a:xfrm>
        </p:spPr>
        <p:txBody>
          <a:bodyPr>
            <a:normAutofit/>
          </a:bodyPr>
          <a:lstStyle/>
          <a:p>
            <a:pPr marL="571500" indent="-571500"/>
            <a:r>
              <a:rPr lang="en-US" b="0" dirty="0" smtClean="0"/>
              <a:t>Drug combinations are used to treat many medical conditions such as:  </a:t>
            </a:r>
            <a:r>
              <a:rPr lang="en-US" dirty="0" smtClean="0"/>
              <a:t>HIV, malaria, and c</a:t>
            </a:r>
            <a:r>
              <a:rPr lang="en-US" b="0" dirty="0" smtClean="0"/>
              <a:t>ancer</a:t>
            </a:r>
          </a:p>
          <a:p>
            <a:pPr marL="571500" indent="-571500"/>
            <a:r>
              <a:rPr lang="en-US" b="0" dirty="0" smtClean="0"/>
              <a:t>Sometimes the combined effect of drugs is different than their individual effects</a:t>
            </a:r>
          </a:p>
          <a:p>
            <a:pPr marL="1028700" lvl="1" indent="-571500"/>
            <a:r>
              <a:rPr lang="en-US" dirty="0" smtClean="0"/>
              <a:t>When it is better: synergism</a:t>
            </a:r>
          </a:p>
          <a:p>
            <a:pPr marL="1028700" lvl="1" indent="-571500"/>
            <a:r>
              <a:rPr lang="en-US" dirty="0" smtClean="0"/>
              <a:t>When it is the same: additive</a:t>
            </a:r>
          </a:p>
          <a:p>
            <a:pPr marL="1028700" lvl="1" indent="-571500"/>
            <a:r>
              <a:rPr lang="en-US" b="0" dirty="0" smtClean="0"/>
              <a:t>When it is worse: antagonism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409" y="1922107"/>
            <a:ext cx="3886200" cy="3886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6200000">
            <a:off x="9019185" y="3285520"/>
            <a:ext cx="3247051" cy="520226"/>
          </a:xfrm>
          <a:prstGeom prst="rightArrow">
            <a:avLst>
              <a:gd name="adj1" fmla="val 50000"/>
              <a:gd name="adj2" fmla="val 71154"/>
            </a:avLst>
          </a:prstGeom>
          <a:gradFill>
            <a:gsLst>
              <a:gs pos="0">
                <a:schemeClr val="tx1"/>
              </a:gs>
              <a:gs pos="57000">
                <a:schemeClr val="bg2">
                  <a:lumMod val="50000"/>
                </a:schemeClr>
              </a:gs>
              <a:gs pos="82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6440409" y="5694061"/>
            <a:ext cx="3338071" cy="520226"/>
          </a:xfrm>
          <a:prstGeom prst="rightArrow">
            <a:avLst>
              <a:gd name="adj1" fmla="val 50000"/>
              <a:gd name="adj2" fmla="val 71154"/>
            </a:avLst>
          </a:prstGeom>
          <a:gradFill>
            <a:gsLst>
              <a:gs pos="0">
                <a:schemeClr val="tx1"/>
              </a:gs>
              <a:gs pos="57000">
                <a:schemeClr val="bg2">
                  <a:lumMod val="50000"/>
                </a:schemeClr>
              </a:gs>
              <a:gs pos="82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11404" y="6176963"/>
            <a:ext cx="14369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/>
              <a:t>Drug X</a:t>
            </a:r>
            <a:endParaRPr lang="en-US" sz="2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0898157" y="3501866"/>
            <a:ext cx="11274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/>
              <a:t>Drug Y</a:t>
            </a:r>
            <a:endParaRPr lang="en-US" sz="2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881689" y="1382573"/>
            <a:ext cx="24555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/>
              <a:t>Response Matrix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7012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5"/>
            <a:ext cx="4114800" cy="41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505075"/>
            <a:ext cx="4114800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</a:t>
            </a:r>
            <a:r>
              <a:rPr lang="en-US" dirty="0" smtClean="0"/>
              <a:t>3: Structure </a:t>
            </a:r>
            <a:r>
              <a:rPr lang="en-US" dirty="0"/>
              <a:t>Correlated With </a:t>
            </a:r>
            <a:r>
              <a:rPr lang="en-US" dirty="0" smtClean="0"/>
              <a:t>Response-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Malaria Assay 1764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Dissimilarities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Response Matrix Dissimilarities- </a:t>
            </a:r>
          </a:p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811935" y="6189663"/>
            <a:ext cx="2571305" cy="411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1" dirty="0" smtClean="0"/>
              <a:t>Do these correlate?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42703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Question 3: Structure </a:t>
            </a:r>
            <a:r>
              <a:rPr lang="en-US" sz="4000" dirty="0"/>
              <a:t>Correlated With </a:t>
            </a:r>
            <a:r>
              <a:rPr lang="en-US" sz="4000" dirty="0" smtClean="0"/>
              <a:t>Response-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Compounds vs Response Surfaces 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90688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</a:t>
            </a:r>
            <a:r>
              <a:rPr lang="en-US" dirty="0" smtClean="0"/>
              <a:t>3: Structure </a:t>
            </a:r>
            <a:r>
              <a:rPr lang="en-US" dirty="0"/>
              <a:t>Correlated With Synergy-</a:t>
            </a:r>
            <a:br>
              <a:rPr lang="en-US" dirty="0"/>
            </a:br>
            <a:r>
              <a:rPr lang="en-US" dirty="0" smtClean="0"/>
              <a:t>Malaria Assay 1764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Dissimilarities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486819"/>
            <a:ext cx="4114800" cy="41148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Delta Bliss (Synergy) Matrices- </a:t>
            </a:r>
          </a:p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5"/>
            <a:ext cx="4114800" cy="41148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811935" y="6189663"/>
            <a:ext cx="2571305" cy="411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1" dirty="0" smtClean="0"/>
              <a:t>Do these correlate?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6109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90688"/>
            <a:ext cx="6705600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7305"/>
            <a:ext cx="10515600" cy="1193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3: Structure </a:t>
            </a:r>
            <a:r>
              <a:rPr lang="en-US" dirty="0"/>
              <a:t>Correlated With </a:t>
            </a:r>
            <a:r>
              <a:rPr lang="en-US" dirty="0" smtClean="0"/>
              <a:t>Synergy-</a:t>
            </a:r>
            <a:br>
              <a:rPr lang="en-US" dirty="0" smtClean="0"/>
            </a:br>
            <a:r>
              <a:rPr lang="en-US" dirty="0" smtClean="0"/>
              <a:t>Dissimilarity of Compound vs Dissimilarity of Delta Bliss Surfaces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Overarching 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5466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synergy between two responses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Question 2: Does combination response correlate to synergy? How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3</a:t>
            </a:r>
            <a:r>
              <a:rPr lang="en-US" sz="2400" dirty="0" smtClean="0"/>
              <a:t>: Does chemical structure correlate to combination response? </a:t>
            </a:r>
            <a:r>
              <a:rPr lang="en-US" sz="2400" dirty="0" smtClean="0"/>
              <a:t>Synergy</a:t>
            </a:r>
            <a:r>
              <a:rPr lang="en-US" sz="2400" dirty="0" smtClean="0"/>
              <a:t>? How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Question 4: Does dose response correlate to combination response? Synergy? How?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94" y="2613828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00" y="2634734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2393" y="2612699"/>
            <a:ext cx="91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</a:t>
            </a:r>
          </a:p>
          <a:p>
            <a:r>
              <a:rPr lang="en-US" sz="1200" i="1" dirty="0" smtClean="0"/>
              <a:t>Delta Bliss Matrix </a:t>
            </a:r>
            <a:endParaRPr lang="en-US" sz="1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856092" y="2626193"/>
            <a:ext cx="79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 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922" y="1278462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36" y="1275190"/>
            <a:ext cx="914400" cy="914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5968" y="1274998"/>
            <a:ext cx="85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84140" y="1278459"/>
            <a:ext cx="801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B: 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37546" y="3952678"/>
            <a:ext cx="1665484" cy="1573308"/>
            <a:chOff x="6526735" y="4896644"/>
            <a:chExt cx="1665484" cy="157330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6735" y="4896644"/>
              <a:ext cx="914400" cy="914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61" t="12643" r="11439" b="5485"/>
            <a:stretch/>
          </p:blipFill>
          <p:spPr>
            <a:xfrm>
              <a:off x="6609227" y="5784152"/>
              <a:ext cx="499655" cy="6858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82" t="16423" r="9462" b="11647"/>
            <a:stretch/>
          </p:blipFill>
          <p:spPr>
            <a:xfrm>
              <a:off x="7436361" y="5010944"/>
              <a:ext cx="755858" cy="6858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9186015" y="3952678"/>
            <a:ext cx="2014108" cy="1600200"/>
            <a:chOff x="9129282" y="4610231"/>
            <a:chExt cx="2014108" cy="16002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00" t="11501" r="10120" b="5459"/>
            <a:stretch/>
          </p:blipFill>
          <p:spPr>
            <a:xfrm>
              <a:off x="9187238" y="5524631"/>
              <a:ext cx="647163" cy="6858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83" t="24411" r="11214" b="14185"/>
            <a:stretch/>
          </p:blipFill>
          <p:spPr>
            <a:xfrm>
              <a:off x="10000390" y="4737977"/>
              <a:ext cx="1143000" cy="60921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282" y="4610231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5423147" y="395267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</a:t>
            </a:r>
          </a:p>
          <a:p>
            <a:r>
              <a:rPr lang="en-US" sz="1200" i="1" dirty="0" smtClean="0"/>
              <a:t>Compounds</a:t>
            </a:r>
            <a:endParaRPr lang="en-US" sz="12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8245572" y="3969440"/>
            <a:ext cx="94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B:</a:t>
            </a:r>
          </a:p>
          <a:p>
            <a:r>
              <a:rPr lang="en-US" sz="1200" i="1" dirty="0" smtClean="0"/>
              <a:t>Compounds</a:t>
            </a:r>
            <a:endParaRPr lang="en-US" sz="1200" i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94" y="5642918"/>
            <a:ext cx="914400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00" y="5642918"/>
            <a:ext cx="914400" cy="914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82490" y="5642726"/>
            <a:ext cx="869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9108258" y="5642915"/>
            <a:ext cx="808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B: 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sp>
        <p:nvSpPr>
          <p:cNvPr id="27" name="Rectangle 26"/>
          <p:cNvSpPr/>
          <p:nvPr/>
        </p:nvSpPr>
        <p:spPr>
          <a:xfrm>
            <a:off x="7576074" y="6313525"/>
            <a:ext cx="91440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7920004" y="5989644"/>
            <a:ext cx="91440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846718" y="6313525"/>
            <a:ext cx="91440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10190648" y="5989644"/>
            <a:ext cx="91440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 </a:t>
            </a:r>
            <a:r>
              <a:rPr lang="en-US" sz="3600" dirty="0" smtClean="0"/>
              <a:t>4: </a:t>
            </a:r>
            <a:r>
              <a:rPr lang="en-US" sz="3600" dirty="0"/>
              <a:t>Dose Response Correlated With </a:t>
            </a:r>
            <a:r>
              <a:rPr lang="en-US" sz="3600" dirty="0" smtClean="0"/>
              <a:t>Response-</a:t>
            </a:r>
            <a:br>
              <a:rPr lang="en-US" sz="3600" dirty="0" smtClean="0"/>
            </a:br>
            <a:r>
              <a:rPr lang="en-US" sz="3600" dirty="0" smtClean="0"/>
              <a:t>Dissimilarity of Dose Responses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62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Step 1. Compare one </a:t>
            </a:r>
            <a:r>
              <a:rPr lang="en-US" dirty="0" smtClean="0"/>
              <a:t>dose response to </a:t>
            </a:r>
            <a:r>
              <a:rPr lang="en-US" dirty="0"/>
              <a:t>another dose response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Compare corresponding x agents</a:t>
            </a:r>
          </a:p>
          <a:p>
            <a:pPr>
              <a:buFontTx/>
              <a:buChar char="-"/>
            </a:pPr>
            <a:r>
              <a:rPr lang="en-US" dirty="0" smtClean="0"/>
              <a:t>Compare </a:t>
            </a:r>
            <a:r>
              <a:rPr lang="en-US" dirty="0"/>
              <a:t>corresponding y agents</a:t>
            </a:r>
          </a:p>
          <a:p>
            <a:pPr>
              <a:buFontTx/>
              <a:buChar char="-"/>
            </a:pPr>
            <a:r>
              <a:rPr lang="en-US" dirty="0"/>
              <a:t>Average those values</a:t>
            </a:r>
          </a:p>
          <a:p>
            <a:pPr marL="0" indent="0">
              <a:buNone/>
            </a:pPr>
            <a:r>
              <a:rPr lang="en-US" dirty="0"/>
              <a:t>Step 2: Compare one dose response </a:t>
            </a:r>
            <a:r>
              <a:rPr lang="en-US" dirty="0" smtClean="0"/>
              <a:t>to </a:t>
            </a:r>
            <a:r>
              <a:rPr lang="en-US" dirty="0"/>
              <a:t>all </a:t>
            </a:r>
            <a:r>
              <a:rPr lang="en-US" dirty="0" smtClean="0"/>
              <a:t>other</a:t>
            </a:r>
            <a:r>
              <a:rPr lang="en-US" dirty="0"/>
              <a:t> dose </a:t>
            </a:r>
            <a:r>
              <a:rPr lang="en-US" dirty="0" smtClean="0"/>
              <a:t>responses</a:t>
            </a:r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3: Compare all dose </a:t>
            </a:r>
            <a:r>
              <a:rPr lang="en-US" dirty="0" smtClean="0"/>
              <a:t>responses to </a:t>
            </a:r>
            <a:r>
              <a:rPr lang="en-US" dirty="0"/>
              <a:t>all other dose </a:t>
            </a:r>
            <a:r>
              <a:rPr lang="en-US" dirty="0" smtClean="0"/>
              <a:t>responses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09" y="1732582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50" y="1732582"/>
            <a:ext cx="13716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38024" y="2724965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309212" y="2230075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841039" y="3669636"/>
            <a:ext cx="4212985" cy="1371600"/>
            <a:chOff x="6247552" y="3930651"/>
            <a:chExt cx="4212985" cy="13716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0029" y="3930651"/>
              <a:ext cx="914400" cy="914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6137" y="3930651"/>
              <a:ext cx="914400" cy="914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83" y="4233408"/>
              <a:ext cx="914400" cy="9144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552" y="3930651"/>
              <a:ext cx="1371600" cy="13716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5443839" y="5279242"/>
            <a:ext cx="4607170" cy="1217157"/>
            <a:chOff x="5904401" y="5485733"/>
            <a:chExt cx="4607170" cy="121715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401" y="5485733"/>
              <a:ext cx="914400" cy="9144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0509" y="5485733"/>
              <a:ext cx="914400" cy="914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555" y="5788490"/>
              <a:ext cx="914400" cy="9144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063" y="5485733"/>
              <a:ext cx="914400" cy="9144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7171" y="5485733"/>
              <a:ext cx="914400" cy="9144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217" y="5788490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8594073" y="2762430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9065261" y="2234588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299632" y="271123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8050449" y="273496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6200000">
            <a:off x="6773667" y="3183771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6200000">
            <a:off x="9557186" y="3183770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838024" y="3570166"/>
            <a:ext cx="197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x</a:t>
            </a:r>
            <a:r>
              <a:rPr lang="en-US" sz="1600" i="1" dirty="0" smtClean="0"/>
              <a:t> </a:t>
            </a:r>
            <a:r>
              <a:rPr lang="en-US" sz="1600" i="1" dirty="0" smtClean="0"/>
              <a:t>dose responses</a:t>
            </a:r>
            <a:r>
              <a:rPr lang="en-US" sz="1600" i="1" dirty="0" smtClean="0"/>
              <a:t>’ </a:t>
            </a:r>
            <a:r>
              <a:rPr lang="en-US" sz="1600" i="1" dirty="0" smtClean="0"/>
              <a:t>dissimilarity</a:t>
            </a:r>
            <a:endParaRPr lang="en-US" sz="16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8374277" y="3570166"/>
            <a:ext cx="21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y </a:t>
            </a:r>
            <a:r>
              <a:rPr lang="en-US" sz="1600" i="1" dirty="0" smtClean="0"/>
              <a:t>dose responses’ </a:t>
            </a:r>
            <a:r>
              <a:rPr lang="en-US" sz="1600" i="1" dirty="0" smtClean="0"/>
              <a:t>difference</a:t>
            </a:r>
            <a:endParaRPr lang="en-US" sz="16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6825811" y="4289773"/>
            <a:ext cx="22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Average </a:t>
            </a:r>
            <a:r>
              <a:rPr lang="en-US" i="1" dirty="0" smtClean="0"/>
              <a:t>dissimilarity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32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/>
      <p:bldP spid="32" grpId="1"/>
      <p:bldP spid="33" grpId="0"/>
      <p:bldP spid="3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486819"/>
            <a:ext cx="4114800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 </a:t>
            </a:r>
            <a:r>
              <a:rPr lang="en-US" sz="3600" dirty="0" smtClean="0"/>
              <a:t>4: </a:t>
            </a:r>
            <a:r>
              <a:rPr lang="en-US" sz="3600" dirty="0" smtClean="0"/>
              <a:t>Dose Response Correlated </a:t>
            </a:r>
            <a:r>
              <a:rPr lang="en-US" sz="3600" dirty="0"/>
              <a:t>With </a:t>
            </a:r>
            <a:r>
              <a:rPr lang="en-US" sz="3600" dirty="0" smtClean="0"/>
              <a:t>Response-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Malaria Assay 1764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Dose Response Dissimilarities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Response Matrices- </a:t>
            </a:r>
          </a:p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486819"/>
            <a:ext cx="4114800" cy="41148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811935" y="6189663"/>
            <a:ext cx="2571305" cy="411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1" dirty="0" smtClean="0"/>
              <a:t>Do these correlate?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34162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90688"/>
            <a:ext cx="6705600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Question </a:t>
            </a:r>
            <a:r>
              <a:rPr lang="en-US" sz="4000" dirty="0" smtClean="0"/>
              <a:t>4: </a:t>
            </a:r>
            <a:r>
              <a:rPr lang="en-US" sz="4000" dirty="0"/>
              <a:t>Activity Correlated With </a:t>
            </a:r>
            <a:r>
              <a:rPr lang="en-US" sz="4000" dirty="0" smtClean="0"/>
              <a:t>Synergy-</a:t>
            </a:r>
            <a:br>
              <a:rPr lang="en-US" sz="4000" dirty="0" smtClean="0"/>
            </a:br>
            <a:r>
              <a:rPr lang="en-US" sz="4000" dirty="0" smtClean="0"/>
              <a:t>Dissimilarity of Dose </a:t>
            </a:r>
            <a:r>
              <a:rPr lang="en-US" sz="4000" dirty="0"/>
              <a:t>Response </a:t>
            </a:r>
            <a:r>
              <a:rPr lang="en-US" sz="4000" dirty="0" smtClean="0"/>
              <a:t>vs Dissimilarity of Response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11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 </a:t>
            </a:r>
            <a:r>
              <a:rPr lang="en-US" sz="3600" dirty="0" smtClean="0"/>
              <a:t>4: </a:t>
            </a:r>
            <a:r>
              <a:rPr lang="en-US" sz="3600" dirty="0" smtClean="0"/>
              <a:t>Dose Response Correlated </a:t>
            </a:r>
            <a:r>
              <a:rPr lang="en-US" sz="3600" dirty="0"/>
              <a:t>With Synergy-</a:t>
            </a:r>
            <a:br>
              <a:rPr lang="en-US" sz="3600" dirty="0"/>
            </a:br>
            <a:r>
              <a:rPr lang="en-US" sz="3600" dirty="0" smtClean="0"/>
              <a:t>Malaria Assay 1764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Dose Response Dissimilarities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486819"/>
            <a:ext cx="4114800" cy="41148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Delta Bliss (Synergy) Matrices- </a:t>
            </a:r>
          </a:p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486819"/>
            <a:ext cx="4114800" cy="41148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811935" y="6189663"/>
            <a:ext cx="2571305" cy="411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1" dirty="0" smtClean="0"/>
              <a:t>Do these correlate?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22938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 smtClean="0"/>
              <a:t>4: </a:t>
            </a:r>
            <a:r>
              <a:rPr lang="en-US" dirty="0"/>
              <a:t>Activity Correlated With </a:t>
            </a:r>
            <a:r>
              <a:rPr lang="en-US" dirty="0" smtClean="0"/>
              <a:t>Synergy-</a:t>
            </a:r>
            <a:br>
              <a:rPr lang="en-US" dirty="0" smtClean="0"/>
            </a:br>
            <a:r>
              <a:rPr lang="en-US" dirty="0"/>
              <a:t>Dose Response </a:t>
            </a:r>
            <a:r>
              <a:rPr lang="en-US" dirty="0" smtClean="0"/>
              <a:t>vs Delta Bliss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90688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 Screening Drug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4435" cy="4351338"/>
          </a:xfrm>
        </p:spPr>
        <p:txBody>
          <a:bodyPr>
            <a:normAutofit/>
          </a:bodyPr>
          <a:lstStyle/>
          <a:p>
            <a:pPr marL="571500" indent="-571500"/>
            <a:r>
              <a:rPr lang="en-US" b="0" dirty="0" smtClean="0"/>
              <a:t>Traditionally, screening for drug combinations has been a slow process</a:t>
            </a:r>
          </a:p>
          <a:p>
            <a:pPr marL="571500" indent="-571500"/>
            <a:r>
              <a:rPr lang="en-US" dirty="0" smtClean="0"/>
              <a:t>Since NCATS </a:t>
            </a:r>
            <a:r>
              <a:rPr lang="en-US" dirty="0"/>
              <a:t>has </a:t>
            </a:r>
            <a:r>
              <a:rPr lang="en-US" dirty="0" smtClean="0"/>
              <a:t>high </a:t>
            </a:r>
            <a:r>
              <a:rPr lang="en-US" dirty="0"/>
              <a:t>throughput screening (HTS</a:t>
            </a:r>
            <a:r>
              <a:rPr lang="en-US" dirty="0" smtClean="0"/>
              <a:t>), we can quickly generate data for thousands of drug combinations</a:t>
            </a:r>
            <a:endParaRPr lang="en-US" b="0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[look at </a:t>
            </a:r>
            <a:r>
              <a:rPr lang="en-US" dirty="0" err="1" smtClean="0">
                <a:solidFill>
                  <a:srgbClr val="FF0000"/>
                </a:solidFill>
              </a:rPr>
              <a:t>Raj’s</a:t>
            </a:r>
            <a:r>
              <a:rPr lang="en-US" dirty="0" smtClean="0">
                <a:solidFill>
                  <a:srgbClr val="FF0000"/>
                </a:solidFill>
              </a:rPr>
              <a:t> slides for images]</a:t>
            </a:r>
            <a:endParaRPr lang="en-US" b="0" dirty="0" smtClean="0">
              <a:solidFill>
                <a:srgbClr val="FF0000"/>
              </a:solidFill>
            </a:endParaRPr>
          </a:p>
          <a:p>
            <a:pPr marL="571500" indent="-571500"/>
            <a:r>
              <a:rPr lang="en-US" b="0" dirty="0" smtClean="0"/>
              <a:t>Given a response matrix, how do we quantify synergy?</a:t>
            </a:r>
            <a:endParaRPr lang="en-US" sz="600" b="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925" y="2651760"/>
            <a:ext cx="2834640" cy="2834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57490" y="2159317"/>
            <a:ext cx="24555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/>
              <a:t>Response Matrix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2169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[Discussion etc.]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 Methods to Measure Synergy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209894" cy="4571022"/>
          </a:xfrm>
        </p:spPr>
        <p:txBody>
          <a:bodyPr numCol="1">
            <a:noAutofit/>
          </a:bodyPr>
          <a:lstStyle/>
          <a:p>
            <a:r>
              <a:rPr lang="en-US" dirty="0" smtClean="0"/>
              <a:t>Synergy is quantified with respect to a model of additivity</a:t>
            </a:r>
          </a:p>
          <a:p>
            <a:r>
              <a:rPr lang="en-US" dirty="0" smtClean="0"/>
              <a:t>Three Models: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Highest Single Agent (HSA)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Bliss Independence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Loewe Additivity Model</a:t>
            </a:r>
          </a:p>
          <a:p>
            <a:r>
              <a:rPr lang="en-US" dirty="0"/>
              <a:t>Used Bliss Independence </a:t>
            </a:r>
            <a:r>
              <a:rPr lang="en-US" dirty="0" smtClean="0"/>
              <a:t>Model: convenient and more robust in high throughput setting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508625"/>
            <a:ext cx="10515600" cy="88802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582849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69" y="4583682"/>
            <a:ext cx="1828800" cy="182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00" y="3959551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Synergy Matrix- </a:t>
            </a:r>
          </a:p>
          <a:p>
            <a:r>
              <a:rPr lang="en-US" i="1" dirty="0" smtClean="0"/>
              <a:t>Delta Bliss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6809069" y="3959551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Synergy Matrix- </a:t>
            </a:r>
          </a:p>
          <a:p>
            <a:r>
              <a:rPr lang="en-US" i="1" dirty="0" smtClean="0"/>
              <a:t>HSA</a:t>
            </a:r>
            <a:endParaRPr lang="en-US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42" y="2041804"/>
            <a:ext cx="1828800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8842" y="16906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Response Matrix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831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 Similarity Property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99553" cy="691054"/>
          </a:xfrm>
        </p:spPr>
        <p:txBody>
          <a:bodyPr>
            <a:normAutofit/>
          </a:bodyPr>
          <a:lstStyle/>
          <a:p>
            <a:r>
              <a:rPr lang="en-US" dirty="0" smtClean="0"/>
              <a:t>Similarity Property Principle: “similar compounds have similar properties”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16" b="47368"/>
          <a:stretch/>
        </p:blipFill>
        <p:spPr>
          <a:xfrm>
            <a:off x="757119" y="3163009"/>
            <a:ext cx="1286392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2" t="52515" r="24191"/>
          <a:stretch/>
        </p:blipFill>
        <p:spPr>
          <a:xfrm>
            <a:off x="2043511" y="3136309"/>
            <a:ext cx="1504480" cy="18288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694947"/>
            <a:ext cx="10515600" cy="74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</a:rPr>
              <a:t>(look at wiki page for reference and information)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(need the activities for the compounds and the dissimilar compounds)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663" y="2859046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23" y="2862610"/>
            <a:ext cx="1828800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199" y="2516679"/>
            <a:ext cx="2306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Similar Compounds show similar activities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3817722" y="2516678"/>
            <a:ext cx="274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Diss</a:t>
            </a:r>
            <a:r>
              <a:rPr lang="en-US" i="1" dirty="0"/>
              <a:t>imilar Compounds show dissimilar activities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91663" y="4826341"/>
            <a:ext cx="3819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Would similar response matrices show similar synergy matrices?</a:t>
            </a:r>
          </a:p>
          <a:p>
            <a:endParaRPr lang="en-US" i="1" dirty="0" smtClean="0"/>
          </a:p>
          <a:p>
            <a:r>
              <a:rPr lang="en-US" i="1" dirty="0" smtClean="0"/>
              <a:t>Would similar corresponding compounds in a combination show similar synergy matrices?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60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Overarching 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5466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Question 1: What are metrics to quantify synergy between two responses</a:t>
            </a:r>
            <a:r>
              <a:rPr lang="en-US" sz="2400" b="1" dirty="0" smtClean="0"/>
              <a:t>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Question 2: Does combination response correlate to synergy? How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3</a:t>
            </a:r>
            <a:r>
              <a:rPr lang="en-US" sz="2400" dirty="0" smtClean="0"/>
              <a:t>: Does chemical structure correlate to combination response? </a:t>
            </a:r>
            <a:r>
              <a:rPr lang="en-US" sz="2400" dirty="0" smtClean="0"/>
              <a:t>Synergy</a:t>
            </a:r>
            <a:r>
              <a:rPr lang="en-US" sz="2400" dirty="0" smtClean="0"/>
              <a:t>? How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4: Does dose response correlate to combination response? Synergy? How?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94" y="2613828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00" y="2634734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2393" y="2612699"/>
            <a:ext cx="91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</a:t>
            </a:r>
          </a:p>
          <a:p>
            <a:r>
              <a:rPr lang="en-US" sz="1200" i="1" dirty="0" smtClean="0"/>
              <a:t>Delta Bliss Matrix </a:t>
            </a:r>
            <a:endParaRPr lang="en-US" sz="1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856092" y="2626193"/>
            <a:ext cx="79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 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922" y="1278462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36" y="1275190"/>
            <a:ext cx="914400" cy="914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5968" y="1274998"/>
            <a:ext cx="85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84140" y="1278459"/>
            <a:ext cx="801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B: 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37546" y="3952678"/>
            <a:ext cx="1665484" cy="1573308"/>
            <a:chOff x="6526735" y="4896644"/>
            <a:chExt cx="1665484" cy="157330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6735" y="4896644"/>
              <a:ext cx="914400" cy="914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61" t="12643" r="11439" b="5485"/>
            <a:stretch/>
          </p:blipFill>
          <p:spPr>
            <a:xfrm>
              <a:off x="6609227" y="5784152"/>
              <a:ext cx="499655" cy="6858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82" t="16423" r="9462" b="11647"/>
            <a:stretch/>
          </p:blipFill>
          <p:spPr>
            <a:xfrm>
              <a:off x="7436361" y="5010944"/>
              <a:ext cx="755858" cy="6858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9186015" y="3952678"/>
            <a:ext cx="2014108" cy="1600200"/>
            <a:chOff x="9129282" y="4610231"/>
            <a:chExt cx="2014108" cy="16002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00" t="11501" r="10120" b="5459"/>
            <a:stretch/>
          </p:blipFill>
          <p:spPr>
            <a:xfrm>
              <a:off x="9187238" y="5524631"/>
              <a:ext cx="647163" cy="6858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83" t="24411" r="11214" b="14185"/>
            <a:stretch/>
          </p:blipFill>
          <p:spPr>
            <a:xfrm>
              <a:off x="10000390" y="4737977"/>
              <a:ext cx="1143000" cy="60921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282" y="4610231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5423147" y="395267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</a:t>
            </a:r>
          </a:p>
          <a:p>
            <a:r>
              <a:rPr lang="en-US" sz="1200" i="1" dirty="0" smtClean="0"/>
              <a:t>Compounds</a:t>
            </a:r>
            <a:endParaRPr lang="en-US" sz="12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8245572" y="3969440"/>
            <a:ext cx="94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B:</a:t>
            </a:r>
          </a:p>
          <a:p>
            <a:r>
              <a:rPr lang="en-US" sz="1200" i="1" dirty="0" smtClean="0"/>
              <a:t>Compounds</a:t>
            </a:r>
            <a:endParaRPr lang="en-US" sz="1200" i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94" y="5642918"/>
            <a:ext cx="914400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00" y="5642918"/>
            <a:ext cx="914400" cy="914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82490" y="5642726"/>
            <a:ext cx="869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A: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9108258" y="5642915"/>
            <a:ext cx="808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Drug Combo B: </a:t>
            </a:r>
          </a:p>
          <a:p>
            <a:r>
              <a:rPr lang="en-US" sz="1200" i="1" dirty="0" smtClean="0"/>
              <a:t>Response Matrix </a:t>
            </a:r>
            <a:endParaRPr lang="en-US" sz="1200" i="1" dirty="0"/>
          </a:p>
        </p:txBody>
      </p:sp>
      <p:sp>
        <p:nvSpPr>
          <p:cNvPr id="27" name="Rectangle 26"/>
          <p:cNvSpPr/>
          <p:nvPr/>
        </p:nvSpPr>
        <p:spPr>
          <a:xfrm>
            <a:off x="7576074" y="6313525"/>
            <a:ext cx="91440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7920004" y="5989644"/>
            <a:ext cx="91440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846718" y="6313525"/>
            <a:ext cx="91440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10190648" y="5989644"/>
            <a:ext cx="91440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Dissimilarity Metrics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2437"/>
          </a:xfrm>
        </p:spPr>
        <p:txBody>
          <a:bodyPr/>
          <a:lstStyle/>
          <a:p>
            <a:r>
              <a:rPr lang="en-US" dirty="0" smtClean="0"/>
              <a:t>Insensitive to Spatial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133600"/>
            <a:ext cx="5157787" cy="40560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Root Mean Standard Error (RMSE)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Euclidean Distance (ED)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Two- Sample </a:t>
            </a:r>
            <a:r>
              <a:rPr lang="en-US" b="0" dirty="0" smtClean="0"/>
              <a:t>Kolmogorov-Smirnov Test (KS Test)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7575" y="1691449"/>
            <a:ext cx="5183188" cy="452437"/>
          </a:xfrm>
        </p:spPr>
        <p:txBody>
          <a:bodyPr/>
          <a:lstStyle/>
          <a:p>
            <a:r>
              <a:rPr lang="en-US" dirty="0" smtClean="0"/>
              <a:t>Sensitive to Spatial Distribution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7575" y="2141563"/>
            <a:ext cx="5183188" cy="7299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Syrjala</a:t>
            </a:r>
            <a:r>
              <a:rPr lang="en-US" dirty="0" smtClean="0"/>
              <a:t> Test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98" y="3659694"/>
            <a:ext cx="22860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57" y="3659694"/>
            <a:ext cx="2286000" cy="228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32957" y="3185450"/>
            <a:ext cx="2042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Drug Combo A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79198" y="3185449"/>
            <a:ext cx="210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Drug Combo B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91" y="2732715"/>
            <a:ext cx="2961381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9" y="4246230"/>
            <a:ext cx="233380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Dissimilarity Metrics- </a:t>
            </a:r>
            <a:br>
              <a:rPr lang="en-US" dirty="0" smtClean="0"/>
            </a:br>
            <a:r>
              <a:rPr lang="en-US" dirty="0" smtClean="0"/>
              <a:t>Response Matrices in an Assay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9272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1: </a:t>
            </a:r>
            <a:r>
              <a:rPr lang="en-US" dirty="0"/>
              <a:t>C</a:t>
            </a:r>
            <a:r>
              <a:rPr lang="en-US" dirty="0" smtClean="0"/>
              <a:t>ompare one drug combination </a:t>
            </a:r>
          </a:p>
          <a:p>
            <a:pPr marL="0" indent="0">
              <a:buNone/>
            </a:pPr>
            <a:r>
              <a:rPr lang="en-US" dirty="0" smtClean="0"/>
              <a:t>to one other drug combination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2: Compare one drug combination </a:t>
            </a:r>
          </a:p>
          <a:p>
            <a:pPr marL="0" indent="0">
              <a:buNone/>
            </a:pPr>
            <a:r>
              <a:rPr lang="en-US" dirty="0" smtClean="0"/>
              <a:t>to all other drug combinations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Step 3: Compare all drug combinations </a:t>
            </a:r>
          </a:p>
          <a:p>
            <a:pPr marL="0" indent="0">
              <a:buNone/>
            </a:pPr>
            <a:r>
              <a:rPr lang="en-US" dirty="0" smtClean="0"/>
              <a:t>to all other drug combinations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83677" y="5218603"/>
            <a:ext cx="4607170" cy="1217157"/>
            <a:chOff x="7083677" y="5218603"/>
            <a:chExt cx="4607170" cy="121715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677" y="5218603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785" y="5218603"/>
              <a:ext cx="914400" cy="9144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831" y="5521360"/>
              <a:ext cx="9144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0339" y="5218603"/>
              <a:ext cx="914400" cy="914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447" y="5218603"/>
              <a:ext cx="914400" cy="914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93" y="5521360"/>
              <a:ext cx="914400" cy="914400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31" y="1691640"/>
            <a:ext cx="13716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446" y="1690688"/>
            <a:ext cx="1371600" cy="13716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477862" y="3513751"/>
            <a:ext cx="4212985" cy="1371600"/>
            <a:chOff x="7477862" y="3513751"/>
            <a:chExt cx="4212985" cy="13716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0339" y="3513751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447" y="3513751"/>
              <a:ext cx="914400" cy="914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93" y="3816508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7862" y="3513751"/>
              <a:ext cx="1371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28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Dissimilarity Metrics- </a:t>
            </a:r>
            <a:br>
              <a:rPr lang="en-US" dirty="0" smtClean="0"/>
            </a:br>
            <a:r>
              <a:rPr lang="en-US" dirty="0" smtClean="0"/>
              <a:t>Delta Bliss (Synergy) Matrices in an Assay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1: </a:t>
            </a:r>
            <a:r>
              <a:rPr lang="en-US" dirty="0"/>
              <a:t>C</a:t>
            </a:r>
            <a:r>
              <a:rPr lang="en-US" dirty="0" smtClean="0"/>
              <a:t>ompare one drug combination </a:t>
            </a:r>
          </a:p>
          <a:p>
            <a:pPr marL="0" indent="0">
              <a:buNone/>
            </a:pPr>
            <a:r>
              <a:rPr lang="en-US" dirty="0" smtClean="0"/>
              <a:t>to one other drug combination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2: Compare one drug combination </a:t>
            </a:r>
          </a:p>
          <a:p>
            <a:pPr marL="0" indent="0">
              <a:buNone/>
            </a:pPr>
            <a:r>
              <a:rPr lang="en-US" dirty="0" smtClean="0"/>
              <a:t>to all other drug combinations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Step 3: Compare all drug combinations </a:t>
            </a:r>
          </a:p>
          <a:p>
            <a:pPr marL="0" indent="0">
              <a:buNone/>
            </a:pPr>
            <a:r>
              <a:rPr lang="en-US" dirty="0" smtClean="0"/>
              <a:t>to all other drug combinations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91028" y="1681197"/>
            <a:ext cx="3862772" cy="1381091"/>
            <a:chOff x="7491028" y="1681197"/>
            <a:chExt cx="3862772" cy="138109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028" y="1681197"/>
              <a:ext cx="1371600" cy="13716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690688"/>
              <a:ext cx="1371600" cy="13716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7551124" y="3513751"/>
            <a:ext cx="4139723" cy="1371600"/>
            <a:chOff x="7551124" y="3513751"/>
            <a:chExt cx="4139723" cy="13716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1124" y="3513751"/>
              <a:ext cx="1371600" cy="13716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0732" y="3513751"/>
              <a:ext cx="914400" cy="9144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447" y="3513751"/>
              <a:ext cx="914400" cy="9144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93" y="3835100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7140834" y="5262563"/>
            <a:ext cx="4550013" cy="1235749"/>
            <a:chOff x="7140834" y="5262563"/>
            <a:chExt cx="4550013" cy="123574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0834" y="5262563"/>
              <a:ext cx="914400" cy="9144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6549" y="5262563"/>
              <a:ext cx="914400" cy="9144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6595" y="5583912"/>
              <a:ext cx="914400" cy="9144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0732" y="5262563"/>
              <a:ext cx="914400" cy="9144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447" y="5262563"/>
              <a:ext cx="914400" cy="9144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93" y="55839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60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1185</Words>
  <Application>Microsoft Office PowerPoint</Application>
  <PresentationFormat>Widescreen</PresentationFormat>
  <Paragraphs>239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Similar Compounds Show Similar Activities- Does This Hold for Compound Combinations?</vt:lpstr>
      <vt:lpstr>Introduction- Drug Combinations and Synergy</vt:lpstr>
      <vt:lpstr>Introduction- Screening Drug Combinations</vt:lpstr>
      <vt:lpstr>Introduction- Methods to Measure Synergy</vt:lpstr>
      <vt:lpstr>Introduction- Similarity Property Principle</vt:lpstr>
      <vt:lpstr>Overarching Questions </vt:lpstr>
      <vt:lpstr>Question 1: Dissimilarity Metrics</vt:lpstr>
      <vt:lpstr>Question 1: Dissimilarity Metrics-  Response Matrices in an Assay</vt:lpstr>
      <vt:lpstr>Question 1: Dissimilarity Metrics-  Delta Bliss (Synergy) Matrices in an Assay</vt:lpstr>
      <vt:lpstr>Question 1: Dissimilarity Metrics-  Malaria Assay 1764 (480 Drug Combinations)</vt:lpstr>
      <vt:lpstr>Question 1: Dissimilarity Metrics-  Malaria Assay 1764 Response Matrices</vt:lpstr>
      <vt:lpstr>Question 1: Dissimilarity Metrics-  Malaria Assay 1764 Delta Bliss Matrices</vt:lpstr>
      <vt:lpstr>Overarching Questions </vt:lpstr>
      <vt:lpstr>Question 2: Activity Correlated With Synergy</vt:lpstr>
      <vt:lpstr>Question 2: Activity Correlated With Synergy- Malaria Assay 1764</vt:lpstr>
      <vt:lpstr>Question 2: Activity Correlated With Synergy- Response Surfaces vs Delta Bliss Surfaces </vt:lpstr>
      <vt:lpstr>Overarching Questions </vt:lpstr>
      <vt:lpstr>Question 2: Activity Correlated With Synergy</vt:lpstr>
      <vt:lpstr>Question 3: Structure Correlated With Response- Dissimilarity of Compounds</vt:lpstr>
      <vt:lpstr>Question 3: Structure Correlated With Response- Malaria Assay 1764</vt:lpstr>
      <vt:lpstr>Question 3: Structure Correlated With Response- Compounds vs Response Surfaces </vt:lpstr>
      <vt:lpstr>Question 3: Structure Correlated With Synergy- Malaria Assay 1764</vt:lpstr>
      <vt:lpstr>Question 3: Structure Correlated With Synergy- Dissimilarity of Compound vs Dissimilarity of Delta Bliss Surfaces </vt:lpstr>
      <vt:lpstr>Overarching Questions </vt:lpstr>
      <vt:lpstr>Question 4: Dose Response Correlated With Response- Dissimilarity of Dose Responses</vt:lpstr>
      <vt:lpstr>Question 4: Dose Response Correlated With Response- Malaria Assay 1764</vt:lpstr>
      <vt:lpstr>Question 4: Activity Correlated With Synergy- Dissimilarity of Dose Response vs Dissimilarity of Response</vt:lpstr>
      <vt:lpstr>Question 4: Dose Response Correlated With Synergy- Malaria Assay 1764</vt:lpstr>
      <vt:lpstr>Question 4: Activity Correlated With Synergy- Dose Response vs Delta Bliss</vt:lpstr>
      <vt:lpstr>[Discussion etc.]</vt:lpstr>
    </vt:vector>
  </TitlesOfParts>
  <Company>Your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Matrices</dc:title>
  <dc:creator>Lee, Sarita (NIH/NCATS) [F]</dc:creator>
  <cp:lastModifiedBy>Lee, Sarita (NIH/NCATS) [F]</cp:lastModifiedBy>
  <cp:revision>101</cp:revision>
  <dcterms:created xsi:type="dcterms:W3CDTF">2017-07-26T16:24:40Z</dcterms:created>
  <dcterms:modified xsi:type="dcterms:W3CDTF">2017-07-31T14:57:34Z</dcterms:modified>
</cp:coreProperties>
</file>