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9" r:id="rId6"/>
    <p:sldId id="263" r:id="rId7"/>
    <p:sldId id="302" r:id="rId8"/>
    <p:sldId id="262" r:id="rId9"/>
    <p:sldId id="264" r:id="rId10"/>
    <p:sldId id="266" r:id="rId11"/>
    <p:sldId id="267" r:id="rId12"/>
    <p:sldId id="303" r:id="rId13"/>
    <p:sldId id="286" r:id="rId14"/>
    <p:sldId id="272" r:id="rId15"/>
    <p:sldId id="277" r:id="rId16"/>
    <p:sldId id="294" r:id="rId17"/>
    <p:sldId id="276" r:id="rId18"/>
    <p:sldId id="296" r:id="rId19"/>
    <p:sldId id="304" r:id="rId20"/>
    <p:sldId id="287" r:id="rId21"/>
    <p:sldId id="282" r:id="rId22"/>
    <p:sldId id="297" r:id="rId23"/>
    <p:sldId id="280" r:id="rId24"/>
    <p:sldId id="298" r:id="rId25"/>
    <p:sldId id="301" r:id="rId26"/>
    <p:sldId id="30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7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E9E3-9E5F-4A40-BBA0-3EDEEE943AC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E9E3-9E5F-4A40-BBA0-3EDEEE943AC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7FAA-9988-4B3B-B60B-93DD0E8BB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Similar Compounds Show Similar Activities- Is This True for Drug Combinations?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9148"/>
            <a:ext cx="9144000" cy="1151021"/>
          </a:xfrm>
        </p:spPr>
        <p:txBody>
          <a:bodyPr>
            <a:normAutofit/>
          </a:bodyPr>
          <a:lstStyle/>
          <a:p>
            <a:r>
              <a:rPr lang="en-US" dirty="0" smtClean="0"/>
              <a:t>Intern: Sarita Lee</a:t>
            </a:r>
          </a:p>
          <a:p>
            <a:r>
              <a:rPr lang="en-US" dirty="0" smtClean="0"/>
              <a:t>Mentors: Raj Guha &amp; Lu </a:t>
            </a:r>
            <a:r>
              <a:rPr lang="en-US" dirty="0"/>
              <a:t>Chen</a:t>
            </a:r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31832" y="3854407"/>
            <a:ext cx="478856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89" y="3819231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913399" y="5190831"/>
            <a:ext cx="1065931" cy="1463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9" t="16423" r="9461" b="11647"/>
          <a:stretch/>
        </p:blipFill>
        <p:spPr>
          <a:xfrm>
            <a:off x="2337404" y="3956391"/>
            <a:ext cx="1228160" cy="109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11" y="3956391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Question 1: Dissimilarity Metrics- </a:t>
            </a:r>
            <a:br>
              <a:rPr lang="en-US" sz="3600" dirty="0" smtClean="0"/>
            </a:br>
            <a:r>
              <a:rPr lang="en-US" sz="3600" dirty="0"/>
              <a:t>Malaria </a:t>
            </a:r>
            <a:r>
              <a:rPr lang="en-US" sz="3600" dirty="0" smtClean="0"/>
              <a:t>Strain HB3 (AID 1764)</a:t>
            </a:r>
            <a:br>
              <a:rPr lang="en-US" sz="3600" dirty="0" smtClean="0"/>
            </a:br>
            <a:r>
              <a:rPr lang="en-US" sz="3600" dirty="0" smtClean="0"/>
              <a:t>Response Matrices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53834" y="2273090"/>
            <a:ext cx="1435748" cy="209036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0" i="1" dirty="0" smtClean="0"/>
              <a:t>Red- more similar</a:t>
            </a:r>
          </a:p>
          <a:p>
            <a:pPr algn="ctr"/>
            <a:endParaRPr lang="en-US" sz="2000" b="0" i="1" dirty="0" smtClean="0"/>
          </a:p>
          <a:p>
            <a:pPr algn="ctr"/>
            <a:r>
              <a:rPr lang="en-US" sz="2000" b="0" i="1" dirty="0" smtClean="0"/>
              <a:t>Yellow- more dissimilar</a:t>
            </a:r>
          </a:p>
          <a:p>
            <a:pPr algn="ctr"/>
            <a:endParaRPr lang="en-US" sz="4000" b="0" i="1" dirty="0" smtClean="0"/>
          </a:p>
          <a:p>
            <a:pPr algn="ctr"/>
            <a:endParaRPr lang="en-US" sz="4000" b="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4"/>
            <a:ext cx="4114800" cy="41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05" y="250507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8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Question 1: Dissimilarity Metrics- </a:t>
            </a:r>
            <a:br>
              <a:rPr lang="en-US" sz="3600" dirty="0" smtClean="0"/>
            </a:br>
            <a:r>
              <a:rPr lang="en-US" sz="3600" dirty="0"/>
              <a:t>Malaria Strain HB3 (AID 1764)</a:t>
            </a:r>
            <a:br>
              <a:rPr lang="en-US" sz="3600" dirty="0"/>
            </a:br>
            <a:r>
              <a:rPr lang="el-GR" sz="3600" dirty="0" smtClean="0"/>
              <a:t>Δ</a:t>
            </a:r>
            <a:r>
              <a:rPr lang="en-US" sz="3600" dirty="0" smtClean="0"/>
              <a:t> Bliss Matrices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53834" y="2273090"/>
            <a:ext cx="1435748" cy="209036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sz="2000" b="0" i="1" dirty="0" smtClean="0"/>
              <a:t>Red- more similar</a:t>
            </a:r>
          </a:p>
          <a:p>
            <a:pPr algn="ctr"/>
            <a:endParaRPr lang="en-US" sz="2000" b="0" i="1" dirty="0" smtClean="0"/>
          </a:p>
          <a:p>
            <a:pPr algn="ctr"/>
            <a:r>
              <a:rPr lang="en-US" sz="2000" b="0" i="1" dirty="0" smtClean="0"/>
              <a:t>Yellow- more dissimilar</a:t>
            </a:r>
          </a:p>
          <a:p>
            <a:pPr algn="ctr"/>
            <a:endParaRPr lang="en-US" sz="4000" b="0" i="1" dirty="0" smtClean="0"/>
          </a:p>
          <a:p>
            <a:pPr algn="ctr"/>
            <a:endParaRPr lang="en-US" sz="4000" b="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1" y="2505075"/>
            <a:ext cx="4114800" cy="411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05" y="2505075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</a:t>
            </a:r>
            <a:r>
              <a:rPr lang="en-US" sz="2400" dirty="0" smtClean="0"/>
              <a:t>response matrices or synergy matrices?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i="1" dirty="0" smtClean="0"/>
              <a:t>Question </a:t>
            </a:r>
            <a:r>
              <a:rPr lang="en-US" sz="2400" b="1" i="1" dirty="0"/>
              <a:t>2</a:t>
            </a:r>
            <a:r>
              <a:rPr lang="en-US" sz="2400" b="1" i="1" dirty="0" smtClean="0"/>
              <a:t>: </a:t>
            </a:r>
            <a:r>
              <a:rPr lang="en-US" sz="2400" b="1" i="1" dirty="0" smtClean="0"/>
              <a:t>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 smtClean="0"/>
              <a:t>3: </a:t>
            </a:r>
            <a:r>
              <a:rPr lang="en-US" sz="2400" dirty="0" smtClean="0"/>
              <a:t>Does dose response correlate to combination response? Synergy? How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A:</a:t>
              </a:r>
            </a:p>
            <a:p>
              <a:r>
                <a:rPr lang="en-US" sz="1200" i="1" dirty="0" smtClean="0"/>
                <a:t>Response Matrix </a:t>
              </a:r>
              <a:endParaRPr lang="en-US" sz="12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87108" y="1310606"/>
              <a:ext cx="8017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B: </a:t>
              </a:r>
            </a:p>
            <a:p>
              <a:r>
                <a:rPr lang="en-US" sz="1200" i="1" dirty="0" smtClean="0"/>
                <a:t>Response Matrix </a:t>
              </a:r>
              <a:endParaRPr lang="en-US" sz="1200" i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25976" y="3093317"/>
            <a:ext cx="5776976" cy="1600200"/>
            <a:chOff x="5423147" y="3952678"/>
            <a:chExt cx="5776976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423147" y="395267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A:</a:t>
              </a:r>
            </a:p>
            <a:p>
              <a:r>
                <a:rPr lang="en-US" sz="1200" i="1" dirty="0" smtClean="0"/>
                <a:t>Compounds</a:t>
              </a:r>
              <a:endParaRPr lang="en-US" sz="12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45572" y="3969440"/>
              <a:ext cx="940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B:</a:t>
              </a:r>
            </a:p>
            <a:p>
              <a:r>
                <a:rPr lang="en-US" sz="1200" i="1" dirty="0" smtClean="0"/>
                <a:t>Compounds</a:t>
              </a:r>
              <a:endParaRPr lang="en-US" sz="1200" i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A:</a:t>
              </a:r>
            </a:p>
            <a:p>
              <a:r>
                <a:rPr lang="en-US" sz="1200" i="1" dirty="0"/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606570" y="5600832"/>
              <a:ext cx="808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B: </a:t>
              </a:r>
            </a:p>
            <a:p>
              <a:r>
                <a:rPr lang="en-US" sz="1200" i="1" dirty="0"/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8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 smtClean="0"/>
              <a:t>2: </a:t>
            </a:r>
            <a:r>
              <a:rPr lang="en-US" dirty="0" smtClean="0"/>
              <a:t>Structure Correlated With </a:t>
            </a:r>
            <a:r>
              <a:rPr lang="en-US" dirty="0" smtClean="0"/>
              <a:t>Combination Response </a:t>
            </a:r>
            <a:r>
              <a:rPr lang="en-US" dirty="0" smtClean="0"/>
              <a:t>and Synergy</a:t>
            </a:r>
            <a:endParaRPr lang="en-US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838200" y="1729452"/>
            <a:ext cx="10515600" cy="835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Is there a correlation between the dissimilarity of the compounds and the dissimilarity of the </a:t>
            </a:r>
            <a:r>
              <a:rPr lang="en-US" sz="2400" dirty="0" smtClean="0"/>
              <a:t>combination response </a:t>
            </a:r>
            <a:r>
              <a:rPr lang="en-US" sz="2400" dirty="0" err="1" smtClean="0"/>
              <a:t>surfaves</a:t>
            </a:r>
            <a:r>
              <a:rPr lang="en-US" sz="2400" dirty="0" smtClean="0"/>
              <a:t>? </a:t>
            </a:r>
            <a:r>
              <a:rPr lang="el-GR" sz="2400" dirty="0" smtClean="0"/>
              <a:t>Δ</a:t>
            </a:r>
            <a:r>
              <a:rPr lang="en-US" sz="2400" dirty="0" smtClean="0"/>
              <a:t> </a:t>
            </a:r>
            <a:r>
              <a:rPr lang="en-US" sz="2400" dirty="0"/>
              <a:t>B</a:t>
            </a:r>
            <a:r>
              <a:rPr lang="en-US" sz="2400" dirty="0" smtClean="0"/>
              <a:t>liss (synergy) surfaces?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81" y="2626974"/>
            <a:ext cx="1828800" cy="1828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412" y="3936525"/>
            <a:ext cx="1828800" cy="1828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1427003" y="4393725"/>
            <a:ext cx="666206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2667000" y="2631541"/>
            <a:ext cx="1300976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3938370" y="5765325"/>
            <a:ext cx="862884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5263929" y="4393725"/>
            <a:ext cx="1715589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499" y="2630645"/>
            <a:ext cx="1828800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52516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Question </a:t>
            </a:r>
            <a:r>
              <a:rPr lang="en-US" sz="3600" dirty="0" smtClean="0"/>
              <a:t>2: </a:t>
            </a:r>
            <a:r>
              <a:rPr lang="en-US" sz="3600" dirty="0" smtClean="0"/>
              <a:t>Structure </a:t>
            </a:r>
            <a:r>
              <a:rPr lang="en-US" sz="3600" dirty="0"/>
              <a:t>Correlated With </a:t>
            </a:r>
            <a:r>
              <a:rPr lang="en-US" sz="3600" dirty="0" smtClean="0"/>
              <a:t>Combination Response and Synergy-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Dissimilarity of Compounds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89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Step 1. Compare </a:t>
            </a:r>
            <a:r>
              <a:rPr lang="en-US" dirty="0" smtClean="0"/>
              <a:t>one drug combination to another drug combination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x agents</a:t>
            </a:r>
          </a:p>
          <a:p>
            <a:pPr>
              <a:buFontTx/>
              <a:buChar char="-"/>
            </a:pPr>
            <a:r>
              <a:rPr lang="en-US" sz="2400" dirty="0" smtClean="0"/>
              <a:t>Compare corresponding y agents</a:t>
            </a:r>
          </a:p>
          <a:p>
            <a:pPr>
              <a:buFontTx/>
              <a:buChar char="-"/>
            </a:pPr>
            <a:r>
              <a:rPr lang="en-US" sz="2400" dirty="0" smtClean="0"/>
              <a:t>Average those values</a:t>
            </a:r>
          </a:p>
          <a:p>
            <a:pPr marL="0" indent="0">
              <a:buNone/>
            </a:pPr>
            <a:r>
              <a:rPr lang="en-US" dirty="0" smtClean="0"/>
              <a:t>Step 2: Repeat </a:t>
            </a:r>
            <a:r>
              <a:rPr lang="en-US" dirty="0" smtClean="0"/>
              <a:t>for all pairs of combinations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5047129" y="3731865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8409344" y="3731865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6200000">
            <a:off x="7076038" y="3356159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6200000">
            <a:off x="10617748" y="3356159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8" y="2174439"/>
            <a:ext cx="1143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564" y="2174439"/>
            <a:ext cx="1143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12643" r="11439" b="5485"/>
          <a:stretch/>
        </p:blipFill>
        <p:spPr>
          <a:xfrm>
            <a:off x="5654710" y="3317439"/>
            <a:ext cx="666206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16423" r="9461" b="11647"/>
          <a:stretch/>
        </p:blipFill>
        <p:spPr>
          <a:xfrm>
            <a:off x="6601268" y="2213335"/>
            <a:ext cx="1300976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t="11501" r="10120" b="5459"/>
          <a:stretch/>
        </p:blipFill>
        <p:spPr>
          <a:xfrm>
            <a:off x="8964622" y="3317307"/>
            <a:ext cx="862884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3" t="24411" r="11214" b="14185"/>
          <a:stretch/>
        </p:blipFill>
        <p:spPr>
          <a:xfrm>
            <a:off x="9967564" y="2213203"/>
            <a:ext cx="1715589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70581" y="4229511"/>
            <a:ext cx="120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i="1" dirty="0" smtClean="0"/>
              <a:t> agents’ dissimilarity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06834" y="4229510"/>
            <a:ext cx="131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y agents’ dissimilarity</a:t>
            </a:r>
            <a:endParaRPr lang="en-US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78704" y="4916914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Average dissimilarity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832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2645"/>
            <a:ext cx="10515600" cy="1494520"/>
          </a:xfrm>
        </p:spPr>
        <p:txBody>
          <a:bodyPr>
            <a:noAutofit/>
          </a:bodyPr>
          <a:lstStyle/>
          <a:p>
            <a:r>
              <a:rPr lang="en-US" sz="3600" dirty="0"/>
              <a:t>Question </a:t>
            </a:r>
            <a:r>
              <a:rPr lang="en-US" sz="3600" dirty="0" smtClean="0"/>
              <a:t>2: </a:t>
            </a:r>
            <a:r>
              <a:rPr lang="en-US" sz="3600" dirty="0" smtClean="0"/>
              <a:t>Structure </a:t>
            </a:r>
            <a:r>
              <a:rPr lang="en-US" sz="3600" dirty="0"/>
              <a:t>Correlated With </a:t>
            </a:r>
            <a:r>
              <a:rPr lang="en-US" sz="3600" dirty="0" smtClean="0"/>
              <a:t>Combination 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8175" y="2498644"/>
            <a:ext cx="1614654" cy="71348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Agent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4" y="4691672"/>
            <a:ext cx="1832655" cy="888984"/>
          </a:xfrm>
        </p:spPr>
        <p:txBody>
          <a:bodyPr>
            <a:noAutofit/>
          </a:bodyPr>
          <a:lstStyle/>
          <a:p>
            <a:r>
              <a:rPr lang="en-US" sz="1800" dirty="0" smtClean="0"/>
              <a:t>Response Matrix Dissimilarities-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9" y="3993164"/>
            <a:ext cx="2286000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88" y="1707164"/>
            <a:ext cx="6096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29" y="1707164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Question 2: Structure Correlated With Combination Response-</a:t>
            </a:r>
            <a:br>
              <a:rPr lang="en-US" sz="3600" dirty="0"/>
            </a:br>
            <a:r>
              <a:rPr lang="en-US" sz="2800" dirty="0" smtClean="0"/>
              <a:t>Three Malaria Strains: HB3 (AID 1764), dD2</a:t>
            </a:r>
            <a:r>
              <a:rPr lang="en-US" sz="2800" dirty="0"/>
              <a:t> (AID </a:t>
            </a:r>
            <a:r>
              <a:rPr lang="en-US" sz="2800" dirty="0" smtClean="0"/>
              <a:t>1763), 3D7 (AID 1764)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1960706"/>
            <a:ext cx="10286998" cy="4572000"/>
          </a:xfrm>
        </p:spPr>
      </p:pic>
    </p:spTree>
    <p:extLst>
      <p:ext uri="{BB962C8B-B14F-4D97-AF65-F5344CB8AC3E}">
        <p14:creationId xmlns:p14="http://schemas.microsoft.com/office/powerpoint/2010/main" val="23192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</a:t>
            </a:r>
            <a:r>
              <a:rPr lang="en-US" dirty="0" smtClean="0"/>
              <a:t>2: </a:t>
            </a:r>
            <a:r>
              <a:rPr lang="en-US" dirty="0" smtClean="0"/>
              <a:t>Structure </a:t>
            </a:r>
            <a:r>
              <a:rPr lang="en-US" dirty="0"/>
              <a:t>Correlated With Synergy-</a:t>
            </a:r>
            <a:br>
              <a:rPr lang="en-US" dirty="0"/>
            </a:br>
            <a:r>
              <a:rPr lang="en-US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948" y="2512235"/>
            <a:ext cx="1550486" cy="64290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Agent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4503665"/>
            <a:ext cx="1672807" cy="1232045"/>
          </a:xfrm>
        </p:spPr>
        <p:txBody>
          <a:bodyPr>
            <a:noAutofit/>
          </a:bodyPr>
          <a:lstStyle/>
          <a:p>
            <a:r>
              <a:rPr lang="el-GR" sz="1800" dirty="0" smtClean="0"/>
              <a:t>Δ</a:t>
            </a:r>
            <a:r>
              <a:rPr lang="en-US" sz="1800" dirty="0" smtClean="0"/>
              <a:t> Bliss (Synergy)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95" y="3976687"/>
            <a:ext cx="2286000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90" y="1690688"/>
            <a:ext cx="2286000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88" y="169068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2: Structure Correlated With </a:t>
            </a:r>
            <a:r>
              <a:rPr lang="en-US" dirty="0" smtClean="0"/>
              <a:t>Synergy- 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100" dirty="0"/>
              <a:t>Three Malaria Strains: HB3 (AID 1764), dD2 (AID 1763), 3D7 (AID 1764)</a:t>
            </a:r>
            <a:endParaRPr lang="en-US" sz="3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25625"/>
            <a:ext cx="10286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</a:t>
            </a:r>
            <a:r>
              <a:rPr lang="en-US" sz="2400" dirty="0" smtClean="0"/>
              <a:t>response matrices or synergy matrices?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</a:t>
            </a:r>
            <a:r>
              <a:rPr lang="en-US" sz="2400" dirty="0" smtClean="0"/>
              <a:t>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i="1" dirty="0" smtClean="0"/>
              <a:t>Question </a:t>
            </a:r>
            <a:r>
              <a:rPr lang="en-US" sz="2400" b="1" i="1" dirty="0" smtClean="0"/>
              <a:t>3: </a:t>
            </a:r>
            <a:r>
              <a:rPr lang="en-US" sz="2400" b="1" i="1" dirty="0" smtClean="0"/>
              <a:t>Does dose response correlate to combination response? Synergy? How</a:t>
            </a:r>
            <a:r>
              <a:rPr lang="en-US" sz="2400" b="1" i="1" dirty="0" smtClean="0"/>
              <a:t>?</a:t>
            </a:r>
            <a:endParaRPr lang="en-US" sz="2400" b="1" i="1" dirty="0" smtClean="0"/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A:</a:t>
              </a:r>
            </a:p>
            <a:p>
              <a:r>
                <a:rPr lang="en-US" sz="1200" i="1" dirty="0" smtClean="0"/>
                <a:t>Response Matrix </a:t>
              </a:r>
              <a:endParaRPr lang="en-US" sz="12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87108" y="1310606"/>
              <a:ext cx="8017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B: </a:t>
              </a:r>
            </a:p>
            <a:p>
              <a:r>
                <a:rPr lang="en-US" sz="1200" i="1" dirty="0" smtClean="0"/>
                <a:t>Response Matrix </a:t>
              </a:r>
              <a:endParaRPr lang="en-US" sz="1200" i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25976" y="3093317"/>
            <a:ext cx="5776976" cy="1600200"/>
            <a:chOff x="5423147" y="3952678"/>
            <a:chExt cx="5776976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423147" y="395267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A:</a:t>
              </a:r>
            </a:p>
            <a:p>
              <a:r>
                <a:rPr lang="en-US" sz="1200" i="1" dirty="0" smtClean="0"/>
                <a:t>Compounds</a:t>
              </a:r>
              <a:endParaRPr lang="en-US" sz="12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45572" y="3969440"/>
              <a:ext cx="940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B:</a:t>
              </a:r>
            </a:p>
            <a:p>
              <a:r>
                <a:rPr lang="en-US" sz="1200" i="1" dirty="0" smtClean="0"/>
                <a:t>Compounds</a:t>
              </a:r>
              <a:endParaRPr lang="en-US" sz="1200" i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A:</a:t>
              </a:r>
            </a:p>
            <a:p>
              <a:r>
                <a:rPr lang="en-US" sz="1200" i="1" dirty="0"/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606570" y="5600832"/>
              <a:ext cx="808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B: </a:t>
              </a:r>
            </a:p>
            <a:p>
              <a:r>
                <a:rPr lang="en-US" sz="1200" i="1" dirty="0"/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14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Drug Combinations and Synergy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34263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en-US" b="0" dirty="0" smtClean="0"/>
              <a:t>Drug combinations are used to treat many medical conditions such as:  </a:t>
            </a:r>
            <a:r>
              <a:rPr lang="en-US" dirty="0" smtClean="0"/>
              <a:t>HIV, malaria, and c</a:t>
            </a:r>
            <a:r>
              <a:rPr lang="en-US" b="0" dirty="0" smtClean="0"/>
              <a:t>ancer</a:t>
            </a:r>
          </a:p>
          <a:p>
            <a:pPr marL="571500" indent="-571500"/>
            <a:r>
              <a:rPr lang="en-US" b="0" dirty="0" smtClean="0"/>
              <a:t>Sometimes the combined effect of drugs is different than their individual effects</a:t>
            </a:r>
          </a:p>
          <a:p>
            <a:pPr marL="1028700" lvl="1" indent="-571500"/>
            <a:r>
              <a:rPr lang="en-US" dirty="0" smtClean="0"/>
              <a:t>When it is better: synergism</a:t>
            </a:r>
          </a:p>
          <a:p>
            <a:pPr marL="1028700" lvl="1" indent="-571500"/>
            <a:r>
              <a:rPr lang="en-US" dirty="0" smtClean="0"/>
              <a:t>When it is the same: additive</a:t>
            </a:r>
          </a:p>
          <a:p>
            <a:pPr marL="1028700" lvl="1" indent="-571500"/>
            <a:r>
              <a:rPr lang="en-US" b="0" dirty="0" smtClean="0"/>
              <a:t>When it is worse: antagonism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09" y="1922107"/>
            <a:ext cx="3886200" cy="3886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200000">
            <a:off x="9019185" y="3285520"/>
            <a:ext cx="324705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440409" y="5694061"/>
            <a:ext cx="3338071" cy="520226"/>
          </a:xfrm>
          <a:prstGeom prst="rightArrow">
            <a:avLst>
              <a:gd name="adj1" fmla="val 50000"/>
              <a:gd name="adj2" fmla="val 71154"/>
            </a:avLst>
          </a:prstGeom>
          <a:gradFill>
            <a:gsLst>
              <a:gs pos="0">
                <a:schemeClr val="tx1"/>
              </a:gs>
              <a:gs pos="57000">
                <a:schemeClr val="bg2">
                  <a:lumMod val="50000"/>
                </a:schemeClr>
              </a:gs>
              <a:gs pos="82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11404" y="6176963"/>
            <a:ext cx="1436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Drug X</a:t>
            </a:r>
            <a:endParaRPr lang="en-US" sz="2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0898157" y="3501866"/>
            <a:ext cx="11274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Drug Y</a:t>
            </a:r>
            <a:endParaRPr lang="en-US" sz="2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881689" y="1382573"/>
            <a:ext cx="24555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 smtClean="0"/>
              <a:t>Response </a:t>
            </a:r>
            <a:r>
              <a:rPr lang="en-US" sz="2600" i="1" dirty="0" smtClean="0"/>
              <a:t>Matrix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70124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Question </a:t>
            </a:r>
            <a:r>
              <a:rPr lang="en-US" sz="3600" dirty="0"/>
              <a:t>3</a:t>
            </a:r>
            <a:r>
              <a:rPr lang="en-US" sz="3600" dirty="0" smtClean="0"/>
              <a:t>: </a:t>
            </a:r>
            <a:r>
              <a:rPr lang="en-US" sz="3600" dirty="0"/>
              <a:t>Dose Response Correlated With </a:t>
            </a:r>
            <a:r>
              <a:rPr lang="en-US" sz="3600" dirty="0" smtClean="0"/>
              <a:t>Combination Response-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Dissimilarity of Dose Responses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062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 1. Compare one </a:t>
            </a:r>
            <a:r>
              <a:rPr lang="en-US" dirty="0" smtClean="0"/>
              <a:t>dose response to </a:t>
            </a:r>
            <a:r>
              <a:rPr lang="en-US" dirty="0"/>
              <a:t>another dose response </a:t>
            </a:r>
            <a:r>
              <a:rPr lang="en-US" dirty="0" smtClean="0"/>
              <a:t>using Lin’s CCC</a:t>
            </a:r>
          </a:p>
          <a:p>
            <a:pPr>
              <a:buFontTx/>
              <a:buChar char="-"/>
            </a:pPr>
            <a:r>
              <a:rPr lang="en-US" dirty="0" smtClean="0"/>
              <a:t>Compare corresponding x agents</a:t>
            </a:r>
          </a:p>
          <a:p>
            <a:pPr>
              <a:buFontTx/>
              <a:buChar char="-"/>
            </a:pPr>
            <a:r>
              <a:rPr lang="en-US" dirty="0" smtClean="0"/>
              <a:t>Compare </a:t>
            </a:r>
            <a:r>
              <a:rPr lang="en-US" dirty="0"/>
              <a:t>corresponding y agents</a:t>
            </a:r>
          </a:p>
          <a:p>
            <a:pPr>
              <a:buFontTx/>
              <a:buChar char="-"/>
            </a:pPr>
            <a:r>
              <a:rPr lang="en-US" dirty="0"/>
              <a:t>Average those values</a:t>
            </a:r>
          </a:p>
          <a:p>
            <a:pPr marL="0" indent="0">
              <a:buNone/>
            </a:pPr>
            <a:r>
              <a:rPr lang="en-US" dirty="0"/>
              <a:t>Step 2: </a:t>
            </a:r>
            <a:r>
              <a:rPr lang="en-US" dirty="0" smtClean="0"/>
              <a:t>Repeat for all combinations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777" y="2036792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18" y="2036792"/>
            <a:ext cx="1371600" cy="1371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34392" y="3029175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7105580" y="2534285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390441" y="3066640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5400000">
            <a:off x="9861629" y="2538798"/>
            <a:ext cx="137160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096000" y="301544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846817" y="3039170"/>
            <a:ext cx="415220" cy="2103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6200000">
            <a:off x="7570035" y="3487981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6200000">
            <a:off x="10353554" y="3487980"/>
            <a:ext cx="415220" cy="2103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34392" y="3874376"/>
            <a:ext cx="197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x</a:t>
            </a:r>
            <a:r>
              <a:rPr lang="en-US" sz="1600" i="1" dirty="0" smtClean="0"/>
              <a:t> dose responses’ dissimilarity</a:t>
            </a:r>
            <a:endParaRPr lang="en-US" sz="16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9170645" y="3874376"/>
            <a:ext cx="21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y dose responses’ dissimilarity</a:t>
            </a:r>
            <a:endParaRPr lang="en-US" sz="16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22179" y="4593983"/>
            <a:ext cx="224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Average dissimilarity</a:t>
            </a:r>
            <a:endParaRPr lang="en-US" i="1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21934" y="6273662"/>
            <a:ext cx="6054168" cy="392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rgbClr val="FF0000"/>
                </a:solidFill>
              </a:rPr>
              <a:t>reference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/>
      <p:bldP spid="32" grpId="1"/>
      <p:bldP spid="33" grpId="0"/>
      <p:bldP spid="3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Question </a:t>
            </a:r>
            <a:r>
              <a:rPr lang="en-US" sz="3600" dirty="0" smtClean="0"/>
              <a:t>3: </a:t>
            </a:r>
            <a:r>
              <a:rPr lang="en-US" sz="3600" dirty="0" smtClean="0"/>
              <a:t>Dose Response Correlated </a:t>
            </a:r>
            <a:r>
              <a:rPr lang="en-US" sz="3600" dirty="0"/>
              <a:t>With </a:t>
            </a:r>
            <a:r>
              <a:rPr lang="en-US" sz="3600" dirty="0" smtClean="0"/>
              <a:t>Combination Response-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22807"/>
            <a:ext cx="1536359" cy="823912"/>
          </a:xfrm>
        </p:spPr>
        <p:txBody>
          <a:bodyPr>
            <a:noAutofit/>
          </a:bodyPr>
          <a:lstStyle/>
          <a:p>
            <a:r>
              <a:rPr lang="en-US" sz="1800" dirty="0" smtClean="0"/>
              <a:t>Dose Response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4707732"/>
            <a:ext cx="1367589" cy="82391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Response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48" y="1690688"/>
            <a:ext cx="2286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48" y="3976688"/>
            <a:ext cx="22860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88" y="169068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Question </a:t>
            </a:r>
            <a:r>
              <a:rPr lang="en-US" sz="4000" dirty="0" smtClean="0"/>
              <a:t>3: </a:t>
            </a:r>
            <a:r>
              <a:rPr lang="en-US" sz="4000" dirty="0"/>
              <a:t>Dose Response Correlated With Combination Response-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100" dirty="0"/>
              <a:t>Three Malaria Strains: HB3 (AID 1764), dD2 (AID 1763), 3D7 (AID 1764)</a:t>
            </a:r>
            <a:endParaRPr lang="en-US" sz="3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25625"/>
            <a:ext cx="10286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 </a:t>
            </a:r>
            <a:r>
              <a:rPr lang="en-US" sz="3600" dirty="0" smtClean="0"/>
              <a:t>3: </a:t>
            </a:r>
            <a:r>
              <a:rPr lang="en-US" sz="3600" dirty="0" smtClean="0"/>
              <a:t>Dose Response Correlated </a:t>
            </a:r>
            <a:r>
              <a:rPr lang="en-US" sz="3600" dirty="0"/>
              <a:t>With Synergy-</a:t>
            </a:r>
            <a:br>
              <a:rPr lang="en-US" sz="3600" dirty="0"/>
            </a:br>
            <a:r>
              <a:rPr lang="en-US" sz="3600" dirty="0"/>
              <a:t>Malaria Strain HB3 (AID 1764)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416969"/>
            <a:ext cx="1534444" cy="823912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Dose Response Dissimilarities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2400" y="4539623"/>
            <a:ext cx="1592179" cy="1141080"/>
          </a:xfrm>
        </p:spPr>
        <p:txBody>
          <a:bodyPr>
            <a:noAutofit/>
          </a:bodyPr>
          <a:lstStyle/>
          <a:p>
            <a:r>
              <a:rPr lang="el-GR" sz="1800" dirty="0" smtClean="0"/>
              <a:t>Δ</a:t>
            </a:r>
            <a:r>
              <a:rPr lang="en-US" sz="1800" dirty="0" smtClean="0"/>
              <a:t> Bliss (Synergy) Matrices- </a:t>
            </a:r>
            <a:r>
              <a:rPr lang="en-US" sz="1800" dirty="0" err="1" smtClean="0"/>
              <a:t>Syrjala</a:t>
            </a:r>
            <a:r>
              <a:rPr lang="en-US" sz="1800" dirty="0" smtClean="0"/>
              <a:t> Test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05" y="1681163"/>
            <a:ext cx="2286000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305" y="3967163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88" y="168116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Question 3: Dose Response Correlated With </a:t>
            </a:r>
            <a:r>
              <a:rPr lang="en-US" sz="4000" dirty="0" smtClean="0"/>
              <a:t>Synergy-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100" dirty="0"/>
              <a:t>Three Malaria Strains: HB3 (AID 1764), dD2 (AID 1763), 3D7 (AID 1764)</a:t>
            </a:r>
            <a:endParaRPr lang="en-US" sz="3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690688"/>
            <a:ext cx="10286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861464" cy="829078"/>
          </a:xfrm>
        </p:spPr>
        <p:txBody>
          <a:bodyPr>
            <a:noAutofit/>
          </a:bodyPr>
          <a:lstStyle/>
          <a:p>
            <a:r>
              <a:rPr lang="en-US" sz="2600" dirty="0" smtClean="0"/>
              <a:t>Individual Compounds: Structural similarity correlates to dose response similarity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39" y="3553952"/>
            <a:ext cx="3048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5" y="3553952"/>
            <a:ext cx="3048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25" y="1027906"/>
            <a:ext cx="3291214" cy="2286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825491"/>
            <a:ext cx="4487093" cy="362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1" y="2514599"/>
            <a:ext cx="4253344" cy="38097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0" dirty="0" smtClean="0"/>
          </a:p>
          <a:p>
            <a:r>
              <a:rPr lang="en-US" sz="3000" dirty="0" smtClean="0"/>
              <a:t>Both plots do not show correlations</a:t>
            </a:r>
          </a:p>
          <a:p>
            <a:r>
              <a:rPr lang="en-US" sz="3000" dirty="0" smtClean="0"/>
              <a:t>Drug Combinations: Similarity Property Principle does not seem to hold</a:t>
            </a:r>
            <a:endParaRPr lang="en-US" sz="3000" dirty="0"/>
          </a:p>
          <a:p>
            <a:r>
              <a:rPr lang="en-US" sz="3000" dirty="0" smtClean="0"/>
              <a:t>Suggests </a:t>
            </a:r>
            <a:r>
              <a:rPr lang="en-US" sz="3000" dirty="0"/>
              <a:t>that understanding drug combinations is more complex than </a:t>
            </a:r>
            <a:r>
              <a:rPr lang="en-US" sz="3000" dirty="0" smtClean="0"/>
              <a:t>understanding individual compounds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25293" y="5839952"/>
            <a:ext cx="2982982" cy="28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 smtClean="0"/>
              <a:t>No correlation</a:t>
            </a:r>
            <a:endParaRPr lang="en-US" sz="1600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440785" y="5839952"/>
            <a:ext cx="3048000" cy="283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 smtClean="0"/>
              <a:t>Correlation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649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similarity property principle holds for drug combinations, but is likely very weak</a:t>
            </a:r>
          </a:p>
          <a:p>
            <a:endParaRPr lang="en-US" dirty="0"/>
          </a:p>
          <a:p>
            <a:r>
              <a:rPr lang="en-US" dirty="0" smtClean="0"/>
              <a:t>Limitations of the study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did we not calculate because of time? (looking at clustering)</a:t>
            </a:r>
          </a:p>
          <a:p>
            <a:r>
              <a:rPr lang="en-US" dirty="0" smtClean="0"/>
              <a:t>Analysis only on 3 assays (need more to draw conclusions)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Screening Drug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180515" cy="4351338"/>
          </a:xfrm>
        </p:spPr>
        <p:txBody>
          <a:bodyPr>
            <a:normAutofit/>
          </a:bodyPr>
          <a:lstStyle/>
          <a:p>
            <a:pPr marL="571500" indent="-571500"/>
            <a:r>
              <a:rPr lang="en-US" b="0" dirty="0" smtClean="0"/>
              <a:t>Traditionally, screening for drug combinations has been a slow process</a:t>
            </a:r>
          </a:p>
          <a:p>
            <a:pPr marL="571500" indent="-571500"/>
            <a:r>
              <a:rPr lang="en-US" dirty="0" smtClean="0"/>
              <a:t>Since NCATS </a:t>
            </a:r>
            <a:r>
              <a:rPr lang="en-US" dirty="0"/>
              <a:t>has </a:t>
            </a:r>
            <a:r>
              <a:rPr lang="en-US" dirty="0" smtClean="0"/>
              <a:t>high </a:t>
            </a:r>
            <a:r>
              <a:rPr lang="en-US" dirty="0"/>
              <a:t>throughput screening (HTS</a:t>
            </a:r>
            <a:r>
              <a:rPr lang="en-US" dirty="0" smtClean="0"/>
              <a:t>), data for thousands of drug combinations can be generated quickly</a:t>
            </a:r>
          </a:p>
          <a:p>
            <a:pPr marL="571500" indent="-571500"/>
            <a:r>
              <a:rPr lang="en-US" b="0" dirty="0" smtClean="0"/>
              <a:t>Presents opportunity to do large scale analysis</a:t>
            </a:r>
            <a:endParaRPr lang="en-US" b="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104" y="1690688"/>
            <a:ext cx="195033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30426" y="1338949"/>
            <a:ext cx="326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Run single agent dose responses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350" y="3748038"/>
            <a:ext cx="958342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00840" y="3039601"/>
            <a:ext cx="2254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cs typeface="Times New Roman" pitchFamily="18" charset="0"/>
              </a:rPr>
              <a:t>6x6 matrices for </a:t>
            </a:r>
          </a:p>
          <a:p>
            <a:pPr algn="ctr"/>
            <a:r>
              <a:rPr lang="en-US" i="1" dirty="0" smtClean="0">
                <a:cs typeface="Times New Roman" pitchFamily="18" charset="0"/>
              </a:rPr>
              <a:t>potential synergies</a:t>
            </a:r>
            <a:endParaRPr lang="en-US" i="1" dirty="0"/>
          </a:p>
        </p:txBody>
      </p:sp>
      <p:pic>
        <p:nvPicPr>
          <p:cNvPr id="10" name="Picture 6" descr="at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51654" y="3691654"/>
            <a:ext cx="1074430" cy="9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379" y="5722537"/>
            <a:ext cx="958342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557638" y="4982425"/>
            <a:ext cx="2385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cs typeface="Times New Roman" pitchFamily="18" charset="0"/>
              </a:rPr>
              <a:t>10x10 for confirmation + self-cross</a:t>
            </a:r>
            <a:endParaRPr lang="en-US" i="1" dirty="0"/>
          </a:p>
        </p:txBody>
      </p:sp>
      <p:pic>
        <p:nvPicPr>
          <p:cNvPr id="13" name="Picture 6" descr="at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7965" y="5661925"/>
            <a:ext cx="1074430" cy="9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304430" y="4662438"/>
            <a:ext cx="12837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cs typeface="Helvetica"/>
              </a:rPr>
              <a:t>Acoustic dispense, </a:t>
            </a:r>
          </a:p>
          <a:p>
            <a:r>
              <a:rPr lang="en-US" sz="1600" i="1" dirty="0" smtClean="0">
                <a:cs typeface="Helvetica"/>
              </a:rPr>
              <a:t>15 min for 1260 wells, 14 min for 1200 wells</a:t>
            </a:r>
            <a:endParaRPr lang="en-US" sz="1600" i="1" dirty="0">
              <a:cs typeface="Helvetica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6"/>
          <a:srcRect l="22603" t="32347" r="48904" b="48778"/>
          <a:stretch>
            <a:fillRect/>
          </a:stretch>
        </p:blipFill>
        <p:spPr bwMode="auto">
          <a:xfrm rot="5400000">
            <a:off x="7958477" y="3893311"/>
            <a:ext cx="994832" cy="59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6"/>
          <a:srcRect l="22603" t="32347" r="48904" b="48778"/>
          <a:stretch>
            <a:fillRect/>
          </a:stretch>
        </p:blipFill>
        <p:spPr bwMode="auto">
          <a:xfrm rot="5400000">
            <a:off x="8834788" y="5826378"/>
            <a:ext cx="994832" cy="59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Bent Arrow 16"/>
          <p:cNvSpPr/>
          <p:nvPr/>
        </p:nvSpPr>
        <p:spPr>
          <a:xfrm rot="5400000">
            <a:off x="9249436" y="2358877"/>
            <a:ext cx="519641" cy="732476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5400000">
            <a:off x="11097375" y="4215470"/>
            <a:ext cx="519641" cy="732476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Methods to Measure Synergy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209894" cy="4571022"/>
          </a:xfrm>
        </p:spPr>
        <p:txBody>
          <a:bodyPr numCol="1">
            <a:noAutofit/>
          </a:bodyPr>
          <a:lstStyle/>
          <a:p>
            <a:r>
              <a:rPr lang="en-US" dirty="0" smtClean="0"/>
              <a:t>Synergy is quantified with respect to a model of additivity</a:t>
            </a:r>
          </a:p>
          <a:p>
            <a:r>
              <a:rPr lang="en-US" dirty="0" smtClean="0"/>
              <a:t>Three Models: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Highest Single Agent (HSA)</a:t>
            </a:r>
            <a:endParaRPr lang="en-US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Bliss Independence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Loewe Additivity Model</a:t>
            </a:r>
          </a:p>
          <a:p>
            <a:r>
              <a:rPr lang="en-US" dirty="0"/>
              <a:t>Used Bliss Independence </a:t>
            </a:r>
            <a:r>
              <a:rPr lang="en-US" dirty="0" smtClean="0"/>
              <a:t>Model: convenient and more robust in high throughput setting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508625"/>
            <a:ext cx="10515600" cy="8880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582849"/>
            <a:ext cx="18288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69" y="4583682"/>
            <a:ext cx="1828800" cy="182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25000" y="3959551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Synergy Matrix- </a:t>
            </a:r>
          </a:p>
          <a:p>
            <a:r>
              <a:rPr lang="el-GR" i="1" dirty="0" smtClean="0"/>
              <a:t>Δ</a:t>
            </a:r>
            <a:r>
              <a:rPr lang="en-US" i="1" dirty="0" smtClean="0"/>
              <a:t> Bliss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6809069" y="3959551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Synergy Matrix- </a:t>
            </a:r>
          </a:p>
          <a:p>
            <a:r>
              <a:rPr lang="en-US" i="1" dirty="0" smtClean="0"/>
              <a:t>HSA</a:t>
            </a:r>
            <a:endParaRPr lang="en-US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42" y="2041804"/>
            <a:ext cx="1828800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8842" y="16906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Response Matrix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831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6" b="47368"/>
          <a:stretch/>
        </p:blipFill>
        <p:spPr>
          <a:xfrm>
            <a:off x="5742937" y="1825625"/>
            <a:ext cx="160799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2" t="52515" r="24191"/>
          <a:stretch/>
        </p:blipFill>
        <p:spPr>
          <a:xfrm>
            <a:off x="7600941" y="1825625"/>
            <a:ext cx="18806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Similarity Property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83124" cy="4428218"/>
          </a:xfrm>
        </p:spPr>
        <p:txBody>
          <a:bodyPr>
            <a:noAutofit/>
          </a:bodyPr>
          <a:lstStyle/>
          <a:p>
            <a:r>
              <a:rPr lang="en-US" dirty="0" smtClean="0"/>
              <a:t>Similarity Property Principle: “similar compounds have similar properties”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Will the similarity property principle hold for drug combinations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Do similar drug combinations have similar </a:t>
            </a:r>
            <a:r>
              <a:rPr lang="en-US" dirty="0" smtClean="0"/>
              <a:t>properties?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91" y="4699338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758" y="4699338"/>
            <a:ext cx="1828800" cy="182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68265" y="1952962"/>
            <a:ext cx="23564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Similar Compounds- tend to show similar activities (such as IC50)</a:t>
            </a:r>
          </a:p>
          <a:p>
            <a:endParaRPr lang="en-US" i="1" dirty="0"/>
          </a:p>
          <a:p>
            <a:r>
              <a:rPr lang="en-US" i="1" dirty="0"/>
              <a:t>Dissimilar </a:t>
            </a:r>
            <a:r>
              <a:rPr lang="en-US" i="1" dirty="0" smtClean="0"/>
              <a:t>Compounds- tend to show </a:t>
            </a:r>
            <a:r>
              <a:rPr lang="en-US" i="1" dirty="0"/>
              <a:t>dissimilar </a:t>
            </a:r>
            <a:r>
              <a:rPr lang="en-US" i="1" dirty="0" smtClean="0"/>
              <a:t>activities</a:t>
            </a:r>
            <a:endParaRPr lang="en-US" i="1" dirty="0"/>
          </a:p>
        </p:txBody>
      </p:sp>
      <p:sp>
        <p:nvSpPr>
          <p:cNvPr id="13" name="Rectangle 12"/>
          <p:cNvSpPr/>
          <p:nvPr/>
        </p:nvSpPr>
        <p:spPr>
          <a:xfrm>
            <a:off x="757119" y="6528138"/>
            <a:ext cx="23060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 smtClean="0">
                <a:solidFill>
                  <a:srgbClr val="FF0000"/>
                </a:solidFill>
              </a:rPr>
              <a:t>[reference]</a:t>
            </a:r>
            <a:endParaRPr lang="en-US" sz="1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5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Question 1: What are metrics to quantify dissimilarity between two </a:t>
            </a:r>
            <a:r>
              <a:rPr lang="en-US" sz="2400" dirty="0" smtClean="0"/>
              <a:t>response matrices or synergy matrices?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</a:t>
            </a:r>
            <a:r>
              <a:rPr lang="en-US" sz="2400" dirty="0" smtClean="0"/>
              <a:t>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 smtClean="0"/>
              <a:t>3: </a:t>
            </a:r>
            <a:r>
              <a:rPr lang="en-US" sz="2400" dirty="0" smtClean="0"/>
              <a:t>Does dose response correlate to combination response? Synergy? How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A:</a:t>
              </a:r>
            </a:p>
            <a:p>
              <a:r>
                <a:rPr lang="en-US" sz="1200" i="1" dirty="0" smtClean="0"/>
                <a:t>Response Matrix </a:t>
              </a:r>
              <a:endParaRPr lang="en-US" sz="12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87108" y="1310606"/>
              <a:ext cx="8017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B: </a:t>
              </a:r>
            </a:p>
            <a:p>
              <a:r>
                <a:rPr lang="en-US" sz="1200" i="1" dirty="0" smtClean="0"/>
                <a:t>Response Matrix </a:t>
              </a:r>
              <a:endParaRPr lang="en-US" sz="1200" i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25976" y="3093317"/>
            <a:ext cx="5776976" cy="1600200"/>
            <a:chOff x="5423147" y="3952678"/>
            <a:chExt cx="5776976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423147" y="395267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A:</a:t>
              </a:r>
            </a:p>
            <a:p>
              <a:r>
                <a:rPr lang="en-US" sz="1200" i="1" dirty="0" smtClean="0"/>
                <a:t>Compounds</a:t>
              </a:r>
              <a:endParaRPr lang="en-US" sz="12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45572" y="3969440"/>
              <a:ext cx="940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B:</a:t>
              </a:r>
            </a:p>
            <a:p>
              <a:r>
                <a:rPr lang="en-US" sz="1200" i="1" dirty="0" smtClean="0"/>
                <a:t>Compounds</a:t>
              </a:r>
              <a:endParaRPr lang="en-US" sz="1200" i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A:</a:t>
              </a:r>
            </a:p>
            <a:p>
              <a:r>
                <a:rPr lang="en-US" sz="1200" i="1" dirty="0"/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606570" y="5600832"/>
              <a:ext cx="808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B: </a:t>
              </a:r>
            </a:p>
            <a:p>
              <a:r>
                <a:rPr lang="en-US" sz="1200" i="1" dirty="0"/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1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Overarching Questions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961077" cy="4201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i="1" dirty="0" smtClean="0"/>
              <a:t>Question 1: What are metrics to quantify dissimilarity between two </a:t>
            </a:r>
            <a:r>
              <a:rPr lang="en-US" sz="2400" b="1" i="1" dirty="0" smtClean="0"/>
              <a:t>response matrices or synergy matrices?</a:t>
            </a:r>
            <a:endParaRPr lang="en-US" sz="2400" b="1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/>
              <a:t>2</a:t>
            </a:r>
            <a:r>
              <a:rPr lang="en-US" sz="2400" dirty="0" smtClean="0"/>
              <a:t>: </a:t>
            </a:r>
            <a:r>
              <a:rPr lang="en-US" sz="2400" dirty="0" smtClean="0"/>
              <a:t>Does chemical structure correlate to combination response? Synergy? How?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Question </a:t>
            </a:r>
            <a:r>
              <a:rPr lang="en-US" sz="2400" dirty="0" smtClean="0"/>
              <a:t>3: </a:t>
            </a:r>
            <a:r>
              <a:rPr lang="en-US" sz="2400" dirty="0" smtClean="0"/>
              <a:t>Does dose response correlate to combination response? Synergy? How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pPr lvl="1"/>
            <a:endParaRPr lang="en-US" sz="2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110735" y="1690688"/>
            <a:ext cx="4619911" cy="914592"/>
            <a:chOff x="5283379" y="1310417"/>
            <a:chExt cx="4619911" cy="91459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8890" y="131060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647" y="131060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283379" y="1310417"/>
              <a:ext cx="85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A:</a:t>
              </a:r>
            </a:p>
            <a:p>
              <a:r>
                <a:rPr lang="en-US" sz="1200" i="1" dirty="0" smtClean="0"/>
                <a:t>Response Matrix </a:t>
              </a:r>
              <a:endParaRPr lang="en-US" sz="12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87108" y="1310606"/>
              <a:ext cx="8017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B: </a:t>
              </a:r>
            </a:p>
            <a:p>
              <a:r>
                <a:rPr lang="en-US" sz="1200" i="1" dirty="0" smtClean="0"/>
                <a:t>Response Matrix </a:t>
              </a:r>
              <a:endParaRPr lang="en-US" sz="1200" i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25976" y="3093317"/>
            <a:ext cx="5776976" cy="1600200"/>
            <a:chOff x="5423147" y="3952678"/>
            <a:chExt cx="5776976" cy="1600200"/>
          </a:xfrm>
        </p:grpSpPr>
        <p:grpSp>
          <p:nvGrpSpPr>
            <p:cNvPr id="11" name="Group 10"/>
            <p:cNvGrpSpPr/>
            <p:nvPr/>
          </p:nvGrpSpPr>
          <p:grpSpPr>
            <a:xfrm>
              <a:off x="6337546" y="3952678"/>
              <a:ext cx="1665484" cy="1573308"/>
              <a:chOff x="6526735" y="4896644"/>
              <a:chExt cx="1665484" cy="15733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735" y="48966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61" t="12643" r="11439" b="5485"/>
              <a:stretch/>
            </p:blipFill>
            <p:spPr>
              <a:xfrm>
                <a:off x="6609227" y="5784152"/>
                <a:ext cx="499655" cy="685800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82" t="16423" r="9462" b="11647"/>
              <a:stretch/>
            </p:blipFill>
            <p:spPr>
              <a:xfrm>
                <a:off x="7436361" y="5010944"/>
                <a:ext cx="755858" cy="685800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9186015" y="3952678"/>
              <a:ext cx="2014108" cy="1600200"/>
              <a:chOff x="9129282" y="4610231"/>
              <a:chExt cx="2014108" cy="16002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00" t="11501" r="10120" b="5459"/>
              <a:stretch/>
            </p:blipFill>
            <p:spPr>
              <a:xfrm>
                <a:off x="9187238" y="5524631"/>
                <a:ext cx="647163" cy="6858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83" t="24411" r="11214" b="14185"/>
              <a:stretch/>
            </p:blipFill>
            <p:spPr>
              <a:xfrm>
                <a:off x="10000390" y="4737977"/>
                <a:ext cx="1143000" cy="60921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9282" y="461023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5423147" y="395267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A:</a:t>
              </a:r>
            </a:p>
            <a:p>
              <a:r>
                <a:rPr lang="en-US" sz="1200" i="1" dirty="0" smtClean="0"/>
                <a:t>Compounds</a:t>
              </a:r>
              <a:endParaRPr lang="en-US" sz="12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45572" y="3969440"/>
              <a:ext cx="940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B:</a:t>
              </a:r>
            </a:p>
            <a:p>
              <a:r>
                <a:rPr lang="en-US" sz="1200" i="1" dirty="0" smtClean="0"/>
                <a:t>Compounds</a:t>
              </a:r>
              <a:endParaRPr lang="en-US" sz="1200" i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83337" y="5023749"/>
            <a:ext cx="4620693" cy="998188"/>
            <a:chOff x="6782490" y="5559130"/>
            <a:chExt cx="4620693" cy="99818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8783" y="5601024"/>
              <a:ext cx="914400" cy="9144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2200" y="5642918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782490" y="5642726"/>
              <a:ext cx="86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A:</a:t>
              </a:r>
            </a:p>
            <a:p>
              <a:r>
                <a:rPr lang="en-US" sz="1200" i="1" dirty="0"/>
                <a:t>Dose Response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606570" y="5600832"/>
              <a:ext cx="808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Drug Combo B: </a:t>
              </a:r>
            </a:p>
            <a:p>
              <a:r>
                <a:rPr lang="en-US" sz="1200" i="1" dirty="0"/>
                <a:t>Dose Response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76074" y="6313525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7920004" y="5989644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418707" y="6271631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762637" y="5947750"/>
              <a:ext cx="914400" cy="137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0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1: Dissimilarity Metrics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2437"/>
          </a:xfrm>
        </p:spPr>
        <p:txBody>
          <a:bodyPr/>
          <a:lstStyle/>
          <a:p>
            <a:r>
              <a:rPr lang="en-US" dirty="0" smtClean="0"/>
              <a:t>Insensitive to Spatial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133600"/>
            <a:ext cx="5157787" cy="4056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Root Mean Standard Error (RMSE)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Euclidean Distance (ED)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Two- Sample </a:t>
            </a:r>
            <a:r>
              <a:rPr lang="en-US" b="0" dirty="0" smtClean="0"/>
              <a:t>Kolmogorov-Smirnov Test (KS Test)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7575" y="1691449"/>
            <a:ext cx="5183188" cy="452437"/>
          </a:xfrm>
        </p:spPr>
        <p:txBody>
          <a:bodyPr/>
          <a:lstStyle/>
          <a:p>
            <a:r>
              <a:rPr lang="en-US" dirty="0" smtClean="0"/>
              <a:t>Sensitive to Spatial Distribution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7575" y="2141563"/>
            <a:ext cx="5183188" cy="12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Syrjala</a:t>
            </a:r>
            <a:r>
              <a:rPr lang="en-US" dirty="0" smtClean="0"/>
              <a:t> Test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763" y="3537674"/>
            <a:ext cx="2286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22" y="3537674"/>
            <a:ext cx="2286000" cy="2286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48522" y="3063430"/>
            <a:ext cx="2042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Drug Combo A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4763" y="3063429"/>
            <a:ext cx="210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Drug Combo B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91" y="2732715"/>
            <a:ext cx="2961381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9" y="4246230"/>
            <a:ext cx="2333804" cy="914400"/>
          </a:xfrm>
          <a:prstGeom prst="rect">
            <a:avLst/>
          </a:prstGeom>
        </p:spPr>
      </p:pic>
      <p:sp>
        <p:nvSpPr>
          <p:cNvPr id="15" name="Content Placeholder 5"/>
          <p:cNvSpPr txBox="1">
            <a:spLocks/>
          </p:cNvSpPr>
          <p:nvPr/>
        </p:nvSpPr>
        <p:spPr>
          <a:xfrm>
            <a:off x="5663557" y="5813388"/>
            <a:ext cx="5882344" cy="826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Using these four metrics, dissimilarity was computed for all pairs of drug combinations</a:t>
            </a: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1: Dissimilarity Metrics- </a:t>
            </a:r>
            <a:br>
              <a:rPr lang="en-US" dirty="0" smtClean="0"/>
            </a:br>
            <a:r>
              <a:rPr lang="en-US" dirty="0" smtClean="0"/>
              <a:t>Malaria </a:t>
            </a:r>
            <a:r>
              <a:rPr lang="en-US" dirty="0"/>
              <a:t>AID 1764 (cell line HB3)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355"/>
          <a:stretch/>
        </p:blipFill>
        <p:spPr>
          <a:xfrm>
            <a:off x="838200" y="1825621"/>
            <a:ext cx="10515600" cy="4394701"/>
          </a:xfrm>
        </p:spPr>
      </p:pic>
      <p:sp>
        <p:nvSpPr>
          <p:cNvPr id="5" name="TextBox 4"/>
          <p:cNvSpPr txBox="1"/>
          <p:nvPr/>
        </p:nvSpPr>
        <p:spPr>
          <a:xfrm>
            <a:off x="1085309" y="6220322"/>
            <a:ext cx="60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(First 9 drug combinations displayed; 480 total in the assay)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78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1760</TotalTime>
  <Words>1029</Words>
  <Application>Microsoft Office PowerPoint</Application>
  <PresentationFormat>Widescreen</PresentationFormat>
  <Paragraphs>197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Times New Roman</vt:lpstr>
      <vt:lpstr>Office Theme</vt:lpstr>
      <vt:lpstr>Similar Compounds Show Similar Activities- Is This True for Drug Combinations?</vt:lpstr>
      <vt:lpstr>Introduction- Drug Combinations and Synergy</vt:lpstr>
      <vt:lpstr>Introduction- Screening Drug Combinations</vt:lpstr>
      <vt:lpstr>Introduction- Methods to Measure Synergy</vt:lpstr>
      <vt:lpstr>Introduction- Similarity Property Principle</vt:lpstr>
      <vt:lpstr>Overarching Questions </vt:lpstr>
      <vt:lpstr>Overarching Questions </vt:lpstr>
      <vt:lpstr>Question 1: Dissimilarity Metrics</vt:lpstr>
      <vt:lpstr>Question 1: Dissimilarity Metrics-  Malaria AID 1764 (cell line HB3) </vt:lpstr>
      <vt:lpstr>Question 1: Dissimilarity Metrics-  Malaria Strain HB3 (AID 1764) Response Matrices</vt:lpstr>
      <vt:lpstr>Question 1: Dissimilarity Metrics-  Malaria Strain HB3 (AID 1764) Δ Bliss Matrices</vt:lpstr>
      <vt:lpstr>Overarching Questions </vt:lpstr>
      <vt:lpstr>Question 2: Structure Correlated With Combination Response and Synergy</vt:lpstr>
      <vt:lpstr>Question 2: Structure Correlated With Combination Response and Synergy- Dissimilarity of Compounds</vt:lpstr>
      <vt:lpstr>Question 2: Structure Correlated With Combination Response- Malaria Strain HB3 (AID 1764)</vt:lpstr>
      <vt:lpstr>Question 2: Structure Correlated With Combination Response- Three Malaria Strains: HB3 (AID 1764), dD2 (AID 1763), 3D7 (AID 1764)</vt:lpstr>
      <vt:lpstr>Question 2: Structure Correlated With Synergy- Malaria Strain HB3 (AID 1764)</vt:lpstr>
      <vt:lpstr>Question 2: Structure Correlated With Synergy-  Three Malaria Strains: HB3 (AID 1764), dD2 (AID 1763), 3D7 (AID 1764)</vt:lpstr>
      <vt:lpstr>Overarching Questions </vt:lpstr>
      <vt:lpstr>Question 3: Dose Response Correlated With Combination Response- Dissimilarity of Dose Responses</vt:lpstr>
      <vt:lpstr>Question 3: Dose Response Correlated With Combination Response- Malaria Strain HB3 (AID 1764)</vt:lpstr>
      <vt:lpstr>Question 3: Dose Response Correlated With Combination Response- Three Malaria Strains: HB3 (AID 1764), dD2 (AID 1763), 3D7 (AID 1764)</vt:lpstr>
      <vt:lpstr>Question 3: Dose Response Correlated With Synergy- Malaria Strain HB3 (AID 1764)</vt:lpstr>
      <vt:lpstr>Question 3: Dose Response Correlated With Synergy- Three Malaria Strains: HB3 (AID 1764), dD2 (AID 1763), 3D7 (AID 1764)</vt:lpstr>
      <vt:lpstr>Conclusion</vt:lpstr>
      <vt:lpstr>Discussion</vt:lpstr>
    </vt:vector>
  </TitlesOfParts>
  <Company>Your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Matrices</dc:title>
  <dc:creator>Lee, Sarita (NIH/NCATS) [F]</dc:creator>
  <cp:lastModifiedBy>Lee, Sarita (NIH/NCATS) [F]</cp:lastModifiedBy>
  <cp:revision>171</cp:revision>
  <dcterms:created xsi:type="dcterms:W3CDTF">2017-07-26T16:24:40Z</dcterms:created>
  <dcterms:modified xsi:type="dcterms:W3CDTF">2017-08-01T23:14:57Z</dcterms:modified>
</cp:coreProperties>
</file>