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79" r:id="rId6"/>
    <p:sldId id="263" r:id="rId7"/>
    <p:sldId id="302" r:id="rId8"/>
    <p:sldId id="262" r:id="rId9"/>
    <p:sldId id="264" r:id="rId10"/>
    <p:sldId id="266" r:id="rId11"/>
    <p:sldId id="267" r:id="rId12"/>
    <p:sldId id="303" r:id="rId13"/>
    <p:sldId id="286" r:id="rId14"/>
    <p:sldId id="272" r:id="rId15"/>
    <p:sldId id="277" r:id="rId16"/>
    <p:sldId id="294" r:id="rId17"/>
    <p:sldId id="276" r:id="rId18"/>
    <p:sldId id="296" r:id="rId19"/>
    <p:sldId id="304" r:id="rId20"/>
    <p:sldId id="305" r:id="rId21"/>
    <p:sldId id="287" r:id="rId22"/>
    <p:sldId id="282" r:id="rId23"/>
    <p:sldId id="297" r:id="rId24"/>
    <p:sldId id="280" r:id="rId25"/>
    <p:sldId id="298" r:id="rId26"/>
    <p:sldId id="301" r:id="rId27"/>
    <p:sldId id="30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2F6C"/>
    <a:srgbClr val="7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84144" autoAdjust="0"/>
  </p:normalViewPr>
  <p:slideViewPr>
    <p:cSldViewPr snapToGrid="0">
      <p:cViewPr>
        <p:scale>
          <a:sx n="60" d="100"/>
          <a:sy n="60" d="100"/>
        </p:scale>
        <p:origin x="42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59208-224C-4CD7-80B4-85505F2B3A17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C9CF7-89ED-4FAA-AE92-097C8A91E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7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C9CF7-89ED-4FAA-AE92-097C8A91E1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07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C9CF7-89ED-4FAA-AE92-097C8A91E1D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15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7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6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0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3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1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4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7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E9E3-9E5F-4A40-BBA0-3EDEEE943ACE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4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7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gif"/><Relationship Id="rId4" Type="http://schemas.openxmlformats.org/officeDocument/2006/relationships/image" Target="../media/image20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Similar Compounds Show Similar Activities- Is This True for Drug Combinations?</a:t>
            </a:r>
            <a:endParaRPr lang="en-US" sz="4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59148"/>
            <a:ext cx="9144000" cy="115102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Intern: Sarita Lee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Mentors: Raj Guha &amp; Lu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Chen</a:t>
            </a:r>
          </a:p>
          <a:p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31832" y="3854407"/>
            <a:ext cx="478856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89" y="3819231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1" t="12643" r="11439" b="5485"/>
          <a:stretch/>
        </p:blipFill>
        <p:spPr>
          <a:xfrm>
            <a:off x="913399" y="5190831"/>
            <a:ext cx="1065931" cy="1463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9" t="16423" r="9461" b="11647"/>
          <a:stretch/>
        </p:blipFill>
        <p:spPr>
          <a:xfrm>
            <a:off x="2337404" y="3956391"/>
            <a:ext cx="1228160" cy="10972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811" y="3956391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7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Question 1: Dissimilarity Metrics- </a:t>
            </a:r>
            <a:r>
              <a:rPr lang="en-US" sz="3600" dirty="0"/>
              <a:t>Response Matrices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>Malaria </a:t>
            </a:r>
            <a:r>
              <a:rPr lang="en-US" sz="3600" dirty="0" smtClean="0"/>
              <a:t>Strain HB3 (AID 1764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RMSE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Syrjala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53834" y="2273090"/>
            <a:ext cx="1435748" cy="209036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en-US" sz="20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Red- more similar</a:t>
            </a:r>
          </a:p>
          <a:p>
            <a:pPr algn="ctr"/>
            <a:endParaRPr lang="en-US" sz="2000" b="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en-US" sz="20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Yellow- more dissimilar</a:t>
            </a:r>
          </a:p>
          <a:p>
            <a:pPr algn="ctr"/>
            <a:endParaRPr lang="en-US" sz="4000" b="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endParaRPr lang="en-US" sz="4000" b="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81" y="2505074"/>
            <a:ext cx="4114800" cy="411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305" y="2505074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8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Question 1: Dissimilarity Metrics- </a:t>
            </a:r>
            <a:r>
              <a:rPr lang="el-GR" sz="3600" dirty="0"/>
              <a:t>Δ</a:t>
            </a:r>
            <a:r>
              <a:rPr lang="en-US" sz="3600" dirty="0"/>
              <a:t> Bliss Matrices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>Malaria Strain HB3 (AID 1764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RMSE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Syrjala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53834" y="2273090"/>
            <a:ext cx="1435748" cy="209036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en-US" sz="20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Red- more similar</a:t>
            </a:r>
          </a:p>
          <a:p>
            <a:pPr algn="ctr"/>
            <a:endParaRPr lang="en-US" sz="2000" b="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en-US" sz="20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Yellow- more dissimilar</a:t>
            </a:r>
          </a:p>
          <a:p>
            <a:pPr algn="ctr"/>
            <a:endParaRPr lang="en-US" sz="4000" b="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endParaRPr lang="en-US" sz="4000" b="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81" y="2505075"/>
            <a:ext cx="4114800" cy="411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305" y="2505075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9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Overarching Questions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961077" cy="42013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Question 1: What are metrics to quantify dissimilarity between two response matrices or synergy matrices?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Question </a:t>
            </a:r>
            <a:r>
              <a:rPr lang="en-US" sz="2400" b="1" dirty="0"/>
              <a:t>2</a:t>
            </a:r>
            <a:r>
              <a:rPr lang="en-US" sz="2400" b="1" dirty="0" smtClean="0"/>
              <a:t>: Does chemical structure correlate to combination response? Synergy? How?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Question 3: Does dose response correlate to combination response? Synergy? How?</a:t>
            </a:r>
          </a:p>
          <a:p>
            <a:pPr lvl="1"/>
            <a:endParaRPr lang="en-US" sz="2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6110735" y="1690688"/>
            <a:ext cx="4619911" cy="914592"/>
            <a:chOff x="5283379" y="1310417"/>
            <a:chExt cx="4619911" cy="91459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8890" y="1310609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5647" y="1310609"/>
              <a:ext cx="914400" cy="9144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283379" y="1310417"/>
              <a:ext cx="852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Response Matrix 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21046" y="1310606"/>
              <a:ext cx="8678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 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Response Matrix 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41819" y="3093317"/>
            <a:ext cx="5861133" cy="1600200"/>
            <a:chOff x="5338990" y="3952678"/>
            <a:chExt cx="5861133" cy="1600200"/>
          </a:xfrm>
        </p:grpSpPr>
        <p:grpSp>
          <p:nvGrpSpPr>
            <p:cNvPr id="11" name="Group 10"/>
            <p:cNvGrpSpPr/>
            <p:nvPr/>
          </p:nvGrpSpPr>
          <p:grpSpPr>
            <a:xfrm>
              <a:off x="6337546" y="3952678"/>
              <a:ext cx="1665484" cy="1573308"/>
              <a:chOff x="6526735" y="4896644"/>
              <a:chExt cx="1665484" cy="157330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6735" y="48966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161" t="12643" r="11439" b="5485"/>
              <a:stretch/>
            </p:blipFill>
            <p:spPr>
              <a:xfrm>
                <a:off x="6609227" y="5784152"/>
                <a:ext cx="499655" cy="6858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182" t="16423" r="9462" b="11647"/>
              <a:stretch/>
            </p:blipFill>
            <p:spPr>
              <a:xfrm>
                <a:off x="7436361" y="5010944"/>
                <a:ext cx="755858" cy="685800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9186015" y="3952678"/>
              <a:ext cx="2014108" cy="1600200"/>
              <a:chOff x="9129282" y="4610231"/>
              <a:chExt cx="2014108" cy="1600200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00" t="11501" r="10120" b="5459"/>
              <a:stretch/>
            </p:blipFill>
            <p:spPr>
              <a:xfrm>
                <a:off x="9187238" y="5524631"/>
                <a:ext cx="647163" cy="6858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83" t="24411" r="11214" b="14185"/>
              <a:stretch/>
            </p:blipFill>
            <p:spPr>
              <a:xfrm>
                <a:off x="10000390" y="4737977"/>
                <a:ext cx="1143000" cy="609213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29282" y="461023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5338990" y="3952678"/>
              <a:ext cx="9985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Compounds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61572" y="3969440"/>
              <a:ext cx="1024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Compounds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183337" y="5023749"/>
            <a:ext cx="4620693" cy="998188"/>
            <a:chOff x="6782490" y="5559130"/>
            <a:chExt cx="4620693" cy="998188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8783" y="5601024"/>
              <a:ext cx="914400" cy="9144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200" y="5642918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6782490" y="5642726"/>
              <a:ext cx="869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Dose Response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562394" y="5600832"/>
              <a:ext cx="8527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 </a:t>
              </a:r>
            </a:p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Dose Response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76074" y="6313525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rot="5400000">
              <a:off x="7920004" y="5989644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418707" y="6271631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10762637" y="5947750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683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Question 2: Structure Correlated With Combination Response and Synergy</a:t>
            </a:r>
            <a:endParaRPr lang="en-US" b="1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838200" y="1729452"/>
            <a:ext cx="10515600" cy="835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Is there a correlation between the dissimilarity of the compounds and the dissimilarity of the combination response surfaces? </a:t>
            </a:r>
            <a:r>
              <a:rPr lang="el-GR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Δ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liss (synergy) surfaces?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81" y="2626974"/>
            <a:ext cx="1828800" cy="1828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412" y="3936525"/>
            <a:ext cx="1828800" cy="1828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1" t="12643" r="11439" b="5485"/>
          <a:stretch/>
        </p:blipFill>
        <p:spPr>
          <a:xfrm>
            <a:off x="1427003" y="4393725"/>
            <a:ext cx="666206" cy="914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4" t="16423" r="9461" b="11647"/>
          <a:stretch/>
        </p:blipFill>
        <p:spPr>
          <a:xfrm>
            <a:off x="2667000" y="2631541"/>
            <a:ext cx="1300976" cy="914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0" t="11501" r="10120" b="5459"/>
          <a:stretch/>
        </p:blipFill>
        <p:spPr>
          <a:xfrm>
            <a:off x="3938370" y="5765325"/>
            <a:ext cx="862884" cy="914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3" t="24411" r="11214" b="14185"/>
          <a:stretch/>
        </p:blipFill>
        <p:spPr>
          <a:xfrm>
            <a:off x="5263929" y="4393725"/>
            <a:ext cx="1715589" cy="9144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499" y="2630645"/>
            <a:ext cx="1828800" cy="1828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452516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3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Question </a:t>
            </a:r>
            <a:r>
              <a:rPr lang="en-US" sz="3600" b="1" dirty="0" smtClean="0"/>
              <a:t>2: Structure </a:t>
            </a:r>
            <a:r>
              <a:rPr lang="en-US" sz="3600" b="1" dirty="0"/>
              <a:t>Correlated With </a:t>
            </a:r>
            <a:r>
              <a:rPr lang="en-US" sz="3600" b="1" dirty="0" smtClean="0"/>
              <a:t>Combination Response and Synergy-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Dissimilarity of Compounds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089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Step 1. Compare one drug combination to another drug combination</a:t>
            </a:r>
          </a:p>
          <a:p>
            <a:pPr>
              <a:buFontTx/>
              <a:buChar char="-"/>
            </a:pPr>
            <a:r>
              <a:rPr lang="en-US" sz="2400" dirty="0" smtClean="0"/>
              <a:t>Compare corresponding x agents</a:t>
            </a:r>
          </a:p>
          <a:p>
            <a:pPr>
              <a:buFontTx/>
              <a:buChar char="-"/>
            </a:pPr>
            <a:r>
              <a:rPr lang="en-US" sz="2400" dirty="0" smtClean="0"/>
              <a:t>Compare corresponding y agents</a:t>
            </a:r>
          </a:p>
          <a:p>
            <a:pPr>
              <a:buFontTx/>
              <a:buChar char="-"/>
            </a:pPr>
            <a:r>
              <a:rPr lang="en-US" sz="2400" dirty="0" smtClean="0"/>
              <a:t>Average those values</a:t>
            </a:r>
          </a:p>
          <a:p>
            <a:pPr marL="0" indent="0">
              <a:buNone/>
            </a:pPr>
            <a:r>
              <a:rPr lang="en-US" dirty="0" smtClean="0"/>
              <a:t>Step 2: Repeat for all pairs of combinations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5047129" y="3731865"/>
            <a:ext cx="415220" cy="2103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8409344" y="3731865"/>
            <a:ext cx="415220" cy="2103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 rot="16200000">
            <a:off x="7076038" y="3356159"/>
            <a:ext cx="415220" cy="2103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 rot="16200000">
            <a:off x="10617748" y="3356159"/>
            <a:ext cx="415220" cy="2103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268" y="2174439"/>
            <a:ext cx="1143000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564" y="2174439"/>
            <a:ext cx="1143000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1" t="12643" r="11439" b="5485"/>
          <a:stretch/>
        </p:blipFill>
        <p:spPr>
          <a:xfrm>
            <a:off x="5654710" y="3317439"/>
            <a:ext cx="666206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4" t="16423" r="9461" b="11647"/>
          <a:stretch/>
        </p:blipFill>
        <p:spPr>
          <a:xfrm>
            <a:off x="6601268" y="2213335"/>
            <a:ext cx="1300976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0" t="11501" r="10120" b="5459"/>
          <a:stretch/>
        </p:blipFill>
        <p:spPr>
          <a:xfrm>
            <a:off x="8964622" y="3317307"/>
            <a:ext cx="862884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3" t="24411" r="11214" b="14185"/>
          <a:stretch/>
        </p:blipFill>
        <p:spPr>
          <a:xfrm>
            <a:off x="9967564" y="2213203"/>
            <a:ext cx="1715589" cy="914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770581" y="4229511"/>
            <a:ext cx="1208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x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agents’ dissimilarity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06834" y="4229510"/>
            <a:ext cx="131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 agents’ dissimilarity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78704" y="4916914"/>
            <a:ext cx="224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Average dissimilarity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25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4" grpId="0"/>
      <p:bldP spid="14" grpId="1"/>
      <p:bldP spid="15" grpId="0"/>
      <p:bldP spid="15" grpId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2645"/>
            <a:ext cx="10515600" cy="1494520"/>
          </a:xfrm>
        </p:spPr>
        <p:txBody>
          <a:bodyPr>
            <a:noAutofit/>
          </a:bodyPr>
          <a:lstStyle/>
          <a:p>
            <a:r>
              <a:rPr lang="en-US" sz="3600" b="1" dirty="0"/>
              <a:t>Question </a:t>
            </a:r>
            <a:r>
              <a:rPr lang="en-US" sz="3600" b="1" dirty="0" smtClean="0"/>
              <a:t>2: Structure </a:t>
            </a:r>
            <a:r>
              <a:rPr lang="en-US" sz="3600" b="1" dirty="0"/>
              <a:t>Correlated With </a:t>
            </a:r>
            <a:r>
              <a:rPr lang="en-US" sz="3600" b="1" dirty="0" smtClean="0"/>
              <a:t>Combination Response-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Malaria Strain HB3 (AID 1764)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8175" y="2498644"/>
            <a:ext cx="1614654" cy="71348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Agent Dissimilarities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174" y="4691672"/>
            <a:ext cx="1832655" cy="888984"/>
          </a:xfrm>
        </p:spPr>
        <p:txBody>
          <a:bodyPr>
            <a:noAutofit/>
          </a:bodyPr>
          <a:lstStyle/>
          <a:p>
            <a:r>
              <a:rPr lang="en-US" sz="1800" dirty="0" smtClean="0"/>
              <a:t>Response Matrix Dissimilarities- </a:t>
            </a:r>
            <a:r>
              <a:rPr lang="en-US" sz="1800" dirty="0" err="1" smtClean="0"/>
              <a:t>Syrjala</a:t>
            </a:r>
            <a:r>
              <a:rPr lang="en-US" sz="1800" dirty="0" smtClean="0"/>
              <a:t> Test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829" y="3993164"/>
            <a:ext cx="2286000" cy="228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388" y="1707164"/>
            <a:ext cx="6096000" cy="457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829" y="1707164"/>
            <a:ext cx="2286000" cy="2286000"/>
          </a:xfrm>
          <a:prstGeom prst="rect">
            <a:avLst/>
          </a:prstGeom>
        </p:spPr>
      </p:pic>
      <p:sp>
        <p:nvSpPr>
          <p:cNvPr id="8" name="Text Placeholder 4"/>
          <p:cNvSpPr txBox="1">
            <a:spLocks/>
          </p:cNvSpPr>
          <p:nvPr/>
        </p:nvSpPr>
        <p:spPr>
          <a:xfrm>
            <a:off x="5259388" y="6086659"/>
            <a:ext cx="3222875" cy="3850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 smtClean="0"/>
              <a:t>R</a:t>
            </a:r>
            <a:r>
              <a:rPr lang="en-US" sz="1800" b="0" baseline="30000" dirty="0" smtClean="0"/>
              <a:t>2 </a:t>
            </a:r>
            <a:r>
              <a:rPr lang="en-US" sz="1800" b="0" dirty="0" smtClean="0"/>
              <a:t>= 0.0198 </a:t>
            </a:r>
            <a:endParaRPr lang="en-US" sz="1800" b="0" dirty="0" smtClean="0"/>
          </a:p>
        </p:txBody>
      </p:sp>
    </p:spTree>
    <p:extLst>
      <p:ext uri="{BB962C8B-B14F-4D97-AF65-F5344CB8AC3E}">
        <p14:creationId xmlns:p14="http://schemas.microsoft.com/office/powerpoint/2010/main" val="427036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96337" cy="1325563"/>
          </a:xfrm>
        </p:spPr>
        <p:txBody>
          <a:bodyPr>
            <a:noAutofit/>
          </a:bodyPr>
          <a:lstStyle/>
          <a:p>
            <a:r>
              <a:rPr lang="en-US" sz="3600" b="1" dirty="0"/>
              <a:t>Question 2: Structure Correlated With Combination Response-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800" dirty="0" smtClean="0"/>
              <a:t>Three Malaria Strains: HB3 (AID 1764), dD2</a:t>
            </a:r>
            <a:r>
              <a:rPr lang="en-US" sz="2800" dirty="0"/>
              <a:t> (AID </a:t>
            </a:r>
            <a:r>
              <a:rPr lang="en-US" sz="2800" dirty="0" smtClean="0"/>
              <a:t>1763), 3D7 (AID 1764)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1" y="1960706"/>
            <a:ext cx="10286998" cy="4572000"/>
          </a:xfrm>
        </p:spPr>
      </p:pic>
    </p:spTree>
    <p:extLst>
      <p:ext uri="{BB962C8B-B14F-4D97-AF65-F5344CB8AC3E}">
        <p14:creationId xmlns:p14="http://schemas.microsoft.com/office/powerpoint/2010/main" val="231920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Question </a:t>
            </a:r>
            <a:r>
              <a:rPr lang="en-US" b="1" dirty="0" smtClean="0"/>
              <a:t>2: Structure </a:t>
            </a:r>
            <a:r>
              <a:rPr lang="en-US" b="1" dirty="0"/>
              <a:t>Correlated With Synergy-</a:t>
            </a:r>
            <a:br>
              <a:rPr lang="en-US" b="1" dirty="0"/>
            </a:br>
            <a:r>
              <a:rPr lang="en-US" b="1" dirty="0"/>
              <a:t>Malaria Strain HB3 (AID 1764)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948" y="2512235"/>
            <a:ext cx="1550486" cy="64290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Agent Dissimilarities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9788" y="4503665"/>
            <a:ext cx="1672807" cy="1232045"/>
          </a:xfrm>
        </p:spPr>
        <p:txBody>
          <a:bodyPr>
            <a:noAutofit/>
          </a:bodyPr>
          <a:lstStyle/>
          <a:p>
            <a:r>
              <a:rPr lang="el-GR" sz="1800" dirty="0" smtClean="0"/>
              <a:t>Δ</a:t>
            </a:r>
            <a:r>
              <a:rPr lang="en-US" sz="1800" dirty="0" smtClean="0"/>
              <a:t> Bliss (Synergy) Matrices- </a:t>
            </a:r>
            <a:r>
              <a:rPr lang="en-US" sz="1800" dirty="0" err="1" smtClean="0"/>
              <a:t>Syrjala</a:t>
            </a:r>
            <a:r>
              <a:rPr lang="en-US" sz="1800" dirty="0" smtClean="0"/>
              <a:t> Test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95" y="3976687"/>
            <a:ext cx="2286000" cy="228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590" y="1690688"/>
            <a:ext cx="2286000" cy="228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388" y="1690688"/>
            <a:ext cx="6096000" cy="4572000"/>
          </a:xfrm>
          <a:prstGeom prst="rect">
            <a:avLst/>
          </a:prstGeom>
        </p:spPr>
      </p:pic>
      <p:sp>
        <p:nvSpPr>
          <p:cNvPr id="8" name="Text Placeholder 4"/>
          <p:cNvSpPr txBox="1">
            <a:spLocks/>
          </p:cNvSpPr>
          <p:nvPr/>
        </p:nvSpPr>
        <p:spPr>
          <a:xfrm>
            <a:off x="5259388" y="6086659"/>
            <a:ext cx="3222875" cy="3850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 smtClean="0"/>
              <a:t>R</a:t>
            </a:r>
            <a:r>
              <a:rPr lang="en-US" sz="1800" b="0" baseline="30000" dirty="0" smtClean="0"/>
              <a:t>2 </a:t>
            </a:r>
            <a:r>
              <a:rPr lang="en-US" sz="1800" b="0" dirty="0" smtClean="0"/>
              <a:t>= 0.0056  </a:t>
            </a:r>
            <a:endParaRPr lang="en-US" sz="1800" b="0" dirty="0" smtClean="0"/>
          </a:p>
        </p:txBody>
      </p:sp>
    </p:spTree>
    <p:extLst>
      <p:ext uri="{BB962C8B-B14F-4D97-AF65-F5344CB8AC3E}">
        <p14:creationId xmlns:p14="http://schemas.microsoft.com/office/powerpoint/2010/main" val="161099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2432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Question 2: Structure Correlated With </a:t>
            </a:r>
            <a:r>
              <a:rPr lang="en-US" b="1" dirty="0" smtClean="0"/>
              <a:t>Synergy- 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3100" dirty="0"/>
              <a:t>Three Malaria Strains: HB3 (AID 1764), dD2 (AID 1763), 3D7 (AID 1764)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825625"/>
            <a:ext cx="1028699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8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Overarching Questions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961077" cy="42013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Question 1: What are metrics to quantify dissimilarity between two response matrices or synergy matrices?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Question </a:t>
            </a:r>
            <a:r>
              <a:rPr lang="en-US" sz="2400" dirty="0"/>
              <a:t>2</a:t>
            </a:r>
            <a:r>
              <a:rPr lang="en-US" sz="2400" dirty="0" smtClean="0"/>
              <a:t>: Does chemical structure correlate to combination response? Synergy? How?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Question 3: Does dose response correlate to combination response? Synergy? How?</a:t>
            </a:r>
          </a:p>
          <a:p>
            <a:pPr lvl="1"/>
            <a:endParaRPr lang="en-US" sz="2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6110735" y="1690688"/>
            <a:ext cx="4619911" cy="914592"/>
            <a:chOff x="5283379" y="1310417"/>
            <a:chExt cx="4619911" cy="91459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8890" y="1310609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5647" y="1310609"/>
              <a:ext cx="914400" cy="9144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283379" y="1310417"/>
              <a:ext cx="852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Response Matrix 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35885" y="1310606"/>
              <a:ext cx="8530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 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Response Matrix 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15932" y="3093317"/>
            <a:ext cx="5887020" cy="1600200"/>
            <a:chOff x="5313103" y="3952678"/>
            <a:chExt cx="5887020" cy="1600200"/>
          </a:xfrm>
        </p:grpSpPr>
        <p:grpSp>
          <p:nvGrpSpPr>
            <p:cNvPr id="11" name="Group 10"/>
            <p:cNvGrpSpPr/>
            <p:nvPr/>
          </p:nvGrpSpPr>
          <p:grpSpPr>
            <a:xfrm>
              <a:off x="6337546" y="3952678"/>
              <a:ext cx="1665484" cy="1573308"/>
              <a:chOff x="6526735" y="4896644"/>
              <a:chExt cx="1665484" cy="157330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6735" y="48966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161" t="12643" r="11439" b="5485"/>
              <a:stretch/>
            </p:blipFill>
            <p:spPr>
              <a:xfrm>
                <a:off x="6609227" y="5784152"/>
                <a:ext cx="499655" cy="6858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182" t="16423" r="9462" b="11647"/>
              <a:stretch/>
            </p:blipFill>
            <p:spPr>
              <a:xfrm>
                <a:off x="7436361" y="5010944"/>
                <a:ext cx="755858" cy="685800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9186015" y="3952678"/>
              <a:ext cx="2014108" cy="1600200"/>
              <a:chOff x="9129282" y="4610231"/>
              <a:chExt cx="2014108" cy="1600200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00" t="11501" r="10120" b="5459"/>
              <a:stretch/>
            </p:blipFill>
            <p:spPr>
              <a:xfrm>
                <a:off x="9187238" y="5524631"/>
                <a:ext cx="647163" cy="6858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83" t="24411" r="11214" b="14185"/>
              <a:stretch/>
            </p:blipFill>
            <p:spPr>
              <a:xfrm>
                <a:off x="10000390" y="4737977"/>
                <a:ext cx="1143000" cy="609213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29282" y="461023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5313103" y="3952678"/>
              <a:ext cx="1024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Compounds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61572" y="3969440"/>
              <a:ext cx="1024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Compounds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183337" y="5023749"/>
            <a:ext cx="4620693" cy="998188"/>
            <a:chOff x="6782490" y="5559130"/>
            <a:chExt cx="4620693" cy="998188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8783" y="5601024"/>
              <a:ext cx="914400" cy="9144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200" y="5642918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6782490" y="5642726"/>
              <a:ext cx="869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Dose Response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562394" y="5600832"/>
              <a:ext cx="8527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 </a:t>
              </a:r>
            </a:p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Dose Response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76074" y="6313525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rot="5400000">
              <a:off x="7920004" y="5989644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418707" y="6271631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10762637" y="5947750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146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Introduction- Drug Combinations and Synergy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434263" cy="4351338"/>
          </a:xfrm>
        </p:spPr>
        <p:txBody>
          <a:bodyPr>
            <a:normAutofit/>
          </a:bodyPr>
          <a:lstStyle/>
          <a:p>
            <a:pPr marL="571500" indent="-571500"/>
            <a:r>
              <a:rPr lang="en-US" b="0" dirty="0" smtClean="0"/>
              <a:t>Drug combinations are used to treat many medical conditions such as:  </a:t>
            </a:r>
            <a:r>
              <a:rPr lang="en-US" dirty="0" smtClean="0"/>
              <a:t>HIV, malaria, and c</a:t>
            </a:r>
            <a:r>
              <a:rPr lang="en-US" b="0" dirty="0" smtClean="0"/>
              <a:t>ancer</a:t>
            </a:r>
          </a:p>
          <a:p>
            <a:pPr marL="571500" indent="-571500"/>
            <a:r>
              <a:rPr lang="en-US" b="0" dirty="0" smtClean="0"/>
              <a:t>Sometimes the combined effect of drugs is different than their individual effects</a:t>
            </a:r>
          </a:p>
          <a:p>
            <a:pPr marL="1028700" lvl="1" indent="-571500"/>
            <a:r>
              <a:rPr lang="en-US" dirty="0" smtClean="0"/>
              <a:t>When it is better: synergism</a:t>
            </a:r>
          </a:p>
          <a:p>
            <a:pPr marL="1028700" lvl="1" indent="-571500"/>
            <a:r>
              <a:rPr lang="en-US" dirty="0" smtClean="0"/>
              <a:t>When it is the same: additive</a:t>
            </a:r>
          </a:p>
          <a:p>
            <a:pPr marL="1028700" lvl="1" indent="-571500"/>
            <a:r>
              <a:rPr lang="en-US" b="0" dirty="0" smtClean="0"/>
              <a:t>When it is worse: antagonism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409" y="1922107"/>
            <a:ext cx="3886200" cy="38862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6200000">
            <a:off x="9019185" y="3285520"/>
            <a:ext cx="3247051" cy="520226"/>
          </a:xfrm>
          <a:prstGeom prst="rightArrow">
            <a:avLst>
              <a:gd name="adj1" fmla="val 50000"/>
              <a:gd name="adj2" fmla="val 71154"/>
            </a:avLst>
          </a:prstGeom>
          <a:gradFill>
            <a:gsLst>
              <a:gs pos="0">
                <a:schemeClr val="tx1"/>
              </a:gs>
              <a:gs pos="57000">
                <a:schemeClr val="bg2">
                  <a:lumMod val="50000"/>
                </a:schemeClr>
              </a:gs>
              <a:gs pos="82000">
                <a:schemeClr val="bg2">
                  <a:lumMod val="9000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800000">
            <a:off x="6440409" y="5694061"/>
            <a:ext cx="3338071" cy="520226"/>
          </a:xfrm>
          <a:prstGeom prst="rightArrow">
            <a:avLst>
              <a:gd name="adj1" fmla="val 50000"/>
              <a:gd name="adj2" fmla="val 71154"/>
            </a:avLst>
          </a:prstGeom>
          <a:gradFill>
            <a:gsLst>
              <a:gs pos="0">
                <a:schemeClr val="tx1"/>
              </a:gs>
              <a:gs pos="57000">
                <a:schemeClr val="bg2">
                  <a:lumMod val="50000"/>
                </a:schemeClr>
              </a:gs>
              <a:gs pos="82000">
                <a:schemeClr val="bg2">
                  <a:lumMod val="9000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11404" y="6176963"/>
            <a:ext cx="14369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Drug X</a:t>
            </a:r>
            <a:endParaRPr lang="en-US" sz="26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98156" y="3501866"/>
            <a:ext cx="12056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Drug Y</a:t>
            </a:r>
            <a:endParaRPr lang="en-US" sz="26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44219" y="1382573"/>
            <a:ext cx="26717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Response Matrix</a:t>
            </a:r>
            <a:endParaRPr lang="en-US" sz="26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24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Question 3: Dose Response Correlated with Combination Response and Synergy</a:t>
            </a:r>
            <a:endParaRPr lang="en-US" b="1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838200" y="1729452"/>
            <a:ext cx="10515600" cy="835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Is there a correlation between the dose responses of the compounds and the dissimilarity of the combination response surfaces? </a:t>
            </a:r>
            <a:r>
              <a:rPr lang="el-GR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Δ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liss (synergy) surfaces?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45" y="2626974"/>
            <a:ext cx="1828800" cy="1828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650" y="4517823"/>
            <a:ext cx="1828800" cy="1828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191" y="2626974"/>
            <a:ext cx="1828800" cy="1828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692" y="4525165"/>
            <a:ext cx="1828800" cy="18288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452240" y="3949590"/>
            <a:ext cx="18288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rot="5400000">
            <a:off x="2091112" y="3295314"/>
            <a:ext cx="18288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08392" y="5840659"/>
            <a:ext cx="18288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 rot="5400000">
            <a:off x="4072732" y="5182012"/>
            <a:ext cx="18288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7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Question 3</a:t>
            </a:r>
            <a:r>
              <a:rPr lang="en-US" sz="3600" b="1" dirty="0" smtClean="0"/>
              <a:t>: </a:t>
            </a:r>
            <a:r>
              <a:rPr lang="en-US" sz="3600" b="1" dirty="0"/>
              <a:t>Dose Response Correlated With </a:t>
            </a:r>
            <a:r>
              <a:rPr lang="en-US" sz="3600" b="1" dirty="0" smtClean="0"/>
              <a:t>Combination Response-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Dissimilarity of Dose Responses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0624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Step 1. Compare one </a:t>
            </a:r>
            <a:r>
              <a:rPr lang="en-US" dirty="0" smtClean="0"/>
              <a:t>dose response to </a:t>
            </a:r>
            <a:r>
              <a:rPr lang="en-US" dirty="0"/>
              <a:t>another dose response </a:t>
            </a:r>
            <a:r>
              <a:rPr lang="en-US" dirty="0" smtClean="0"/>
              <a:t>using Lin’s CCC</a:t>
            </a:r>
          </a:p>
          <a:p>
            <a:pPr>
              <a:buFontTx/>
              <a:buChar char="-"/>
            </a:pPr>
            <a:r>
              <a:rPr lang="en-US" dirty="0" smtClean="0"/>
              <a:t>Compare corresponding x agents</a:t>
            </a:r>
          </a:p>
          <a:p>
            <a:pPr>
              <a:buFontTx/>
              <a:buChar char="-"/>
            </a:pPr>
            <a:r>
              <a:rPr lang="en-US" dirty="0" smtClean="0"/>
              <a:t>Compare </a:t>
            </a:r>
            <a:r>
              <a:rPr lang="en-US" dirty="0"/>
              <a:t>corresponding y agents</a:t>
            </a:r>
          </a:p>
          <a:p>
            <a:pPr>
              <a:buFontTx/>
              <a:buChar char="-"/>
            </a:pPr>
            <a:r>
              <a:rPr lang="en-US" dirty="0"/>
              <a:t>Average those values</a:t>
            </a:r>
          </a:p>
          <a:p>
            <a:pPr marL="0" indent="0">
              <a:buNone/>
            </a:pPr>
            <a:r>
              <a:rPr lang="en-US" dirty="0"/>
              <a:t>Step 2: </a:t>
            </a:r>
            <a:r>
              <a:rPr lang="en-US" dirty="0" smtClean="0"/>
              <a:t>Repeat for all combinations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777" y="2036792"/>
            <a:ext cx="13716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518" y="2036792"/>
            <a:ext cx="1371600" cy="1371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34392" y="3029175"/>
            <a:ext cx="137160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 rot="5400000">
            <a:off x="7105580" y="2534285"/>
            <a:ext cx="137160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390441" y="3066640"/>
            <a:ext cx="137160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 rot="5400000">
            <a:off x="9861629" y="2538798"/>
            <a:ext cx="137160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6096000" y="3015440"/>
            <a:ext cx="415220" cy="2103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8846817" y="3039170"/>
            <a:ext cx="415220" cy="2103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9" name="Right Arrow 28"/>
          <p:cNvSpPr/>
          <p:nvPr/>
        </p:nvSpPr>
        <p:spPr>
          <a:xfrm rot="16200000">
            <a:off x="7570035" y="3487981"/>
            <a:ext cx="415220" cy="2103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0" name="Right Arrow 29"/>
          <p:cNvSpPr/>
          <p:nvPr/>
        </p:nvSpPr>
        <p:spPr>
          <a:xfrm rot="16200000">
            <a:off x="10353554" y="3487980"/>
            <a:ext cx="415220" cy="2103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34392" y="3874376"/>
            <a:ext cx="1975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x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dose responses’ dissimilarity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70645" y="3874376"/>
            <a:ext cx="211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 dose responses’ dissimilarity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22179" y="4593983"/>
            <a:ext cx="224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Average dissimilarity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821933" y="6273662"/>
            <a:ext cx="6800245" cy="392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Lawrence I-</a:t>
            </a:r>
            <a:r>
              <a:rPr lang="en-US" sz="1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Kuei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Lin. (1989). A Concordance Correlation Coefficient to Evaluate Reproducibility. Biometrics, 45(1), 255-268. </a:t>
            </a:r>
            <a:endParaRPr lang="en-US" sz="1000" dirty="0">
              <a:solidFill>
                <a:srgbClr val="FF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26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/>
      <p:bldP spid="31" grpId="1"/>
      <p:bldP spid="32" grpId="0"/>
      <p:bldP spid="32" grpId="1"/>
      <p:bldP spid="33" grpId="0"/>
      <p:bldP spid="3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Question </a:t>
            </a:r>
            <a:r>
              <a:rPr lang="en-US" sz="3600" b="1" dirty="0" smtClean="0"/>
              <a:t>3: Dose Response Correlated </a:t>
            </a:r>
            <a:r>
              <a:rPr lang="en-US" sz="3600" b="1" dirty="0"/>
              <a:t>With </a:t>
            </a:r>
            <a:r>
              <a:rPr lang="en-US" sz="3600" b="1" dirty="0" smtClean="0"/>
              <a:t>Combination Response-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Malaria Strain HB3 (AID 1764)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422807"/>
            <a:ext cx="1536359" cy="823912"/>
          </a:xfrm>
        </p:spPr>
        <p:txBody>
          <a:bodyPr>
            <a:noAutofit/>
          </a:bodyPr>
          <a:lstStyle/>
          <a:p>
            <a:r>
              <a:rPr lang="en-US" sz="1800" dirty="0" smtClean="0"/>
              <a:t>Dose Response Dissimilarities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9788" y="4707732"/>
            <a:ext cx="1367589" cy="823912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Response Matrices- </a:t>
            </a:r>
            <a:r>
              <a:rPr lang="en-US" sz="1800" dirty="0" err="1" smtClean="0"/>
              <a:t>Syrjala</a:t>
            </a:r>
            <a:r>
              <a:rPr lang="en-US" sz="1800" dirty="0" smtClean="0"/>
              <a:t> Test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348" y="1690688"/>
            <a:ext cx="2286000" cy="228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348" y="3976688"/>
            <a:ext cx="2286000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388" y="1690688"/>
            <a:ext cx="6096000" cy="4572000"/>
          </a:xfrm>
          <a:prstGeom prst="rect">
            <a:avLst/>
          </a:prstGeom>
        </p:spPr>
      </p:pic>
      <p:sp>
        <p:nvSpPr>
          <p:cNvPr id="8" name="Text Placeholder 4"/>
          <p:cNvSpPr txBox="1">
            <a:spLocks/>
          </p:cNvSpPr>
          <p:nvPr/>
        </p:nvSpPr>
        <p:spPr>
          <a:xfrm>
            <a:off x="5259388" y="6086659"/>
            <a:ext cx="3222875" cy="3850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 smtClean="0"/>
              <a:t>R</a:t>
            </a:r>
            <a:r>
              <a:rPr lang="en-US" sz="1800" b="0" baseline="30000" dirty="0" smtClean="0"/>
              <a:t>2 </a:t>
            </a:r>
            <a:r>
              <a:rPr lang="en-US" sz="1800" b="0" dirty="0" smtClean="0"/>
              <a:t>= 0.4365  </a:t>
            </a:r>
            <a:endParaRPr lang="en-US" sz="1800" b="0" dirty="0" smtClean="0"/>
          </a:p>
        </p:txBody>
      </p:sp>
    </p:spTree>
    <p:extLst>
      <p:ext uri="{BB962C8B-B14F-4D97-AF65-F5344CB8AC3E}">
        <p14:creationId xmlns:p14="http://schemas.microsoft.com/office/powerpoint/2010/main" val="341620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4305" cy="1325563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Question </a:t>
            </a:r>
            <a:r>
              <a:rPr lang="en-US" sz="4000" b="1" dirty="0" smtClean="0"/>
              <a:t>3: </a:t>
            </a:r>
            <a:r>
              <a:rPr lang="en-US" sz="4000" b="1" dirty="0"/>
              <a:t>Dose Response Correlated With Combination Response-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3100" dirty="0"/>
              <a:t>Three Malaria Strains: HB3 (AID 1764), dD2 (AID 1763), 3D7 (AID 1764)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825625"/>
            <a:ext cx="1028699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3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686465" cy="1325563"/>
          </a:xfrm>
        </p:spPr>
        <p:txBody>
          <a:bodyPr>
            <a:noAutofit/>
          </a:bodyPr>
          <a:lstStyle/>
          <a:p>
            <a:r>
              <a:rPr lang="en-US" sz="3600" b="1" dirty="0"/>
              <a:t>Question </a:t>
            </a:r>
            <a:r>
              <a:rPr lang="en-US" sz="3600" b="1" dirty="0" smtClean="0"/>
              <a:t>3: Dose Response Correlated </a:t>
            </a:r>
            <a:r>
              <a:rPr lang="en-US" sz="3600" b="1" dirty="0"/>
              <a:t>With Synergy-</a:t>
            </a:r>
            <a:br>
              <a:rPr lang="en-US" sz="3600" b="1" dirty="0"/>
            </a:br>
            <a:r>
              <a:rPr lang="en-US" sz="3600" dirty="0"/>
              <a:t>Malaria Strain HB3 (AID 1764)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416969"/>
            <a:ext cx="1534444" cy="823912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Dose Response Dissimilarities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42400" y="4539623"/>
            <a:ext cx="1592179" cy="1141080"/>
          </a:xfrm>
        </p:spPr>
        <p:txBody>
          <a:bodyPr>
            <a:noAutofit/>
          </a:bodyPr>
          <a:lstStyle/>
          <a:p>
            <a:r>
              <a:rPr lang="el-GR" sz="1800" dirty="0" smtClean="0"/>
              <a:t>Δ</a:t>
            </a:r>
            <a:r>
              <a:rPr lang="en-US" sz="1800" dirty="0" smtClean="0"/>
              <a:t> Bliss (Synergy) Matrices- </a:t>
            </a:r>
            <a:r>
              <a:rPr lang="en-US" sz="1800" dirty="0" err="1" smtClean="0"/>
              <a:t>Syrjala</a:t>
            </a:r>
            <a:r>
              <a:rPr lang="en-US" sz="1800" dirty="0" smtClean="0"/>
              <a:t> Test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305" y="1681163"/>
            <a:ext cx="2286000" cy="2286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305" y="3967163"/>
            <a:ext cx="2286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388" y="1681163"/>
            <a:ext cx="6096000" cy="4572000"/>
          </a:xfrm>
          <a:prstGeom prst="rect">
            <a:avLst/>
          </a:prstGeom>
        </p:spPr>
      </p:pic>
      <p:sp>
        <p:nvSpPr>
          <p:cNvPr id="8" name="Text Placeholder 4"/>
          <p:cNvSpPr txBox="1">
            <a:spLocks/>
          </p:cNvSpPr>
          <p:nvPr/>
        </p:nvSpPr>
        <p:spPr>
          <a:xfrm>
            <a:off x="5259388" y="6086659"/>
            <a:ext cx="3222875" cy="3850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 smtClean="0"/>
              <a:t>R</a:t>
            </a:r>
            <a:r>
              <a:rPr lang="en-US" sz="1800" b="0" baseline="30000" dirty="0" smtClean="0"/>
              <a:t>2 </a:t>
            </a:r>
            <a:r>
              <a:rPr lang="en-US" sz="1800" b="0" dirty="0" smtClean="0"/>
              <a:t>= 0.0521 </a:t>
            </a:r>
            <a:endParaRPr lang="en-US" sz="1800" b="0" dirty="0" smtClean="0"/>
          </a:p>
        </p:txBody>
      </p:sp>
    </p:spTree>
    <p:extLst>
      <p:ext uri="{BB962C8B-B14F-4D97-AF65-F5344CB8AC3E}">
        <p14:creationId xmlns:p14="http://schemas.microsoft.com/office/powerpoint/2010/main" val="229381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48211" cy="1325563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Question 3: Dose Response Correlated With </a:t>
            </a:r>
            <a:r>
              <a:rPr lang="en-US" sz="4000" b="1" dirty="0" smtClean="0"/>
              <a:t>Synergy-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3100" dirty="0"/>
              <a:t>Three Malaria Strains: HB3 (AID 1764), dD2 (AID 1763), 3D7 (AID 1764)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690688"/>
            <a:ext cx="1028699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2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91915"/>
            <a:ext cx="7042925" cy="2099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smtClean="0"/>
              <a:t>Individual Compounds: </a:t>
            </a:r>
          </a:p>
          <a:p>
            <a:r>
              <a:rPr lang="en-US" sz="2200" dirty="0" smtClean="0"/>
              <a:t>Structural similarity suppose to correlate to dose response </a:t>
            </a:r>
            <a:r>
              <a:rPr lang="en-US" sz="2200" dirty="0" smtClean="0"/>
              <a:t>similarity- correlation not shown</a:t>
            </a:r>
            <a:endParaRPr lang="en-US" sz="2200" dirty="0" smtClean="0"/>
          </a:p>
          <a:p>
            <a:r>
              <a:rPr lang="en-US" sz="2200" dirty="0" smtClean="0"/>
              <a:t>Suggests that using dose response as the compound property does not illustrate the Similarity Property Principle (SPP) well </a:t>
            </a:r>
          </a:p>
          <a:p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71946" y="2809320"/>
            <a:ext cx="4487093" cy="3623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1" y="3687766"/>
            <a:ext cx="4821464" cy="300179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Drug </a:t>
            </a:r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Combinations: </a:t>
            </a:r>
            <a:endParaRPr lang="en-US" b="1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Both plots do not show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correlations</a:t>
            </a:r>
          </a:p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 Bliss plots show even weaker correlations than combination response</a:t>
            </a: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SPP does not seem to hold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Suggests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that understanding drug combinations is more complex than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understanding individual compounds</a:t>
            </a:r>
          </a:p>
          <a:p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792175" y="3909887"/>
            <a:ext cx="6231834" cy="2569180"/>
            <a:chOff x="5423207" y="3751660"/>
            <a:chExt cx="6231834" cy="256918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6953" y="3751660"/>
              <a:ext cx="3048000" cy="2286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7041" y="3751660"/>
              <a:ext cx="3048000" cy="2286000"/>
            </a:xfrm>
            <a:prstGeom prst="rect">
              <a:avLst/>
            </a:prstGeom>
          </p:spPr>
        </p:pic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5423207" y="6037660"/>
              <a:ext cx="2982982" cy="2831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No </a:t>
              </a:r>
              <a:r>
                <a:rPr lang="en-US" sz="1400" b="1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correlation </a:t>
              </a:r>
              <a:r>
                <a:rPr lang="en-US" sz="1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(</a:t>
              </a:r>
              <a:r>
                <a:rPr lang="en-US" sz="1400" dirty="0" smtClean="0"/>
                <a:t>R</a:t>
              </a:r>
              <a:r>
                <a:rPr lang="en-US" sz="1400" baseline="30000" dirty="0" smtClean="0"/>
                <a:t>2 </a:t>
              </a:r>
              <a:r>
                <a:rPr lang="en-US" sz="1400" dirty="0"/>
                <a:t>= </a:t>
              </a:r>
              <a:r>
                <a:rPr lang="en-US" sz="1400" dirty="0" smtClean="0"/>
                <a:t>0.0198) </a:t>
              </a:r>
              <a:endParaRPr lang="en-US" sz="1400" dirty="0"/>
            </a:p>
            <a:p>
              <a:pPr marL="0" indent="0">
                <a:buNone/>
              </a:pPr>
              <a:endParaRPr lang="en-US" sz="1600" b="1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8797033" y="6037660"/>
              <a:ext cx="2725498" cy="2831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Correlation </a:t>
              </a:r>
              <a:r>
                <a:rPr lang="en-US" sz="1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(</a:t>
              </a:r>
              <a:r>
                <a:rPr lang="en-US" sz="1400" dirty="0" smtClean="0"/>
                <a:t>R</a:t>
              </a:r>
              <a:r>
                <a:rPr lang="en-US" sz="1400" baseline="30000" dirty="0" smtClean="0"/>
                <a:t>2 </a:t>
              </a:r>
              <a:r>
                <a:rPr lang="en-US" sz="1400" dirty="0"/>
                <a:t>= </a:t>
              </a:r>
              <a:r>
                <a:rPr lang="en-US" sz="1400" dirty="0" smtClean="0"/>
                <a:t>0.4365) </a:t>
              </a:r>
              <a:endParaRPr lang="en-US" sz="1400" dirty="0"/>
            </a:p>
            <a:p>
              <a:pPr marL="0" indent="0">
                <a:buNone/>
              </a:pPr>
              <a:endParaRPr lang="en-US" sz="1600" b="1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462" y="981662"/>
            <a:ext cx="3048000" cy="228600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8093462" y="3267662"/>
            <a:ext cx="2686423" cy="318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No </a:t>
            </a:r>
            <a:r>
              <a:rPr lang="en-US" sz="1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correlation 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</a:t>
            </a:r>
            <a:r>
              <a:rPr lang="en-US" sz="1400" dirty="0" smtClean="0"/>
              <a:t>R</a:t>
            </a:r>
            <a:r>
              <a:rPr lang="en-US" sz="1400" baseline="30000" dirty="0" smtClean="0"/>
              <a:t>2 </a:t>
            </a:r>
            <a:r>
              <a:rPr lang="en-US" sz="1400" dirty="0"/>
              <a:t>= </a:t>
            </a:r>
            <a:r>
              <a:rPr lang="en-US" sz="1400" dirty="0" smtClean="0"/>
              <a:t>0.0141) </a:t>
            </a:r>
            <a:endParaRPr lang="en-US" sz="1400" dirty="0"/>
          </a:p>
          <a:p>
            <a:pPr marL="0" indent="0">
              <a:buNone/>
            </a:pPr>
            <a:endParaRPr lang="en-US" sz="16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97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Discussion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1675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Limitations</a:t>
            </a:r>
          </a:p>
          <a:p>
            <a:r>
              <a:rPr lang="en-US" dirty="0" smtClean="0"/>
              <a:t>Use a compound property that illustrates the SPP well</a:t>
            </a:r>
          </a:p>
          <a:p>
            <a:r>
              <a:rPr lang="en-US" dirty="0" smtClean="0"/>
              <a:t>Can then draw better conclusions about the SPP for drug combinations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Future Work </a:t>
            </a:r>
            <a:endParaRPr lang="en-US" b="1" dirty="0"/>
          </a:p>
          <a:p>
            <a:r>
              <a:rPr lang="en-US" dirty="0" smtClean="0"/>
              <a:t>Clustering- work within clusters</a:t>
            </a:r>
          </a:p>
          <a:p>
            <a:r>
              <a:rPr lang="en-US" dirty="0" smtClean="0"/>
              <a:t>Analysis on larger, more diverse volume of data</a:t>
            </a:r>
            <a:endParaRPr lang="en-US" dirty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338814" y="3643539"/>
            <a:ext cx="4014986" cy="2923674"/>
            <a:chOff x="7338814" y="3643539"/>
            <a:chExt cx="4014986" cy="292367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70" b="4847"/>
            <a:stretch/>
          </p:blipFill>
          <p:spPr>
            <a:xfrm>
              <a:off x="8631438" y="3824013"/>
              <a:ext cx="2722362" cy="27432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8814" y="3643539"/>
              <a:ext cx="1600200" cy="1600200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158930"/>
            <a:ext cx="2743200" cy="20574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610600" y="3128532"/>
            <a:ext cx="2982982" cy="283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No </a:t>
            </a:r>
            <a:r>
              <a:rPr lang="en-US" sz="1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correlation (</a:t>
            </a:r>
            <a:r>
              <a:rPr lang="en-US" sz="1400" dirty="0" smtClean="0"/>
              <a:t>R</a:t>
            </a:r>
            <a:r>
              <a:rPr lang="en-US" sz="1400" baseline="30000" dirty="0" smtClean="0"/>
              <a:t>2 </a:t>
            </a:r>
            <a:r>
              <a:rPr lang="en-US" sz="1400" dirty="0"/>
              <a:t>= </a:t>
            </a:r>
            <a:r>
              <a:rPr lang="en-US" sz="1400" dirty="0" smtClean="0"/>
              <a:t>0.01414) </a:t>
            </a:r>
            <a:endParaRPr lang="en-US" sz="1400" dirty="0"/>
          </a:p>
          <a:p>
            <a:pPr marL="0" indent="0">
              <a:buNone/>
            </a:pPr>
            <a:endParaRPr lang="en-US" sz="16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0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0521" cy="1325563"/>
          </a:xfrm>
        </p:spPr>
        <p:txBody>
          <a:bodyPr/>
          <a:lstStyle/>
          <a:p>
            <a:r>
              <a:rPr lang="en-US" b="1" dirty="0" smtClean="0"/>
              <a:t>Introduction- Screening Drug Combinations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180515" cy="4351338"/>
          </a:xfrm>
        </p:spPr>
        <p:txBody>
          <a:bodyPr>
            <a:normAutofit/>
          </a:bodyPr>
          <a:lstStyle/>
          <a:p>
            <a:pPr marL="571500" indent="-571500"/>
            <a:r>
              <a:rPr lang="en-US" b="0" dirty="0" smtClean="0"/>
              <a:t>Traditionally, screening for drug combinations has been a slow process</a:t>
            </a:r>
          </a:p>
          <a:p>
            <a:pPr marL="571500" indent="-571500"/>
            <a:r>
              <a:rPr lang="en-US" dirty="0" smtClean="0"/>
              <a:t>Since NCATS </a:t>
            </a:r>
            <a:r>
              <a:rPr lang="en-US" dirty="0"/>
              <a:t>has </a:t>
            </a:r>
            <a:r>
              <a:rPr lang="en-US" dirty="0" smtClean="0"/>
              <a:t>high </a:t>
            </a:r>
            <a:r>
              <a:rPr lang="en-US" dirty="0"/>
              <a:t>throughput screening (HTS</a:t>
            </a:r>
            <a:r>
              <a:rPr lang="en-US" dirty="0" smtClean="0"/>
              <a:t>), data for thousands of drug combinations can be generated quickly</a:t>
            </a:r>
          </a:p>
          <a:p>
            <a:pPr marL="571500" indent="-571500"/>
            <a:r>
              <a:rPr lang="en-US" b="0" dirty="0" smtClean="0"/>
              <a:t>Presents opportunity to do large scale analysis</a:t>
            </a:r>
            <a:endParaRPr lang="en-US" b="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104" y="1690688"/>
            <a:ext cx="1950339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430426" y="1338949"/>
            <a:ext cx="3432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Run single agent dose responses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350" y="3748038"/>
            <a:ext cx="958342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500840" y="3039601"/>
            <a:ext cx="22542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6x6 matrices for </a:t>
            </a:r>
          </a:p>
          <a:p>
            <a:pPr algn="ctr"/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potential synergies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0" name="Picture 6" descr="at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51654" y="3691654"/>
            <a:ext cx="1074430" cy="97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379" y="5722537"/>
            <a:ext cx="958342" cy="914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557638" y="4982425"/>
            <a:ext cx="23854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10x10 for confirmation + self-cross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3" name="Picture 6" descr="at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27965" y="5661925"/>
            <a:ext cx="1074430" cy="97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7304430" y="4662438"/>
            <a:ext cx="12837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Acoustic dispense, </a:t>
            </a:r>
          </a:p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15 min for 1260 wells, 14 min for 1200 wells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6"/>
          <a:srcRect l="22603" t="32347" r="48904" b="48778"/>
          <a:stretch>
            <a:fillRect/>
          </a:stretch>
        </p:blipFill>
        <p:spPr bwMode="auto">
          <a:xfrm rot="5400000">
            <a:off x="7958477" y="3893311"/>
            <a:ext cx="994832" cy="591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6"/>
          <a:srcRect l="22603" t="32347" r="48904" b="48778"/>
          <a:stretch>
            <a:fillRect/>
          </a:stretch>
        </p:blipFill>
        <p:spPr bwMode="auto">
          <a:xfrm rot="5400000">
            <a:off x="8834788" y="5826378"/>
            <a:ext cx="994832" cy="591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Bent Arrow 16"/>
          <p:cNvSpPr/>
          <p:nvPr/>
        </p:nvSpPr>
        <p:spPr>
          <a:xfrm rot="5400000">
            <a:off x="9249436" y="2358877"/>
            <a:ext cx="519641" cy="732476"/>
          </a:xfrm>
          <a:prstGeom prst="ben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8" name="Bent Arrow 17"/>
          <p:cNvSpPr/>
          <p:nvPr/>
        </p:nvSpPr>
        <p:spPr>
          <a:xfrm rot="5400000">
            <a:off x="11097375" y="4215470"/>
            <a:ext cx="519641" cy="732476"/>
          </a:xfrm>
          <a:prstGeom prst="ben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97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1958" cy="1325563"/>
          </a:xfrm>
        </p:spPr>
        <p:txBody>
          <a:bodyPr/>
          <a:lstStyle/>
          <a:p>
            <a:r>
              <a:rPr lang="en-US" b="1" dirty="0" smtClean="0"/>
              <a:t>Introduction- Methods to Measure Synergy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209894" cy="4571022"/>
          </a:xfrm>
        </p:spPr>
        <p:txBody>
          <a:bodyPr numCol="1">
            <a:noAutofit/>
          </a:bodyPr>
          <a:lstStyle/>
          <a:p>
            <a:r>
              <a:rPr lang="en-US" dirty="0" smtClean="0"/>
              <a:t>Synergy is quantified with respect to a model of additivity</a:t>
            </a:r>
          </a:p>
          <a:p>
            <a:r>
              <a:rPr lang="en-US" dirty="0" smtClean="0"/>
              <a:t>Three Models: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Highest Single Agent (HSA)</a:t>
            </a:r>
            <a:endParaRPr lang="en-US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Bliss Independence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Loewe Additivity Model</a:t>
            </a:r>
          </a:p>
          <a:p>
            <a:r>
              <a:rPr lang="en-US" dirty="0"/>
              <a:t>Used Bliss Independence </a:t>
            </a:r>
            <a:r>
              <a:rPr lang="en-US" dirty="0" smtClean="0"/>
              <a:t>Model: convenient and more robust in high throughput setting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5508625"/>
            <a:ext cx="10515600" cy="888022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4582849"/>
            <a:ext cx="18288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069" y="4583682"/>
            <a:ext cx="1828800" cy="1828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25000" y="3959551"/>
            <a:ext cx="182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Synergy Matrix- </a:t>
            </a:r>
          </a:p>
          <a:p>
            <a:r>
              <a:rPr lang="el-G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Δ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Bliss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09069" y="3959551"/>
            <a:ext cx="182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Synergy Matrix- </a:t>
            </a:r>
          </a:p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HSA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842" y="2041804"/>
            <a:ext cx="1828800" cy="1828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98842" y="169068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Response Matrix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8200" y="6411649"/>
            <a:ext cx="66126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Nikolaus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J. </a:t>
            </a:r>
            <a:r>
              <a:rPr lang="en-US" sz="1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Sucher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(2014). 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Searching for synergy 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silico, in vitro and in vivo. </a:t>
            </a:r>
            <a:r>
              <a:rPr lang="en-US" sz="10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Synergy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1(1), 30-43.</a:t>
            </a:r>
            <a:endParaRPr lang="en-US" sz="10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18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16" b="47368"/>
          <a:stretch/>
        </p:blipFill>
        <p:spPr>
          <a:xfrm>
            <a:off x="5742937" y="1825625"/>
            <a:ext cx="160799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2" t="52515" r="24191"/>
          <a:stretch/>
        </p:blipFill>
        <p:spPr>
          <a:xfrm>
            <a:off x="7600941" y="1825625"/>
            <a:ext cx="18806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Introduction- Similarity Property Principle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646821" cy="4428218"/>
          </a:xfrm>
        </p:spPr>
        <p:txBody>
          <a:bodyPr>
            <a:noAutofit/>
          </a:bodyPr>
          <a:lstStyle/>
          <a:p>
            <a:r>
              <a:rPr lang="en-US" dirty="0" smtClean="0"/>
              <a:t>Similarity Property Principle: </a:t>
            </a:r>
            <a:r>
              <a:rPr lang="en-US" dirty="0" smtClean="0"/>
              <a:t>“Similar </a:t>
            </a:r>
            <a:r>
              <a:rPr lang="en-US" dirty="0" smtClean="0"/>
              <a:t>compounds have similar properties”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Will the similarity property principle hold for drug combinations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/>
              <a:t>Do similar drug combinations have similar </a:t>
            </a:r>
            <a:r>
              <a:rPr lang="en-US" dirty="0" smtClean="0"/>
              <a:t>properties?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098" y="4341812"/>
            <a:ext cx="182880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265" y="4341812"/>
            <a:ext cx="1828800" cy="1828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568265" y="1517343"/>
            <a:ext cx="24994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Similar Compounds- tend to show similar activities </a:t>
            </a: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Dissimilar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Compounds- </a:t>
            </a: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tend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to show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dissimilar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activities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1360" y="6253843"/>
            <a:ext cx="101194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Yvonne 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C. 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Martin, James 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L. </a:t>
            </a:r>
            <a:r>
              <a:rPr lang="en-US" sz="1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Kofron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Linda 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M. </a:t>
            </a:r>
            <a:r>
              <a:rPr lang="en-US" sz="1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Traphagen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(2002). 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 Structurally Similar Molecules Have Similar Biological Activity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? </a:t>
            </a:r>
            <a:r>
              <a:rPr lang="en-US" sz="1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Journal </a:t>
            </a:r>
            <a:r>
              <a:rPr lang="en-US" sz="10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of </a:t>
            </a:r>
            <a:r>
              <a:rPr lang="en-US" sz="1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Medicinal Chemistry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45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 (19), 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4350-4358.</a:t>
            </a:r>
          </a:p>
          <a:p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Rajarshi Guha, John H. Van </a:t>
            </a:r>
            <a:r>
              <a:rPr lang="en-US" sz="1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Drie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(2008). Structure-Activity Landscape Index: Identifying and Quantifying Activity Cliffs. </a:t>
            </a:r>
            <a:r>
              <a:rPr lang="en-US" sz="1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Journal of Chemical Informatics and Modeling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48(3), 646-658.</a:t>
            </a:r>
            <a:endParaRPr lang="en-US" sz="10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55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Overarching Questions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961077" cy="42013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Question 1: What are metrics to quantify dissimilarity between two response matrices or synergy matrices?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Question </a:t>
            </a:r>
            <a:r>
              <a:rPr lang="en-US" sz="2400" dirty="0"/>
              <a:t>2</a:t>
            </a:r>
            <a:r>
              <a:rPr lang="en-US" sz="2400" dirty="0" smtClean="0"/>
              <a:t>: Does chemical structure correlate to combination response? Synergy? How?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Question 3: Does dose response correlate to combination response? Synergy? How?</a:t>
            </a:r>
          </a:p>
          <a:p>
            <a:pPr lvl="1"/>
            <a:endParaRPr lang="en-US" sz="2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6110735" y="1690688"/>
            <a:ext cx="4619911" cy="914592"/>
            <a:chOff x="5283379" y="1310417"/>
            <a:chExt cx="4619911" cy="91459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8890" y="1310609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5647" y="1310609"/>
              <a:ext cx="914400" cy="9144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283379" y="1310417"/>
              <a:ext cx="852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Response Matrix 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7045" y="1310606"/>
              <a:ext cx="9518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 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Response Matrix 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41819" y="3093317"/>
            <a:ext cx="5861133" cy="1600200"/>
            <a:chOff x="5338990" y="3952678"/>
            <a:chExt cx="5861133" cy="1600200"/>
          </a:xfrm>
        </p:grpSpPr>
        <p:grpSp>
          <p:nvGrpSpPr>
            <p:cNvPr id="11" name="Group 10"/>
            <p:cNvGrpSpPr/>
            <p:nvPr/>
          </p:nvGrpSpPr>
          <p:grpSpPr>
            <a:xfrm>
              <a:off x="6337546" y="3952678"/>
              <a:ext cx="1665484" cy="1573308"/>
              <a:chOff x="6526735" y="4896644"/>
              <a:chExt cx="1665484" cy="157330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6735" y="48966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161" t="12643" r="11439" b="5485"/>
              <a:stretch/>
            </p:blipFill>
            <p:spPr>
              <a:xfrm>
                <a:off x="6609227" y="5784152"/>
                <a:ext cx="499655" cy="6858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182" t="16423" r="9462" b="11647"/>
              <a:stretch/>
            </p:blipFill>
            <p:spPr>
              <a:xfrm>
                <a:off x="7436361" y="5010944"/>
                <a:ext cx="755858" cy="685800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9186015" y="3952678"/>
              <a:ext cx="2014108" cy="1600200"/>
              <a:chOff x="9129282" y="4610231"/>
              <a:chExt cx="2014108" cy="1600200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00" t="11501" r="10120" b="5459"/>
              <a:stretch/>
            </p:blipFill>
            <p:spPr>
              <a:xfrm>
                <a:off x="9187238" y="5524631"/>
                <a:ext cx="647163" cy="6858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83" t="24411" r="11214" b="14185"/>
              <a:stretch/>
            </p:blipFill>
            <p:spPr>
              <a:xfrm>
                <a:off x="10000390" y="4737977"/>
                <a:ext cx="1143000" cy="609213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29282" y="461023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5338990" y="3952678"/>
              <a:ext cx="9985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Compounds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61572" y="3969440"/>
              <a:ext cx="1024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Compounds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183337" y="5023749"/>
            <a:ext cx="4620693" cy="998188"/>
            <a:chOff x="6782490" y="5559130"/>
            <a:chExt cx="4620693" cy="998188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8783" y="5601024"/>
              <a:ext cx="914400" cy="9144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200" y="5642918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6782490" y="5642726"/>
              <a:ext cx="869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Dose Response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562394" y="5600832"/>
              <a:ext cx="8527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 </a:t>
              </a:r>
            </a:p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Dose Response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76074" y="6313525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rot="5400000">
              <a:off x="7920004" y="5989644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418707" y="6271631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10762637" y="5947750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215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Overarching Questions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961077" cy="42013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Question 1: What are metrics to quantify dissimilarity between two response matrices or synergy matrices?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Question </a:t>
            </a:r>
            <a:r>
              <a:rPr lang="en-US" sz="2400" dirty="0"/>
              <a:t>2</a:t>
            </a:r>
            <a:r>
              <a:rPr lang="en-US" sz="2400" dirty="0" smtClean="0"/>
              <a:t>: Does chemical structure correlate to combination response? Synergy? How?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Question 3: Does dose response correlate to combination response? Synergy? How?</a:t>
            </a:r>
          </a:p>
          <a:p>
            <a:pPr lvl="1"/>
            <a:endParaRPr lang="en-US" sz="2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6110735" y="1690688"/>
            <a:ext cx="4619911" cy="914592"/>
            <a:chOff x="5283379" y="1310417"/>
            <a:chExt cx="4619911" cy="91459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8890" y="1310609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5647" y="1310609"/>
              <a:ext cx="914400" cy="9144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283379" y="1310417"/>
              <a:ext cx="852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Response Matrix 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7045" y="1310606"/>
              <a:ext cx="9518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 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Response Matrix 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39996" y="3093317"/>
            <a:ext cx="5862956" cy="1600200"/>
            <a:chOff x="5337167" y="3952678"/>
            <a:chExt cx="5862956" cy="1600200"/>
          </a:xfrm>
        </p:grpSpPr>
        <p:grpSp>
          <p:nvGrpSpPr>
            <p:cNvPr id="11" name="Group 10"/>
            <p:cNvGrpSpPr/>
            <p:nvPr/>
          </p:nvGrpSpPr>
          <p:grpSpPr>
            <a:xfrm>
              <a:off x="6337546" y="3952678"/>
              <a:ext cx="1665484" cy="1573308"/>
              <a:chOff x="6526735" y="4896644"/>
              <a:chExt cx="1665484" cy="157330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6735" y="48966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161" t="12643" r="11439" b="5485"/>
              <a:stretch/>
            </p:blipFill>
            <p:spPr>
              <a:xfrm>
                <a:off x="6609227" y="5784152"/>
                <a:ext cx="499655" cy="6858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182" t="16423" r="9462" b="11647"/>
              <a:stretch/>
            </p:blipFill>
            <p:spPr>
              <a:xfrm>
                <a:off x="7436361" y="5010944"/>
                <a:ext cx="755858" cy="685800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9186015" y="3952678"/>
              <a:ext cx="2014108" cy="1600200"/>
              <a:chOff x="9129282" y="4610231"/>
              <a:chExt cx="2014108" cy="1600200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00" t="11501" r="10120" b="5459"/>
              <a:stretch/>
            </p:blipFill>
            <p:spPr>
              <a:xfrm>
                <a:off x="9187238" y="5524631"/>
                <a:ext cx="647163" cy="6858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83" t="24411" r="11214" b="14185"/>
              <a:stretch/>
            </p:blipFill>
            <p:spPr>
              <a:xfrm>
                <a:off x="10000390" y="4737977"/>
                <a:ext cx="1143000" cy="609213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29282" y="461023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5337167" y="3952678"/>
              <a:ext cx="1024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Compounds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61572" y="3969440"/>
              <a:ext cx="1024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Compounds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183337" y="5023749"/>
            <a:ext cx="4620693" cy="998188"/>
            <a:chOff x="6782490" y="5559130"/>
            <a:chExt cx="4620693" cy="998188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8783" y="5601024"/>
              <a:ext cx="914400" cy="9144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200" y="5642918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6782490" y="5642726"/>
              <a:ext cx="869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Dose Response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562394" y="5600832"/>
              <a:ext cx="8527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 </a:t>
              </a:r>
            </a:p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Dose Response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76074" y="6313525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rot="5400000">
              <a:off x="7920004" y="5989644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418707" y="6271631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10762637" y="5947750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201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 1: Dissimilarity Metrics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52437"/>
          </a:xfrm>
        </p:spPr>
        <p:txBody>
          <a:bodyPr/>
          <a:lstStyle/>
          <a:p>
            <a:r>
              <a:rPr lang="en-US" dirty="0" smtClean="0"/>
              <a:t>Insensitive to Spatial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788" y="2133600"/>
            <a:ext cx="5157787" cy="40560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1. Root Mean Standard Error (RMSE)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Euclidean Distance (ED)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3. Two- Sample </a:t>
            </a:r>
            <a:r>
              <a:rPr lang="en-US" b="0" dirty="0" smtClean="0"/>
              <a:t>Kolmogorov-Smirnov Test (KS Test)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7575" y="1691449"/>
            <a:ext cx="5183188" cy="452437"/>
          </a:xfrm>
        </p:spPr>
        <p:txBody>
          <a:bodyPr/>
          <a:lstStyle/>
          <a:p>
            <a:r>
              <a:rPr lang="en-US" dirty="0" smtClean="0"/>
              <a:t>Sensitive to Spatial Distribution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7575" y="2141563"/>
            <a:ext cx="5183188" cy="12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Syrjala</a:t>
            </a:r>
            <a:r>
              <a:rPr lang="en-US" dirty="0" smtClean="0"/>
              <a:t> Test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289" y="3332881"/>
            <a:ext cx="2286000" cy="228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048" y="3332881"/>
            <a:ext cx="2286000" cy="2286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73048" y="2858637"/>
            <a:ext cx="2177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Drug Combo A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19288" y="2858636"/>
            <a:ext cx="2260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Drug Combo B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91" y="2732715"/>
            <a:ext cx="2961381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379" y="4246230"/>
            <a:ext cx="2333804" cy="914400"/>
          </a:xfrm>
          <a:prstGeom prst="rect">
            <a:avLst/>
          </a:prstGeom>
        </p:spPr>
      </p:pic>
      <p:sp>
        <p:nvSpPr>
          <p:cNvPr id="15" name="Content Placeholder 5"/>
          <p:cNvSpPr txBox="1">
            <a:spLocks/>
          </p:cNvSpPr>
          <p:nvPr/>
        </p:nvSpPr>
        <p:spPr>
          <a:xfrm>
            <a:off x="5647997" y="5704032"/>
            <a:ext cx="5882344" cy="8263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Using these four metrics, dissimilarity was computed for all pairs of drug combinations</a:t>
            </a:r>
            <a:endParaRPr lang="en-US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7118" y="6528138"/>
            <a:ext cx="76774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Stephen E. </a:t>
            </a:r>
            <a:r>
              <a:rPr lang="en-US" sz="1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Syrjala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(1996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). A Statistical Test for a Difference between the Spatial Distributions of Two Populations. </a:t>
            </a:r>
            <a:r>
              <a:rPr lang="en-US" sz="10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Ecology,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 </a:t>
            </a:r>
            <a:r>
              <a:rPr lang="en-US" sz="10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77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(1), 75-80. </a:t>
            </a:r>
            <a:endParaRPr lang="en-US" sz="1000" i="1" dirty="0">
              <a:solidFill>
                <a:srgbClr val="FF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84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Question 1: Dissimilarity Metrics-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Malaria </a:t>
            </a:r>
            <a:r>
              <a:rPr lang="en-US" dirty="0"/>
              <a:t>AID 1764 (cell line HB3)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355"/>
          <a:stretch/>
        </p:blipFill>
        <p:spPr>
          <a:xfrm>
            <a:off x="838200" y="1825621"/>
            <a:ext cx="10515600" cy="4394701"/>
          </a:xfrm>
        </p:spPr>
      </p:pic>
      <p:sp>
        <p:nvSpPr>
          <p:cNvPr id="5" name="TextBox 4"/>
          <p:cNvSpPr txBox="1"/>
          <p:nvPr/>
        </p:nvSpPr>
        <p:spPr>
          <a:xfrm>
            <a:off x="1085309" y="6220322"/>
            <a:ext cx="607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(First 9 drug combinations displayed; 480 total in the assay)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2192</TotalTime>
  <Words>1220</Words>
  <Application>Microsoft Office PowerPoint</Application>
  <PresentationFormat>Widescreen</PresentationFormat>
  <Paragraphs>214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Segoe UI Semibold</vt:lpstr>
      <vt:lpstr>Segoe UI Semilight</vt:lpstr>
      <vt:lpstr>Office Theme</vt:lpstr>
      <vt:lpstr>Similar Compounds Show Similar Activities- Is This True for Drug Combinations?</vt:lpstr>
      <vt:lpstr>Introduction- Drug Combinations and Synergy</vt:lpstr>
      <vt:lpstr>Introduction- Screening Drug Combinations</vt:lpstr>
      <vt:lpstr>Introduction- Methods to Measure Synergy</vt:lpstr>
      <vt:lpstr>Introduction- Similarity Property Principle</vt:lpstr>
      <vt:lpstr>Overarching Questions </vt:lpstr>
      <vt:lpstr>Overarching Questions </vt:lpstr>
      <vt:lpstr>Question 1: Dissimilarity Metrics</vt:lpstr>
      <vt:lpstr>Question 1: Dissimilarity Metrics-  Malaria AID 1764 (cell line HB3) </vt:lpstr>
      <vt:lpstr>Question 1: Dissimilarity Metrics- Response Matrices Malaria Strain HB3 (AID 1764)</vt:lpstr>
      <vt:lpstr>Question 1: Dissimilarity Metrics- Δ Bliss Matrices Malaria Strain HB3 (AID 1764)</vt:lpstr>
      <vt:lpstr>Overarching Questions </vt:lpstr>
      <vt:lpstr>Question 2: Structure Correlated With Combination Response and Synergy</vt:lpstr>
      <vt:lpstr>Question 2: Structure Correlated With Combination Response and Synergy- Dissimilarity of Compounds</vt:lpstr>
      <vt:lpstr>Question 2: Structure Correlated With Combination Response- Malaria Strain HB3 (AID 1764)</vt:lpstr>
      <vt:lpstr>Question 2: Structure Correlated With Combination Response- Three Malaria Strains: HB3 (AID 1764), dD2 (AID 1763), 3D7 (AID 1764)</vt:lpstr>
      <vt:lpstr>Question 2: Structure Correlated With Synergy- Malaria Strain HB3 (AID 1764)</vt:lpstr>
      <vt:lpstr>Question 2: Structure Correlated With Synergy-  Three Malaria Strains: HB3 (AID 1764), dD2 (AID 1763), 3D7 (AID 1764)</vt:lpstr>
      <vt:lpstr>Overarching Questions </vt:lpstr>
      <vt:lpstr>Question 3: Dose Response Correlated with Combination Response and Synergy</vt:lpstr>
      <vt:lpstr>Question 3: Dose Response Correlated With Combination Response- Dissimilarity of Dose Responses</vt:lpstr>
      <vt:lpstr>Question 3: Dose Response Correlated With Combination Response- Malaria Strain HB3 (AID 1764)</vt:lpstr>
      <vt:lpstr>Question 3: Dose Response Correlated With Combination Response- Three Malaria Strains: HB3 (AID 1764), dD2 (AID 1763), 3D7 (AID 1764)</vt:lpstr>
      <vt:lpstr>Question 3: Dose Response Correlated With Synergy- Malaria Strain HB3 (AID 1764)</vt:lpstr>
      <vt:lpstr>Question 3: Dose Response Correlated With Synergy- Three Malaria Strains: HB3 (AID 1764), dD2 (AID 1763), 3D7 (AID 1764)</vt:lpstr>
      <vt:lpstr>Conclusion</vt:lpstr>
      <vt:lpstr>Discussion</vt:lpstr>
    </vt:vector>
  </TitlesOfParts>
  <Company>Your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Matrices</dc:title>
  <dc:creator>Lee, Sarita (NIH/NCATS) [F]</dc:creator>
  <cp:lastModifiedBy>Lee, Sarita (NIH/NCATS) [F]</cp:lastModifiedBy>
  <cp:revision>199</cp:revision>
  <dcterms:created xsi:type="dcterms:W3CDTF">2017-07-26T16:24:40Z</dcterms:created>
  <dcterms:modified xsi:type="dcterms:W3CDTF">2017-08-02T21:44:12Z</dcterms:modified>
</cp:coreProperties>
</file>