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79" r:id="rId6"/>
    <p:sldId id="263" r:id="rId7"/>
    <p:sldId id="302" r:id="rId8"/>
    <p:sldId id="262" r:id="rId9"/>
    <p:sldId id="264" r:id="rId10"/>
    <p:sldId id="266" r:id="rId11"/>
    <p:sldId id="267" r:id="rId12"/>
    <p:sldId id="303" r:id="rId13"/>
    <p:sldId id="286" r:id="rId14"/>
    <p:sldId id="272" r:id="rId15"/>
    <p:sldId id="277" r:id="rId16"/>
    <p:sldId id="294" r:id="rId17"/>
    <p:sldId id="276" r:id="rId18"/>
    <p:sldId id="296" r:id="rId19"/>
    <p:sldId id="304" r:id="rId20"/>
    <p:sldId id="305" r:id="rId21"/>
    <p:sldId id="287" r:id="rId22"/>
    <p:sldId id="282" r:id="rId23"/>
    <p:sldId id="297" r:id="rId24"/>
    <p:sldId id="280" r:id="rId25"/>
    <p:sldId id="298" r:id="rId26"/>
    <p:sldId id="301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F6C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4144" autoAdjust="0"/>
  </p:normalViewPr>
  <p:slideViewPr>
    <p:cSldViewPr snapToGrid="0">
      <p:cViewPr varScale="1">
        <p:scale>
          <a:sx n="59" d="100"/>
          <a:sy n="59" d="100"/>
        </p:scale>
        <p:origin x="84" y="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9208-224C-4CD7-80B4-85505F2B3A17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C9CF7-89ED-4FAA-AE92-097C8A91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C9CF7-89ED-4FAA-AE92-097C8A91E1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Similar Compounds Show Similar Activities- Is This True for Drug Combinations?</a:t>
            </a:r>
            <a:endParaRPr lang="en-US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Intern: Sarita Lee</a:t>
            </a:r>
          </a:p>
          <a:p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Mentors: Raj Guha &amp; Lu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Chen</a:t>
            </a:r>
          </a:p>
          <a:p>
            <a:endParaRPr lang="en-US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13399" y="5190831"/>
            <a:ext cx="1065931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n-US" sz="3600" dirty="0"/>
              <a:t>Response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</a:t>
            </a:r>
            <a:r>
              <a:rPr lang="en-US" sz="3600" dirty="0" smtClean="0"/>
              <a:t>Strain HB3 (AID 1764)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  <a:endParaRPr lang="en-US" sz="2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</a:t>
            </a:r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4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Question 1: Dissimilarity Metrics- </a:t>
            </a:r>
            <a:r>
              <a:rPr lang="el-GR" sz="3600" dirty="0"/>
              <a:t>Δ</a:t>
            </a:r>
            <a:r>
              <a:rPr lang="en-US" sz="3600" dirty="0"/>
              <a:t> Bliss Matrices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Malaria Strain HB3 (AID 1764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5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14731" y="1179580"/>
            <a:ext cx="2732881" cy="132549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  <a:endParaRPr lang="en-US" sz="2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</a:t>
            </a:r>
          </a:p>
          <a:p>
            <a:pPr algn="ctr"/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more </a:t>
            </a:r>
            <a:r>
              <a:rPr lang="en-US" sz="20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</a:t>
            </a: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endParaRPr lang="en-US" sz="40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</a:t>
            </a:r>
            <a:r>
              <a:rPr lang="en-US" sz="2400" b="1" dirty="0"/>
              <a:t>2</a:t>
            </a:r>
            <a:r>
              <a:rPr lang="en-US" sz="2400" b="1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1046" y="1310606"/>
              <a:ext cx="867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2: Structure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dissimilarity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99" y="2630645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51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 and Synergy-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 Compare 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dirty="0" smtClean="0"/>
              <a:t>Step 2: Repeat for all pairs of combinations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47129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09344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707603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1061774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8" y="2174439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64" y="2174439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54710" y="3317439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01268" y="2213335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8964622" y="3317307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9967564" y="2213203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0581" y="4229511"/>
            <a:ext cx="120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6834" y="4229510"/>
            <a:ext cx="13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agents’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704" y="4916914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2645"/>
            <a:ext cx="10515600" cy="1494520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2: Structure </a:t>
            </a:r>
            <a:r>
              <a:rPr lang="en-US" sz="3600" b="1" dirty="0"/>
              <a:t>Correlated 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75" y="2498644"/>
            <a:ext cx="1614654" cy="7134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4" y="4691672"/>
            <a:ext cx="1832655" cy="88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Response Matrix Dissimilarities-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3993164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707164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707164"/>
            <a:ext cx="2286000" cy="2286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0.0198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6337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2: Structure Correlated With 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Three Malaria Strains: HB3 (AID 1764), dD2</a:t>
            </a:r>
            <a:r>
              <a:rPr lang="en-US" sz="2800" dirty="0"/>
              <a:t> (AID </a:t>
            </a:r>
            <a:r>
              <a:rPr lang="en-US" sz="2800" dirty="0" smtClean="0"/>
              <a:t>1763), 3D7 (AID 1764)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960706"/>
            <a:ext cx="10286998" cy="4572000"/>
          </a:xfrm>
        </p:spPr>
      </p:pic>
    </p:spTree>
    <p:extLst>
      <p:ext uri="{BB962C8B-B14F-4D97-AF65-F5344CB8AC3E}">
        <p14:creationId xmlns:p14="http://schemas.microsoft.com/office/powerpoint/2010/main" val="23192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</a:t>
            </a:r>
            <a:r>
              <a:rPr lang="en-US" b="1" dirty="0" smtClean="0"/>
              <a:t>2: Structure </a:t>
            </a:r>
            <a:r>
              <a:rPr lang="en-US" b="1" dirty="0"/>
              <a:t>Correlated With Synergy-</a:t>
            </a:r>
            <a:br>
              <a:rPr lang="en-US" b="1" dirty="0"/>
            </a:br>
            <a:r>
              <a:rPr lang="en-US" b="1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48" y="2512235"/>
            <a:ext cx="1550486" cy="6429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503665"/>
            <a:ext cx="1672807" cy="1232045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95" y="3976687"/>
            <a:ext cx="2286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90" y="1690688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90688"/>
            <a:ext cx="6096000" cy="4572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0.0056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43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Question 2: Structure Correlated With </a:t>
            </a:r>
            <a:r>
              <a:rPr lang="en-US" b="1" dirty="0" smtClean="0"/>
              <a:t>Synergy-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5885" y="1310606"/>
              <a:ext cx="853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5932" y="3093317"/>
            <a:ext cx="5887020" cy="1600200"/>
            <a:chOff x="5313103" y="3952678"/>
            <a:chExt cx="5887020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13103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Drug Combinations and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8156" y="3501866"/>
            <a:ext cx="1205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Y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19" y="1382573"/>
            <a:ext cx="2671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3: Dose Response Correlated with Combination Response and Synergy</a:t>
            </a:r>
            <a:endParaRPr lang="en-US" b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there a correlation between the dose responses of the compounds and the dissimilarity of the combination response surfaces? </a:t>
            </a:r>
            <a:r>
              <a:rPr lang="el-G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liss (synergy) surfaces?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5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50" y="4517823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91" y="2626974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2" y="452516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2240" y="3949590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091112" y="3295314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08392" y="5840659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4072732" y="5182012"/>
            <a:ext cx="18288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3</a:t>
            </a:r>
            <a:r>
              <a:rPr lang="en-US" sz="3600" b="1" dirty="0" smtClean="0"/>
              <a:t>: </a:t>
            </a:r>
            <a:r>
              <a:rPr lang="en-US" sz="3600" b="1" dirty="0"/>
              <a:t>Dose Response Correlated With </a:t>
            </a:r>
            <a:r>
              <a:rPr lang="en-US" sz="3600" b="1" dirty="0" smtClean="0"/>
              <a:t>Combination 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r>
              <a:rPr lang="en-US" dirty="0" smtClean="0"/>
              <a:t>using Lin’s CCC</a:t>
            </a:r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smtClean="0"/>
              <a:t>Repeat for all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77" y="203679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03679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392" y="30291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7105580" y="253428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90441" y="306664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861629" y="253879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96000" y="301544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846817" y="303917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7570035" y="348798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ight Arrow 29"/>
          <p:cNvSpPr/>
          <p:nvPr/>
        </p:nvSpPr>
        <p:spPr>
          <a:xfrm rot="16200000">
            <a:off x="10353554" y="348798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4392" y="387437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70645" y="387437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 dose responses’ dissimilarity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2179" y="459398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Average dissimilarity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1933" y="6273662"/>
            <a:ext cx="6800245" cy="39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Lawrence I-</a:t>
            </a:r>
            <a:r>
              <a:rPr lang="en-US" sz="10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Kuei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Lin. (1989). A Concordance Correlation Coefficient to Evaluate Reproducibility. Biometrics, 45(1), 255-268. </a:t>
            </a:r>
            <a:endParaRPr lang="en-US" sz="10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</a:t>
            </a:r>
            <a:r>
              <a:rPr lang="en-US" sz="3600" b="1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22807"/>
            <a:ext cx="1536359" cy="823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707732"/>
            <a:ext cx="1367589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Response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169068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3976688"/>
            <a:ext cx="2286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90688"/>
            <a:ext cx="6096000" cy="4572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0.4365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305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Question </a:t>
            </a:r>
            <a:r>
              <a:rPr lang="en-US" sz="4000" b="1" dirty="0" smtClean="0"/>
              <a:t>3: </a:t>
            </a:r>
            <a:r>
              <a:rPr lang="en-US" sz="4000" b="1" dirty="0"/>
              <a:t>Dose Response Correlated With Combination Response-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686465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Question </a:t>
            </a:r>
            <a:r>
              <a:rPr lang="en-US" sz="3600" b="1" dirty="0" smtClean="0"/>
              <a:t>3: Dose Response Correlated </a:t>
            </a:r>
            <a:r>
              <a:rPr lang="en-US" sz="3600" b="1" dirty="0"/>
              <a:t>With Synergy-</a:t>
            </a:r>
            <a:br>
              <a:rPr lang="en-US" sz="3600" b="1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6969"/>
            <a:ext cx="1534444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00" y="4539623"/>
            <a:ext cx="1592179" cy="1141080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1681163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3967163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81163"/>
            <a:ext cx="6096000" cy="4572000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259388" y="6086659"/>
            <a:ext cx="3222875" cy="385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R</a:t>
            </a:r>
            <a:r>
              <a:rPr lang="en-US" sz="1800" b="0" baseline="30000" dirty="0" smtClean="0"/>
              <a:t>2 </a:t>
            </a:r>
            <a:r>
              <a:rPr lang="en-US" sz="1800" b="0" dirty="0" smtClean="0"/>
              <a:t>= 0.0521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174" y="6255497"/>
            <a:ext cx="3239481" cy="5470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Red: dissimilarity=0, more 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400" b="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Yellow: dissimilarity=1, more dissimilar</a:t>
            </a:r>
            <a:endParaRPr lang="en-US" sz="1400" b="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211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Question 3: Dose Response Correlated With </a:t>
            </a:r>
            <a:r>
              <a:rPr lang="en-US" sz="4000" b="1" dirty="0" smtClean="0"/>
              <a:t>Synergy-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/>
              <a:t>Three Malaria Strains: HB3 (AID 1764), dD2 (AID 1763), 3D7 (AID 1764)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3" y="365125"/>
            <a:ext cx="10733317" cy="1030179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3" y="1395305"/>
            <a:ext cx="7162667" cy="209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Individual Compounds: </a:t>
            </a:r>
          </a:p>
          <a:p>
            <a:r>
              <a:rPr lang="en-US" sz="2200" dirty="0" smtClean="0"/>
              <a:t>We might expect structural similarity to correlate with dose response similarity- but they do not correlate</a:t>
            </a:r>
            <a:endParaRPr lang="en-US" sz="2200" dirty="0" smtClean="0"/>
          </a:p>
          <a:p>
            <a:r>
              <a:rPr lang="en-US" sz="2200" dirty="0" smtClean="0"/>
              <a:t>Suggests that using dose response as the compound property does not </a:t>
            </a:r>
            <a:r>
              <a:rPr lang="en-US" sz="2200" dirty="0" smtClean="0"/>
              <a:t>appear to be supported by </a:t>
            </a:r>
            <a:r>
              <a:rPr lang="en-US" sz="2200" dirty="0" smtClean="0"/>
              <a:t>the Similarity Property Principle (SPP) 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1946" y="2809320"/>
            <a:ext cx="4487093" cy="362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0483" y="3607844"/>
            <a:ext cx="5257800" cy="2871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</a:t>
            </a:r>
            <a:r>
              <a:rPr lang="en-US" sz="31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Combinations: </a:t>
            </a:r>
            <a:endParaRPr lang="en-US" sz="3100" b="1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SPP to hold, both have to correlate- not the case</a:t>
            </a:r>
            <a:endParaRPr lang="en-US" sz="3100" dirty="0"/>
          </a:p>
          <a:p>
            <a:r>
              <a:rPr lang="el-GR" sz="3100" dirty="0"/>
              <a:t>Δ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Bliss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plots show even weaker correlations than combination response</a:t>
            </a: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SPP does not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appear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hold</a:t>
            </a:r>
            <a:endParaRPr lang="en-US" sz="3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Suggests </a:t>
            </a:r>
            <a:r>
              <a:rPr lang="en-US" sz="3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that </a:t>
            </a:r>
            <a:r>
              <a:rPr lang="en-US" sz="3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combination responses are not a simple function of the individual agent responses</a:t>
            </a:r>
            <a:endParaRPr lang="en-US" sz="31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92175" y="3909887"/>
            <a:ext cx="6231834" cy="2569180"/>
            <a:chOff x="5423207" y="3751660"/>
            <a:chExt cx="6231834" cy="25691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953" y="3751660"/>
              <a:ext cx="3048000" cy="228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41" y="3751660"/>
              <a:ext cx="3048000" cy="2286000"/>
            </a:xfrm>
            <a:prstGeom prst="rect">
              <a:avLst/>
            </a:prstGeom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423207" y="6037660"/>
              <a:ext cx="2982982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 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0.0198)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797033" y="6037660"/>
              <a:ext cx="2725498" cy="283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Correlation </a:t>
              </a:r>
              <a:r>
                <a:rPr lang="en-US" sz="1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(</a:t>
              </a:r>
              <a:r>
                <a:rPr lang="en-US" sz="1400" dirty="0" smtClean="0"/>
                <a:t>R</a:t>
              </a:r>
              <a:r>
                <a:rPr lang="en-US" sz="1400" baseline="30000" dirty="0" smtClean="0"/>
                <a:t>2 </a:t>
              </a:r>
              <a:r>
                <a:rPr lang="en-US" sz="1400" dirty="0"/>
                <a:t>= </a:t>
              </a:r>
              <a:r>
                <a:rPr lang="en-US" sz="1400" dirty="0" smtClean="0"/>
                <a:t>0.4365) </a:t>
              </a:r>
              <a:endParaRPr lang="en-US" sz="1400" dirty="0"/>
            </a:p>
            <a:p>
              <a:pPr marL="0" indent="0">
                <a:buNone/>
              </a:pPr>
              <a:endParaRPr lang="en-US" sz="1600" b="1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62" y="981662"/>
            <a:ext cx="3048000" cy="22860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093462" y="3267662"/>
            <a:ext cx="2686423" cy="318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</a:t>
            </a:r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3261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Dose response was not a compound property that illustrated the SPP well- use one that does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Will be able to draw better conclusions about the SPP for drug combinations using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different compound property that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supported by th</a:t>
            </a:r>
            <a:r>
              <a:rPr lang="en-US" dirty="0" smtClean="0"/>
              <a:t>e SPP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Work </a:t>
            </a:r>
            <a:endParaRPr lang="en-US" b="1" dirty="0"/>
          </a:p>
          <a:p>
            <a:r>
              <a:rPr lang="en-US" dirty="0" smtClean="0"/>
              <a:t>Clustering- work within clusters</a:t>
            </a:r>
          </a:p>
          <a:p>
            <a:r>
              <a:rPr lang="en-US" dirty="0" smtClean="0"/>
              <a:t>Analysis on larger, more diverse volume of data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24511" y="3707766"/>
            <a:ext cx="4129289" cy="2956332"/>
            <a:chOff x="7224511" y="3610881"/>
            <a:chExt cx="4129289" cy="295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0" b="4847"/>
            <a:stretch/>
          </p:blipFill>
          <p:spPr>
            <a:xfrm>
              <a:off x="8631438" y="3824013"/>
              <a:ext cx="2722362" cy="2743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511" y="3610881"/>
              <a:ext cx="1600200" cy="16002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8930"/>
            <a:ext cx="2743200" cy="20574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610600" y="3128532"/>
            <a:ext cx="2982982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 correlation (</a:t>
            </a:r>
            <a:r>
              <a:rPr lang="en-US" sz="1400" dirty="0" smtClean="0"/>
              <a:t>R</a:t>
            </a:r>
            <a:r>
              <a:rPr lang="en-US" sz="1400" baseline="30000" dirty="0" smtClean="0"/>
              <a:t>2 </a:t>
            </a:r>
            <a:r>
              <a:rPr lang="en-US" sz="1400" dirty="0"/>
              <a:t>= </a:t>
            </a:r>
            <a:r>
              <a:rPr lang="en-US" sz="1400" dirty="0" smtClean="0"/>
              <a:t>0.01414) </a:t>
            </a:r>
            <a:endParaRPr lang="en-US" sz="1400" dirty="0"/>
          </a:p>
          <a:p>
            <a:pPr marL="0" indent="0">
              <a:buNone/>
            </a:pPr>
            <a:endParaRPr lang="en-US" sz="1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0521" cy="1325563"/>
          </a:xfrm>
        </p:spPr>
        <p:txBody>
          <a:bodyPr/>
          <a:lstStyle/>
          <a:p>
            <a:r>
              <a:rPr lang="en-US" b="1" dirty="0" smtClean="0"/>
              <a:t>Introduction- Screening Drug Combinations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051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data for thousands of drug combinations can be generated quickly</a:t>
            </a:r>
          </a:p>
          <a:p>
            <a:pPr marL="571500" indent="-571500"/>
            <a:r>
              <a:rPr lang="en-US" b="0" dirty="0" smtClean="0"/>
              <a:t>Presents opportunity to do large scale analysis</a:t>
            </a:r>
            <a:endParaRPr lang="en-US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104" y="1690688"/>
            <a:ext cx="19503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426" y="1338949"/>
            <a:ext cx="343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Run single agent dose responses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50" y="3748038"/>
            <a:ext cx="958342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0840" y="3039601"/>
            <a:ext cx="225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6x6 matrices for </a:t>
            </a:r>
          </a:p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potential synergies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6" descr="a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51654" y="3691654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379" y="5722537"/>
            <a:ext cx="958342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57638" y="4982425"/>
            <a:ext cx="23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10x10 for confirmation + self-cross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3" name="Picture 6" descr="a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7965" y="5661925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04430" y="4662438"/>
            <a:ext cx="1283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Acoustic dispense, </a:t>
            </a:r>
          </a:p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 for 1260 wells, 14 min for 1200 wells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/>
          <a:srcRect l="22603" t="32347" r="48904" b="48778"/>
          <a:stretch>
            <a:fillRect/>
          </a:stretch>
        </p:blipFill>
        <p:spPr bwMode="auto">
          <a:xfrm rot="5400000">
            <a:off x="7958477" y="3893311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/>
          <a:srcRect l="22603" t="32347" r="48904" b="48778"/>
          <a:stretch>
            <a:fillRect/>
          </a:stretch>
        </p:blipFill>
        <p:spPr bwMode="auto">
          <a:xfrm rot="5400000">
            <a:off x="8834788" y="5826378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Bent Arrow 16"/>
          <p:cNvSpPr/>
          <p:nvPr/>
        </p:nvSpPr>
        <p:spPr>
          <a:xfrm rot="5400000">
            <a:off x="9249436" y="2358877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1097375" y="4215470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958" cy="1325563"/>
          </a:xfrm>
        </p:spPr>
        <p:txBody>
          <a:bodyPr/>
          <a:lstStyle/>
          <a:p>
            <a:r>
              <a:rPr lang="en-US" b="1" dirty="0" smtClean="0"/>
              <a:t>Introduction- Methods to Measure Synergy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8284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9" y="4583682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l-GR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Δ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Bliss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9069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 Matrix-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HSA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42" y="2041804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8842" y="1690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Response Matrix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6411649"/>
            <a:ext cx="6612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Nikolaus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J.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Sucher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(2014).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Searching for synergy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silico, in vitro and in vivo.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Synergy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1(1), 30-43.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5742937" y="1825625"/>
            <a:ext cx="16079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7600941" y="1825625"/>
            <a:ext cx="18806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Introduction- Similarity Property Principle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46821" cy="4428218"/>
          </a:xfrm>
        </p:spPr>
        <p:txBody>
          <a:bodyPr>
            <a:noAutofit/>
          </a:bodyPr>
          <a:lstStyle/>
          <a:p>
            <a:r>
              <a:rPr lang="en-US" dirty="0" smtClean="0"/>
              <a:t>Similarity Property Principle: “Similar compounds have similar properties”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Will the similarity property principle hold for drug combinations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Do similar drug combinations have similar </a:t>
            </a:r>
            <a:r>
              <a:rPr lang="en-US" dirty="0" smtClean="0"/>
              <a:t>properties?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98" y="4341812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5" y="4341812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68265" y="1517343"/>
            <a:ext cx="2499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Compounds- tend to show similar activities </a:t>
            </a:r>
          </a:p>
          <a:p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Compounds- </a:t>
            </a:r>
          </a:p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tend to show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dissimilar 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activities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360" y="6253843"/>
            <a:ext cx="10119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Yvonne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C.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Martin, James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Kofron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Linda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Traphagen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(2002). 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 Structurally Similar Molecules Have Similar Biological Activity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Medicinal Chemistry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45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(19),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4350-4358.</a:t>
            </a:r>
          </a:p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Rajarshi Guha, John H. Van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Drie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(2008). Structure-Activity Landscape Index: Identifying and Quantifying Activity Cliffs. </a:t>
            </a:r>
            <a:r>
              <a:rPr lang="en-US" sz="1000" i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Journal of Chemical Informatics and Modeling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48(3), 646-658.</a:t>
            </a:r>
            <a:endParaRPr lang="en-US" sz="10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1819" y="3093317"/>
            <a:ext cx="5861133" cy="1600200"/>
            <a:chOff x="5338990" y="3952678"/>
            <a:chExt cx="5861133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8990" y="3952678"/>
              <a:ext cx="998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Overarching Questions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Question 1: What are metrics to quantify dissimilarity between two response matrices or synergy matrices?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3: Does dose response correlate to combination response? Synergy? How?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7045" y="1310606"/>
              <a:ext cx="95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Response Matrix 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9996" y="3093317"/>
            <a:ext cx="5862956" cy="1600200"/>
            <a:chOff x="5337167" y="3952678"/>
            <a:chExt cx="586295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337167" y="3952678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1572" y="3969440"/>
              <a:ext cx="1024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</a:t>
              </a:r>
            </a:p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Compounds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A: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62394" y="5600832"/>
              <a:ext cx="852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Drug Combo B: </a:t>
              </a:r>
            </a:p>
            <a:p>
              <a:r>
                <a: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0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1: Dissimilarity Metrics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12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89" y="3332881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48" y="3332881"/>
            <a:ext cx="2286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3048" y="2858637"/>
            <a:ext cx="217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9288" y="2858636"/>
            <a:ext cx="226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5647997" y="5704032"/>
            <a:ext cx="5882344" cy="826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these four metrics, dissimilarity was computed for all pairs of drug combinations</a:t>
            </a:r>
            <a:endParaRPr lang="en-US" sz="20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118" y="6528138"/>
            <a:ext cx="7677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Stephen E. </a:t>
            </a:r>
            <a:r>
              <a:rPr lang="en-US" sz="1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Syrjala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(1996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 A Statistical Test for a Difference between the Spatial Distributions of Two Populations.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Ecology,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 </a:t>
            </a:r>
            <a:r>
              <a:rPr lang="en-US" sz="1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77</a:t>
            </a:r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(1), 75-80. </a:t>
            </a:r>
            <a:endParaRPr lang="en-US" sz="1000" i="1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1: Dissimilarity Metrics-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Malaria </a:t>
            </a:r>
            <a:r>
              <a:rPr lang="en-US" dirty="0"/>
              <a:t>AID 1764 (cell line HB3)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(First 9 drug combinations displayed; 480 total in the assay)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2269</TotalTime>
  <Words>1317</Words>
  <Application>Microsoft Office PowerPoint</Application>
  <PresentationFormat>Widescreen</PresentationFormat>
  <Paragraphs>224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Segoe UI Semibold</vt:lpstr>
      <vt:lpstr>Segoe UI Semilight</vt:lpstr>
      <vt:lpstr>Office Theme</vt:lpstr>
      <vt:lpstr>Similar Compounds Show Similar Activities- Is This True for Drug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Overarching Questions </vt:lpstr>
      <vt:lpstr>Question 1: Dissimilarity Metrics</vt:lpstr>
      <vt:lpstr>Question 1: Dissimilarity Metrics-  Malaria AID 1764 (cell line HB3) </vt:lpstr>
      <vt:lpstr>Question 1: Dissimilarity Metrics- Response Matrices Malaria Strain HB3 (AID 1764)</vt:lpstr>
      <vt:lpstr>Question 1: Dissimilarity Metrics- Δ Bliss Matrices Malaria Strain HB3 (AID 1764)</vt:lpstr>
      <vt:lpstr>Overarching Questions </vt:lpstr>
      <vt:lpstr>Question 2: Structure Correlated With Combination Response and Synergy</vt:lpstr>
      <vt:lpstr>Question 2: Structure Correlated With Combination Response and Synergy- Dissimilarity of Compounds</vt:lpstr>
      <vt:lpstr>Question 2: Structure Correlated With Combination Response- Malaria Strain HB3 (AID 1764)</vt:lpstr>
      <vt:lpstr>Question 2: Structure Correlated With Combination Response- Three Malaria Strains: HB3 (AID 1764), dD2 (AID 1763), 3D7 (AID 1764)</vt:lpstr>
      <vt:lpstr>Question 2: Structure Correlated With Synergy- Malaria Strain HB3 (AID 1764)</vt:lpstr>
      <vt:lpstr>Question 2: Structure Correlated With Synergy-  Three Malaria Strains: HB3 (AID 1764), dD2 (AID 1763), 3D7 (AID 1764)</vt:lpstr>
      <vt:lpstr>Overarching Questions </vt:lpstr>
      <vt:lpstr>Question 3: Dose Response Correlated with Combination Response and Synergy</vt:lpstr>
      <vt:lpstr>Question 3: Dose Response Correlated With Combination Response- Dissimilarity of Dose Responses</vt:lpstr>
      <vt:lpstr>Question 3: Dose Response Correlated With Combination Response- Malaria Strain HB3 (AID 1764)</vt:lpstr>
      <vt:lpstr>Question 3: Dose Response Correlated With Combination Response- Three Malaria Strains: HB3 (AID 1764), dD2 (AID 1763), 3D7 (AID 1764)</vt:lpstr>
      <vt:lpstr>Question 3: Dose Response Correlated With Synergy- Malaria Strain HB3 (AID 1764)</vt:lpstr>
      <vt:lpstr>Question 3: Dose Response Correlated With Synergy- Three Malaria Strains: HB3 (AID 1764), dD2 (AID 1763), 3D7 (AID 1764)</vt:lpstr>
      <vt:lpstr>Conclusion</vt:lpstr>
      <vt:lpstr>Discussion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202</cp:revision>
  <dcterms:created xsi:type="dcterms:W3CDTF">2017-07-26T16:24:40Z</dcterms:created>
  <dcterms:modified xsi:type="dcterms:W3CDTF">2017-08-03T21:43:29Z</dcterms:modified>
</cp:coreProperties>
</file>