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94" r:id="rId17"/>
    <p:sldId id="276" r:id="rId18"/>
    <p:sldId id="296" r:id="rId19"/>
    <p:sldId id="304" r:id="rId20"/>
    <p:sldId id="305" r:id="rId21"/>
    <p:sldId id="287" r:id="rId22"/>
    <p:sldId id="282" r:id="rId23"/>
    <p:sldId id="297" r:id="rId24"/>
    <p:sldId id="280" r:id="rId25"/>
    <p:sldId id="298" r:id="rId26"/>
    <p:sldId id="301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6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144" autoAdjust="0"/>
  </p:normalViewPr>
  <p:slideViewPr>
    <p:cSldViewPr snapToGrid="0">
      <p:cViewPr varScale="1">
        <p:scale>
          <a:sx n="98" d="100"/>
          <a:sy n="98" d="100"/>
        </p:scale>
        <p:origin x="9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9208-224C-4CD7-80B4-85505F2B3A17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9CF7-89ED-4FAA-AE92-097C8A91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yourself- Sarita, UCLA,</a:t>
            </a:r>
            <a:r>
              <a:rPr lang="en-US" baseline="0" dirty="0" smtClean="0"/>
              <a:t> statistics (spatial statistics), </a:t>
            </a:r>
          </a:p>
          <a:p>
            <a:r>
              <a:rPr lang="en-US" baseline="0" dirty="0" smtClean="0"/>
              <a:t>informatics, drug combinations (matrix @ NCATS)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and y axis- comparing one combination to another (point</a:t>
            </a:r>
            <a:r>
              <a:rPr lang="en-US" baseline="0" dirty="0" smtClean="0"/>
              <a:t> out diagonal line)</a:t>
            </a:r>
          </a:p>
          <a:p>
            <a:r>
              <a:rPr lang="en-US" baseline="0" dirty="0" smtClean="0"/>
              <a:t>Red- value of dissimilarity is 0, meaning no difference between the response matrices of the two combinations</a:t>
            </a:r>
          </a:p>
          <a:p>
            <a:r>
              <a:rPr lang="en-US" baseline="0" dirty="0" smtClean="0"/>
              <a:t>Yellow/white- value gets closer to 1, meaning very dissimilar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Note-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have more of the color variation- meaning it pulled out more differences among the response matrices</a:t>
            </a:r>
          </a:p>
          <a:p>
            <a:r>
              <a:rPr lang="en-US" baseline="0" dirty="0" smtClean="0"/>
              <a:t>This is important when our goal is to separate out these different patterns that may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Repeated for the</a:t>
            </a:r>
            <a:r>
              <a:rPr lang="en-US" baseline="0" dirty="0" smtClean="0"/>
              <a:t> delta bliss (synergy)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1: found out spatial distribution</a:t>
            </a:r>
            <a:r>
              <a:rPr lang="en-US" baseline="0" dirty="0" smtClean="0"/>
              <a:t> is important,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 2: (next slide is better)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structures of the compounds in the drug combinations,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does </a:t>
            </a:r>
            <a:r>
              <a:rPr lang="en-US" baseline="0" dirty="0" smtClean="0"/>
              <a:t>the dissimilarity of the chemical structures correlate to the dissimilarity of the response matrices?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 </a:t>
            </a:r>
            <a:r>
              <a:rPr lang="en-US" baseline="0" dirty="0" smtClean="0"/>
              <a:t>bliss matrices?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(show comparing difference of compounds</a:t>
            </a:r>
            <a:r>
              <a:rPr lang="en-US" baseline="0" dirty="0" smtClean="0"/>
              <a:t>, comparing to response matrices, comparing to synergy)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r>
              <a:rPr lang="en-US" baseline="0" dirty="0" smtClean="0"/>
              <a:t> of the pairwise values of these two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would expect structural dissimilarity to correlate to dose response dissimilarity</a:t>
            </a:r>
          </a:p>
          <a:p>
            <a:endParaRPr lang="en-US" dirty="0" smtClean="0"/>
          </a:p>
          <a:p>
            <a:r>
              <a:rPr lang="en-US" dirty="0" smtClean="0"/>
              <a:t>Took a step back- </a:t>
            </a:r>
          </a:p>
          <a:p>
            <a:r>
              <a:rPr lang="en-US" dirty="0" smtClean="0"/>
              <a:t>Reevaluated</a:t>
            </a:r>
            <a:r>
              <a:rPr lang="en-US" baseline="0" dirty="0" smtClean="0"/>
              <a:t> what we were using to determine if the SPP was also true for drug combinations (dissimilarity of the compounds, dose response)</a:t>
            </a:r>
          </a:p>
          <a:p>
            <a:r>
              <a:rPr lang="en-US" baseline="0" dirty="0" smtClean="0"/>
              <a:t>Did that for this assay for comparing individual compounds to individual compounds– expected this to follow to SPP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limitation: maybe our ways of computing dissimilarity needed to be improved: 2 values, average into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know a compound property illustrates the SPP well in individual compounds (one that does show a correlation), then we can use that for drug combinations and draw better conclusions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angle- </a:t>
            </a:r>
          </a:p>
          <a:p>
            <a:r>
              <a:rPr lang="en-US" baseline="0" dirty="0" smtClean="0"/>
              <a:t>Grouping together similar response matrices (response matrices with the same pattern)- maybe within clusters the drug combinations are more similar</a:t>
            </a:r>
          </a:p>
          <a:p>
            <a:r>
              <a:rPr lang="en-US" baseline="0" dirty="0" smtClean="0"/>
              <a:t>Lines of Malaria- three different- work with more data from more diseases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Overall- </a:t>
            </a:r>
          </a:p>
          <a:p>
            <a:r>
              <a:rPr lang="en-US" baseline="0" dirty="0" smtClean="0"/>
              <a:t>This summer: learned about stats, coding experience will be valuable in future classes or work</a:t>
            </a:r>
          </a:p>
          <a:p>
            <a:r>
              <a:rPr lang="en-US" baseline="0" dirty="0" smtClean="0"/>
              <a:t>Even though I’ve just talked about how much work there is to do, we’ve made progress on understanding drug combinations</a:t>
            </a:r>
          </a:p>
          <a:p>
            <a:r>
              <a:rPr lang="en-US" baseline="0" dirty="0" smtClean="0"/>
              <a:t>I can see where being able to understand the data could means so much for clinical application</a:t>
            </a:r>
          </a:p>
          <a:p>
            <a:r>
              <a:rPr lang="en-US" baseline="0" dirty="0" smtClean="0"/>
              <a:t>I’m excited about the work that I’m doing and have enjoyed working on this project: concludes my slides, thank you, but happy to answer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medical conditions </a:t>
            </a:r>
            <a:r>
              <a:rPr lang="en-US" baseline="0" dirty="0" smtClean="0"/>
              <a:t>such as HIV, malaria and cancer</a:t>
            </a:r>
          </a:p>
          <a:p>
            <a:r>
              <a:rPr lang="en-US" baseline="0" dirty="0" smtClean="0"/>
              <a:t>outcome/response </a:t>
            </a:r>
            <a:r>
              <a:rPr lang="en-US" baseline="0" dirty="0" smtClean="0"/>
              <a:t>for patients is better when drugs are used together in treatment</a:t>
            </a:r>
          </a:p>
          <a:p>
            <a:r>
              <a:rPr lang="en-US" baseline="0" dirty="0" smtClean="0"/>
              <a:t>Using drugs together is a drug combination</a:t>
            </a:r>
          </a:p>
          <a:p>
            <a:r>
              <a:rPr lang="en-US" baseline="0" dirty="0" smtClean="0"/>
              <a:t>Synergy,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However,</a:t>
            </a:r>
            <a:r>
              <a:rPr lang="en-US" baseline="0" dirty="0" smtClean="0"/>
              <a:t> finding these drug combinations is not a fast process</a:t>
            </a:r>
          </a:p>
          <a:p>
            <a:r>
              <a:rPr lang="en-US" baseline="0" dirty="0" smtClean="0"/>
              <a:t>- Depends on observation by clinicians</a:t>
            </a:r>
          </a:p>
          <a:p>
            <a:r>
              <a:rPr lang="en-US" baseline="0" dirty="0" smtClean="0"/>
              <a:t>- Want a dependable and robust process that is fast- </a:t>
            </a:r>
          </a:p>
          <a:p>
            <a:r>
              <a:rPr lang="en-US" baseline="0" dirty="0" smtClean="0"/>
              <a:t>- If we’re able to quickly figure out what drug combination works for a specific disease, we can improve health in patients</a:t>
            </a:r>
          </a:p>
          <a:p>
            <a:r>
              <a:rPr lang="en-US" baseline="0" dirty="0" smtClean="0"/>
              <a:t>- NCATS- high throughput screening- where the response to thousands of drug combinations can be measured</a:t>
            </a:r>
          </a:p>
          <a:p>
            <a:r>
              <a:rPr lang="en-US" baseline="0" dirty="0" smtClean="0"/>
              <a:t>- My role: understand what that data means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concept</a:t>
            </a:r>
            <a:r>
              <a:rPr lang="en-US" baseline="0" dirty="0" smtClean="0"/>
              <a:t> of synergy- effect of drugs together is higher than what they would be alone</a:t>
            </a:r>
          </a:p>
          <a:p>
            <a:r>
              <a:rPr lang="en-US" baseline="0" dirty="0" smtClean="0"/>
              <a:t>Different models of synergy, three in particular (can see slightly different synergy matrices based on which model is used)</a:t>
            </a:r>
          </a:p>
          <a:p>
            <a:r>
              <a:rPr lang="en-US" baseline="0" dirty="0" smtClean="0"/>
              <a:t>Bliss- appropriate for how the data was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that we’re talking about synergy (a property of the drug combination)</a:t>
            </a:r>
          </a:p>
          <a:p>
            <a:r>
              <a:rPr lang="en-US" baseline="0" dirty="0" smtClean="0"/>
              <a:t>Understood concept in cheminformatics (?) that similar compounds have similar properties (comparing one drug to one other drug)</a:t>
            </a:r>
          </a:p>
          <a:p>
            <a:r>
              <a:rPr lang="en-US" baseline="0" dirty="0" smtClean="0"/>
              <a:t>What isn’t known- is if this (the SPP) is also true in drug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“Do</a:t>
            </a:r>
            <a:r>
              <a:rPr lang="en-US" baseline="0" dirty="0" smtClean="0"/>
              <a:t> similar drug combinations have similar properties?”</a:t>
            </a:r>
          </a:p>
          <a:p>
            <a:r>
              <a:rPr lang="en-US" baseline="0" dirty="0" smtClean="0"/>
              <a:t>Raises questions within itself: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Similarity: How do we say how similar or dissimilar (not similar) two drug combinations are?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baseline="0" dirty="0" smtClean="0"/>
              <a:t> chemical structure correlates with combination response and dose response correlates to combination response, might indicate SPP is true for drug combos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</a:t>
            </a:r>
            <a:r>
              <a:rPr lang="en-US" baseline="0" dirty="0" smtClean="0"/>
              <a:t> back to the other questions later</a:t>
            </a:r>
          </a:p>
          <a:p>
            <a:r>
              <a:rPr lang="en-US" baseline="0" dirty="0" smtClean="0"/>
              <a:t>First aspect is saying how dissimilar two response matrices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Insensitive</a:t>
            </a:r>
            <a:r>
              <a:rPr lang="en-US" baseline="0" dirty="0" smtClean="0"/>
              <a:t> to spatial distribution:</a:t>
            </a:r>
          </a:p>
          <a:p>
            <a:r>
              <a:rPr lang="en-US" baseline="0" dirty="0" smtClean="0"/>
              <a:t>RMSE and ED- pairwise </a:t>
            </a:r>
          </a:p>
          <a:p>
            <a:r>
              <a:rPr lang="en-US" baseline="0" dirty="0" smtClean="0"/>
              <a:t>KS test- bit more sophisticated because it’s a test - still doesn’t take into account how the entries are in relation to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 in the grid (matrix)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Sensitive to Spatial: </a:t>
            </a:r>
          </a:p>
          <a:p>
            <a:r>
              <a:rPr lang="en-US" baseline="0" dirty="0" err="1" smtClean="0"/>
              <a:t>Syrjala</a:t>
            </a:r>
            <a:r>
              <a:rPr lang="en-US" baseline="0" dirty="0" smtClean="0"/>
              <a:t>- does take into account the spatial (the patterns) (main one that will be used in the presentation)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mentioned previously, Malaria is a disease for which drug combinations are used in treatment</a:t>
            </a:r>
            <a:endParaRPr lang="en-US" dirty="0" smtClean="0"/>
          </a:p>
          <a:p>
            <a:r>
              <a:rPr lang="en-US" dirty="0" smtClean="0"/>
              <a:t>Information about Malaria</a:t>
            </a:r>
          </a:p>
          <a:p>
            <a:r>
              <a:rPr lang="en-US" dirty="0" smtClean="0"/>
              <a:t>Prevalence</a:t>
            </a:r>
            <a:r>
              <a:rPr lang="en-US" baseline="0" dirty="0" smtClean="0"/>
              <a:t> of Malaria</a:t>
            </a:r>
          </a:p>
          <a:p>
            <a:r>
              <a:rPr lang="en-US" baseline="0" dirty="0" smtClean="0"/>
              <a:t>Treatment for Malaria</a:t>
            </a:r>
          </a:p>
          <a:p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Similar Compounds Show Similar Activities- Is This True for Drug Combinations?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Intern: Sarita Lee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Mentors: Raj Guha &amp; Lu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Chen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n-US" sz="3600" dirty="0"/>
              <a:t>Response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l-GR" sz="3600" dirty="0"/>
              <a:t>Δ</a:t>
            </a:r>
            <a:r>
              <a:rPr lang="en-US" sz="3600" dirty="0"/>
              <a:t> Bliss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2</a:t>
            </a:r>
            <a:r>
              <a:rPr lang="en-US" sz="2400" b="1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1046" y="1310606"/>
              <a:ext cx="86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2: Structure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dissimilarity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59388" y="1707164"/>
            <a:ext cx="6096000" cy="4764505"/>
            <a:chOff x="5259388" y="1707164"/>
            <a:chExt cx="6096000" cy="47645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707164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0.0198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6337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2: Structure Correlated With 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Three Malaria Strains: HB3 (AID 1764), dD2</a:t>
            </a:r>
            <a:r>
              <a:rPr lang="en-US" sz="2800" dirty="0"/>
              <a:t> (AID </a:t>
            </a:r>
            <a:r>
              <a:rPr lang="en-US" sz="2800" dirty="0" smtClean="0"/>
              <a:t>1763), 3D7 (AID 1764)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960706"/>
            <a:ext cx="10286998" cy="4572000"/>
          </a:xfrm>
        </p:spPr>
      </p:pic>
    </p:spTree>
    <p:extLst>
      <p:ext uri="{BB962C8B-B14F-4D97-AF65-F5344CB8AC3E}">
        <p14:creationId xmlns:p14="http://schemas.microsoft.com/office/powerpoint/2010/main" val="2319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2: Structure </a:t>
            </a:r>
            <a:r>
              <a:rPr lang="en-US" b="1" dirty="0"/>
              <a:t>Correlated With Synergy-</a:t>
            </a:r>
            <a:br>
              <a:rPr lang="en-US" b="1" dirty="0"/>
            </a:br>
            <a:r>
              <a:rPr lang="en-US" b="1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0.0056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43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 2: Structure Correlated With </a:t>
            </a:r>
            <a:r>
              <a:rPr lang="en-US" b="1" dirty="0" smtClean="0"/>
              <a:t>Synergy-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5885" y="1310606"/>
              <a:ext cx="853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5932" y="3093317"/>
            <a:ext cx="5887020" cy="1600200"/>
            <a:chOff x="5313103" y="3952678"/>
            <a:chExt cx="5887020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13103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Drug Combinations and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8156" y="3501866"/>
            <a:ext cx="1205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Y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19" y="1382573"/>
            <a:ext cx="2671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3: Dose Response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dose responses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5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0" y="4517823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91" y="26269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2" y="452516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2240" y="3949590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091112" y="3295314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8392" y="5840659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4072732" y="5182012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3</a:t>
            </a:r>
            <a:r>
              <a:rPr lang="en-US" sz="3600" b="1" dirty="0" smtClean="0"/>
              <a:t>: </a:t>
            </a:r>
            <a:r>
              <a:rPr lang="en-US" sz="3600" b="1" dirty="0"/>
              <a:t>Dose Response Correlated With </a:t>
            </a:r>
            <a:r>
              <a:rPr lang="en-US" sz="3600" b="1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3" y="6273662"/>
            <a:ext cx="6800245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Lawrence I-</a:t>
            </a:r>
            <a:r>
              <a:rPr lang="en-US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Kuei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Lin. (1989). A Concordance Correlation Coefficient to Evaluate Reproducibility. Biometrics, 45(1), 255-268. </a:t>
            </a:r>
            <a:endParaRPr lang="en-US" sz="1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0.4365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305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</a:t>
            </a:r>
            <a:r>
              <a:rPr lang="en-US" sz="4000" b="1" dirty="0" smtClean="0"/>
              <a:t>3: </a:t>
            </a:r>
            <a:r>
              <a:rPr lang="en-US" sz="4000" b="1" dirty="0"/>
              <a:t>Dose Response Correlated With Combination Response-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686465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Synergy-</a:t>
            </a:r>
            <a:br>
              <a:rPr lang="en-US" sz="3600" b="1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81163"/>
            <a:ext cx="6096000" cy="4790506"/>
            <a:chOff x="5259388" y="1681163"/>
            <a:chExt cx="6096000" cy="4790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81163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0.0521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21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3: Dose Response Correlated With </a:t>
            </a:r>
            <a:r>
              <a:rPr lang="en-US" sz="4000" b="1" dirty="0" smtClean="0"/>
              <a:t>Synergy-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3" y="365125"/>
            <a:ext cx="10733317" cy="1030179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3" y="1395305"/>
            <a:ext cx="7162667" cy="209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Individual Compounds: </a:t>
            </a:r>
          </a:p>
          <a:p>
            <a:r>
              <a:rPr lang="en-US" sz="2200" dirty="0" smtClean="0"/>
              <a:t>We might expect structural </a:t>
            </a:r>
            <a:r>
              <a:rPr lang="en-US" sz="2200" dirty="0" smtClean="0"/>
              <a:t>dissimilarity </a:t>
            </a:r>
            <a:r>
              <a:rPr lang="en-US" sz="2200" dirty="0" smtClean="0"/>
              <a:t>to correlate with dose response </a:t>
            </a:r>
            <a:r>
              <a:rPr lang="en-US" sz="2200" dirty="0" smtClean="0"/>
              <a:t>dissimilarity- </a:t>
            </a:r>
            <a:r>
              <a:rPr lang="en-US" sz="2200" dirty="0" smtClean="0"/>
              <a:t>but they do not correlate</a:t>
            </a:r>
          </a:p>
          <a:p>
            <a:r>
              <a:rPr lang="en-US" sz="2200" dirty="0" smtClean="0"/>
              <a:t>Suggests that using dose response as the compound property does not appear to be supported by the Similarity Property Principle (SPP)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946" y="2809320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0483" y="3607844"/>
            <a:ext cx="5257800" cy="287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</a:t>
            </a:r>
            <a:r>
              <a:rPr lang="en-US" sz="31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Combinations: </a:t>
            </a:r>
            <a:endParaRPr lang="en-US" sz="31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SPP to hold, both have to correlate- not the case</a:t>
            </a:r>
            <a:endParaRPr lang="en-US" sz="3100" dirty="0"/>
          </a:p>
          <a:p>
            <a:r>
              <a:rPr lang="el-GR" sz="3100" dirty="0"/>
              <a:t>Δ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Bliss plots show even weaker correlations than combination response</a:t>
            </a: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SPP does not appear to hold</a:t>
            </a:r>
            <a:endParaRPr lang="en-US" sz="3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</a:t>
            </a:r>
            <a:r>
              <a:rPr lang="en-US" sz="3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 responses are not a simple function of the individual agent responses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2175" y="3909887"/>
            <a:ext cx="6231834" cy="2569180"/>
            <a:chOff x="5423207" y="3751660"/>
            <a:chExt cx="6231834" cy="25691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953" y="3751660"/>
              <a:ext cx="30480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41" y="3751660"/>
              <a:ext cx="3048000" cy="2286000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423207" y="6037660"/>
              <a:ext cx="2982982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 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0.0198)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797033" y="6037660"/>
              <a:ext cx="2725498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0.4365)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62" y="981662"/>
            <a:ext cx="3048000" cy="22860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093462" y="3267662"/>
            <a:ext cx="2686423" cy="31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26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Dose response was not a compound property that illustrated the SPP well- use one that does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able to draw better conclusions about the SPP for drug combinations using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different compound property that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supported by the SPP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 </a:t>
            </a:r>
            <a:endParaRPr lang="en-US" b="1" dirty="0"/>
          </a:p>
          <a:p>
            <a:r>
              <a:rPr lang="en-US" dirty="0" smtClean="0"/>
              <a:t>Clustering- work within clusters</a:t>
            </a:r>
          </a:p>
          <a:p>
            <a:r>
              <a:rPr lang="en-US" dirty="0" smtClean="0"/>
              <a:t>Analysis on larger, more diverse volume of data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24511" y="3707766"/>
            <a:ext cx="4129289" cy="2956332"/>
            <a:chOff x="7224511" y="3610881"/>
            <a:chExt cx="4129289" cy="295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0" b="4847"/>
            <a:stretch/>
          </p:blipFill>
          <p:spPr>
            <a:xfrm>
              <a:off x="8631438" y="3824013"/>
              <a:ext cx="2722362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11" y="3610881"/>
              <a:ext cx="1600200" cy="16002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8930"/>
            <a:ext cx="2743200" cy="2057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312853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0.01414)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0521" cy="1325563"/>
          </a:xfrm>
        </p:spPr>
        <p:txBody>
          <a:bodyPr/>
          <a:lstStyle/>
          <a:p>
            <a:r>
              <a:rPr lang="en-US" b="1" dirty="0" smtClean="0"/>
              <a:t>Introduction- Screening Drug Combinations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single agent dose responses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6x6 matrices for </a:t>
            </a:r>
          </a:p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potential synergies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10x10 for confirmation + self-cross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Acoustic dispense,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 for 1260 wells, 14 min for 1200 wells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958" cy="1325563"/>
          </a:xfrm>
        </p:spPr>
        <p:txBody>
          <a:bodyPr/>
          <a:lstStyle/>
          <a:p>
            <a:r>
              <a:rPr lang="en-US" b="1" dirty="0" smtClean="0"/>
              <a:t>Introduction- Methods to Measure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8284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9" y="4583682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Bliss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9069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HSA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2" y="2041804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42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411649"/>
            <a:ext cx="6612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Nikolaus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Sucher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(2014).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Searching for synergy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silico, in vitro and in vivo.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1(1), 30-43.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Similarity Property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46821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98" y="4341812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5" y="4341812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517343"/>
            <a:ext cx="2499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Compounds- tend to show similar activities 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Compounds-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to show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60" y="6253843"/>
            <a:ext cx="10119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Yvonne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C.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Martin, James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Kofron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Linda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Traphagen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(2002).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Structurally Similar Molecules Have Similar Biological Activity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Medicinal Chemistry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45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(19),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4350-4358.</a:t>
            </a:r>
          </a:p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Rajarshi Guha, John H. Van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Drie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(2008). Structure-Activity Landscape Index: Identifying and Quantifying Activity Cliffs.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Chemical Informatics and Modeling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48(3), 646-658.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9996" y="3093317"/>
            <a:ext cx="5862956" cy="1600200"/>
            <a:chOff x="5337167" y="3952678"/>
            <a:chExt cx="586295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7167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1: Dissimilarity Metrics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89" y="3332881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48" y="3332881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3048" y="2858637"/>
            <a:ext cx="217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9288" y="2858636"/>
            <a:ext cx="226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47997" y="5704032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these four metrics, dissimilarity was computed for all pairs of drug combinations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118" y="6528138"/>
            <a:ext cx="7677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Stephen E.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Syrjala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(1996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A Statistical Test for a Difference between the Spatial Distributions of Two Populations.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Ecology,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77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(1), 75-80. </a:t>
            </a:r>
            <a:endParaRPr lang="en-US" sz="1000" i="1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1: Dissimilarity Metrics-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(First 9 drug combinations displayed; 480 total in the assay)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2363</TotalTime>
  <Words>2115</Words>
  <Application>Microsoft Office PowerPoint</Application>
  <PresentationFormat>Widescreen</PresentationFormat>
  <Paragraphs>307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 Semibold</vt:lpstr>
      <vt:lpstr>Segoe UI Semilight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Response Matrices Malaria Strain HB3 (AID 1764)</vt:lpstr>
      <vt:lpstr>Question 1: Dissimilarity Metrics- Δ Bliss Matrices Malaria Strain HB3 (AID 1764)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Combination Response- Three Malaria Strains: HB3 (AID 1764), dD2 (AID 1763), 3D7 (AID 1764)</vt:lpstr>
      <vt:lpstr>Question 2: Structure Correlated With Synergy- Malaria Strain HB3 (AID 1764)</vt:lpstr>
      <vt:lpstr>Question 2: Structure Correlated With Synergy-  Three Malaria Strains: HB3 (AID 1764), dD2 (AID 1763), 3D7 (AID 1764)</vt:lpstr>
      <vt:lpstr>Overarching Questions </vt:lpstr>
      <vt:lpstr>Question 3: Dose Response Correlated with Combination Response and Synergy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Combination Response- Three Malaria Strains: HB3 (AID 1764), dD2 (AID 1763), 3D7 (AID 1764)</vt:lpstr>
      <vt:lpstr>Question 3: Dose Response Correlated With Synergy- Malaria Strain HB3 (AID 1764)</vt:lpstr>
      <vt:lpstr>Question 3: Dose Response Correlated With Synergy- Three Malaria Strains: HB3 (AID 1764), dD2 (AID 1763), 3D7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215</cp:revision>
  <dcterms:created xsi:type="dcterms:W3CDTF">2017-07-26T16:24:40Z</dcterms:created>
  <dcterms:modified xsi:type="dcterms:W3CDTF">2017-08-07T14:52:05Z</dcterms:modified>
</cp:coreProperties>
</file>